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4" r:id="rId1"/>
  </p:sldMasterIdLst>
  <p:notesMasterIdLst>
    <p:notesMasterId r:id="rId30"/>
  </p:notesMasterIdLst>
  <p:sldIdLst>
    <p:sldId id="256" r:id="rId2"/>
    <p:sldId id="257" r:id="rId3"/>
    <p:sldId id="258" r:id="rId4"/>
    <p:sldId id="409" r:id="rId5"/>
    <p:sldId id="340" r:id="rId6"/>
    <p:sldId id="260" r:id="rId7"/>
    <p:sldId id="384" r:id="rId8"/>
    <p:sldId id="328" r:id="rId9"/>
    <p:sldId id="417" r:id="rId10"/>
    <p:sldId id="412" r:id="rId11"/>
    <p:sldId id="429" r:id="rId12"/>
    <p:sldId id="430" r:id="rId13"/>
    <p:sldId id="418" r:id="rId14"/>
    <p:sldId id="438" r:id="rId15"/>
    <p:sldId id="420" r:id="rId16"/>
    <p:sldId id="440" r:id="rId17"/>
    <p:sldId id="441" r:id="rId18"/>
    <p:sldId id="442" r:id="rId19"/>
    <p:sldId id="444" r:id="rId20"/>
    <p:sldId id="446" r:id="rId21"/>
    <p:sldId id="445" r:id="rId22"/>
    <p:sldId id="447" r:id="rId23"/>
    <p:sldId id="415" r:id="rId24"/>
    <p:sldId id="448" r:id="rId25"/>
    <p:sldId id="449" r:id="rId26"/>
    <p:sldId id="337" r:id="rId27"/>
    <p:sldId id="300" r:id="rId28"/>
    <p:sldId id="416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6600"/>
    <a:srgbClr val="FF3300"/>
    <a:srgbClr val="800000"/>
    <a:srgbClr val="FFFF66"/>
    <a:srgbClr val="FF3399"/>
    <a:srgbClr val="FF66FF"/>
    <a:srgbClr val="FF99FF"/>
    <a:srgbClr val="339966"/>
    <a:srgbClr val="33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1765" autoAdjust="0"/>
    <p:restoredTop sz="65950" autoAdjust="0"/>
  </p:normalViewPr>
  <p:slideViewPr>
    <p:cSldViewPr snapToGrid="0">
      <p:cViewPr>
        <p:scale>
          <a:sx n="55" d="100"/>
          <a:sy n="55" d="100"/>
        </p:scale>
        <p:origin x="-1350" y="-3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9" d="100"/>
        <a:sy n="49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0A045-4CA9-4982-B420-2DD31E1A6146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5572F-DE81-45F4-A833-7236EC55C4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5728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75572F-DE81-45F4-A833-7236EC55C44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75572F-DE81-45F4-A833-7236EC55C44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75572F-DE81-45F4-A833-7236EC55C44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75572F-DE81-45F4-A833-7236EC55C44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75572F-DE81-45F4-A833-7236EC55C44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75572F-DE81-45F4-A833-7236EC55C44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75572F-DE81-45F4-A833-7236EC55C44F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75572F-DE81-45F4-A833-7236EC55C44F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FDA2-33CB-4224-9250-F44B425F3348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DB9F-EB08-4250-8B5E-66485765D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FDA2-33CB-4224-9250-F44B425F3348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DB9F-EB08-4250-8B5E-66485765D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3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3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FDA2-33CB-4224-9250-F44B425F3348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DB9F-EB08-4250-8B5E-66485765D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9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9" y="4343401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FDA2-33CB-4224-9250-F44B425F3348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DB9F-EB08-4250-8B5E-66485765D5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51434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FDA2-33CB-4224-9250-F44B425F3348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DB9F-EB08-4250-8B5E-66485765D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FDA2-33CB-4224-9250-F44B425F3348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DB9F-EB08-4250-8B5E-66485765D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FDA2-33CB-4224-9250-F44B425F3348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DB9F-EB08-4250-8B5E-66485765D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FDA2-33CB-4224-9250-F44B425F3348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DB9F-EB08-4250-8B5E-66485765D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FDA2-33CB-4224-9250-F44B425F3348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DB9F-EB08-4250-8B5E-66485765D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FDA2-33CB-4224-9250-F44B425F3348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DB9F-EB08-4250-8B5E-66485765D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FDA2-33CB-4224-9250-F44B425F3348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DB9F-EB08-4250-8B5E-66485765D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FDA2-33CB-4224-9250-F44B425F3348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DB9F-EB08-4250-8B5E-66485765D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2FDA2-33CB-4224-9250-F44B425F3348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CDB9F-EB08-4250-8B5E-66485765D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5" r:id="rId1"/>
    <p:sldLayoutId id="2147484146" r:id="rId2"/>
    <p:sldLayoutId id="2147484147" r:id="rId3"/>
    <p:sldLayoutId id="2147484148" r:id="rId4"/>
    <p:sldLayoutId id="2147484149" r:id="rId5"/>
    <p:sldLayoutId id="2147484150" r:id="rId6"/>
    <p:sldLayoutId id="2147484151" r:id="rId7"/>
    <p:sldLayoutId id="2147484152" r:id="rId8"/>
    <p:sldLayoutId id="2147484153" r:id="rId9"/>
    <p:sldLayoutId id="2147484154" r:id="rId10"/>
    <p:sldLayoutId id="2147484155" r:id="rId11"/>
    <p:sldLayoutId id="2147484156" r:id="rId12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078828" y="4566614"/>
            <a:ext cx="6073255" cy="2218313"/>
          </a:xfrm>
        </p:spPr>
        <p:txBody>
          <a:bodyPr>
            <a:noAutofit/>
          </a:bodyPr>
          <a:lstStyle/>
          <a:p>
            <a:pPr algn="ctr"/>
            <a:r>
              <a:rPr lang="bn-BD" sz="15000" b="1" dirty="0">
                <a:ln w="38100">
                  <a:solidFill>
                    <a:srgbClr val="00B05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5000" b="1" dirty="0">
              <a:ln w="38100">
                <a:solidFill>
                  <a:srgbClr val="00B050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soshBAN"/>
            </a:endParaRPr>
          </a:p>
        </p:txBody>
      </p:sp>
      <p:pic>
        <p:nvPicPr>
          <p:cNvPr id="6" name="Picture 5" descr="screenshot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8600" y="786577"/>
            <a:ext cx="5360087" cy="4026961"/>
          </a:xfrm>
          <a:prstGeom prst="rect">
            <a:avLst/>
          </a:prstGeom>
          <a:ln w="88900" cap="sq" cmpd="thickThin">
            <a:solidFill>
              <a:srgbClr val="00B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xmlns="" val="49985604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18536" y="1259457"/>
            <a:ext cx="5319622" cy="4154984"/>
          </a:xfrm>
          <a:prstGeom prst="rect">
            <a:avLst/>
          </a:prstGeom>
          <a:ln w="5715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just">
              <a:buClr>
                <a:srgbClr val="C00000"/>
              </a:buClr>
            </a:pPr>
            <a:r>
              <a:rPr lang="en-SG" sz="3200" b="1" dirty="0" err="1" smtClean="0">
                <a:latin typeface="NikoshBAN" pitchFamily="2" charset="0"/>
                <a:cs typeface="NikoshBAN" pitchFamily="2" charset="0"/>
              </a:rPr>
              <a:t>পিতামাতা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SG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2A+XY</a:t>
            </a:r>
            <a:r>
              <a:rPr lang="en-SG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পুরুষ</a:t>
            </a:r>
            <a:r>
              <a:rPr lang="en-SG" sz="2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b="1" dirty="0" smtClean="0">
                <a:latin typeface="NikoshBAN" pitchFamily="2" charset="0"/>
                <a:cs typeface="NikoshBAN" pitchFamily="2" charset="0"/>
              </a:rPr>
              <a:t>× </a:t>
            </a:r>
            <a:r>
              <a:rPr lang="en-SG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2A+XX</a:t>
            </a:r>
            <a:r>
              <a:rPr lang="en-SG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স্ত্রী</a:t>
            </a:r>
            <a:endParaRPr lang="en-SG" sz="3200" b="1" dirty="0" smtClean="0">
              <a:solidFill>
                <a:srgbClr val="00660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endParaRPr lang="en-SG" sz="3500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গ্যামিট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:</a:t>
            </a:r>
            <a:endParaRPr lang="en-SG" sz="3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endParaRPr lang="en-SG" sz="60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endParaRPr lang="en-SG" sz="32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en-SG" sz="35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SG" sz="3500" b="1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:</a:t>
            </a:r>
          </a:p>
          <a:p>
            <a:pPr algn="just">
              <a:buClr>
                <a:srgbClr val="C00000"/>
              </a:buClr>
            </a:pP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en-SG" sz="30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কন্যা</a:t>
            </a:r>
            <a:r>
              <a:rPr lang="en-SG" sz="30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0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সন্তান</a:t>
            </a:r>
            <a:r>
              <a:rPr lang="en-SG" sz="30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	         </a:t>
            </a:r>
            <a:r>
              <a:rPr lang="en-SG" sz="3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পুত্র</a:t>
            </a:r>
            <a:r>
              <a:rPr lang="en-SG" sz="3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সন্তান</a:t>
            </a:r>
            <a:endParaRPr lang="en-SG" sz="30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565076" y="2346395"/>
            <a:ext cx="764055" cy="48884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smtClean="0">
                <a:solidFill>
                  <a:schemeClr val="tx1"/>
                </a:solidFill>
              </a:rPr>
              <a:t>A+X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479476" y="2346395"/>
            <a:ext cx="764055" cy="48884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smtClean="0">
                <a:solidFill>
                  <a:schemeClr val="tx1"/>
                </a:solidFill>
              </a:rPr>
              <a:t>A+Y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101247" y="2346395"/>
            <a:ext cx="764055" cy="48884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smtClean="0">
                <a:solidFill>
                  <a:schemeClr val="tx1"/>
                </a:solidFill>
              </a:rPr>
              <a:t>A+X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24951" y="4313216"/>
            <a:ext cx="1811547" cy="48307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000" b="1" dirty="0" smtClean="0">
                <a:solidFill>
                  <a:schemeClr val="tx1"/>
                </a:solidFill>
              </a:rPr>
              <a:t>2A+XX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554090" y="4313215"/>
            <a:ext cx="1811547" cy="48307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000" b="1" dirty="0" smtClean="0">
                <a:solidFill>
                  <a:schemeClr val="tx1"/>
                </a:solidFill>
              </a:rPr>
              <a:t>2A+XY</a:t>
            </a:r>
            <a:endParaRPr lang="en-US" sz="3000" b="1" dirty="0">
              <a:solidFill>
                <a:schemeClr val="tx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1914270" y="2898476"/>
            <a:ext cx="2329927" cy="1329261"/>
            <a:chOff x="1914270" y="2898476"/>
            <a:chExt cx="2329927" cy="1329261"/>
          </a:xfrm>
        </p:grpSpPr>
        <p:cxnSp>
          <p:nvCxnSpPr>
            <p:cNvPr id="25" name="Straight Connector 24"/>
            <p:cNvCxnSpPr/>
            <p:nvPr/>
          </p:nvCxnSpPr>
          <p:spPr>
            <a:xfrm rot="5400000">
              <a:off x="1250830" y="3562709"/>
              <a:ext cx="132846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0800000" flipV="1">
              <a:off x="1915068" y="2898476"/>
              <a:ext cx="2329129" cy="13112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2882017" y="2899269"/>
            <a:ext cx="1621765" cy="1362180"/>
            <a:chOff x="2882017" y="2899269"/>
            <a:chExt cx="1621765" cy="1362180"/>
          </a:xfrm>
        </p:grpSpPr>
        <p:cxnSp>
          <p:nvCxnSpPr>
            <p:cNvPr id="26" name="Straight Connector 25"/>
            <p:cNvCxnSpPr/>
            <p:nvPr/>
          </p:nvCxnSpPr>
          <p:spPr>
            <a:xfrm rot="5400000">
              <a:off x="3838754" y="3579962"/>
              <a:ext cx="132846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882017" y="2899269"/>
              <a:ext cx="1620972" cy="13621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Picture 14" descr="১২১.jpg"/>
          <p:cNvPicPr>
            <a:picLocks noChangeAspect="1"/>
          </p:cNvPicPr>
          <p:nvPr/>
        </p:nvPicPr>
        <p:blipFill>
          <a:blip r:embed="rId2"/>
          <a:srcRect l="8386" r="4392"/>
          <a:stretch>
            <a:fillRect/>
          </a:stretch>
        </p:blipFill>
        <p:spPr>
          <a:xfrm>
            <a:off x="5607170" y="1170676"/>
            <a:ext cx="6490351" cy="435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02792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animBg="1"/>
      <p:bldP spid="19" grpId="1" animBg="1"/>
      <p:bldP spid="20" grpId="1" animBg="1"/>
      <p:bldP spid="22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88458" y="897151"/>
            <a:ext cx="8258628" cy="741872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</a:pPr>
            <a:r>
              <a:rPr lang="en-SG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(b) XX-XO </a:t>
            </a:r>
            <a:r>
              <a:rPr lang="en-SG" sz="44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পদ্ধতি</a:t>
            </a:r>
            <a:endParaRPr kumimoji="0" lang="en-US" sz="4400" b="1" i="0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NikoshBAN" panose="02000000000000000000" pitchFamily="2" charset="0"/>
              <a:ea typeface="+mj-ea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8572" y="1984080"/>
            <a:ext cx="10058400" cy="34009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rtlCol="0">
            <a:spAutoFit/>
          </a:bodyPr>
          <a:lstStyle/>
          <a:p>
            <a:pPr algn="just"/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ঘাসফড়িং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গান্ধিপোকা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আরশোলা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উদ্ভিদে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লিঙ্গ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নির্ধারিত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 এ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স্ত্রী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হোমোগ্যামিটিক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SG" sz="3200" b="1" spc="-40" dirty="0" smtClean="0"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)।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পুরুষ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প্রাণীতে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SG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spc="-4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spc="-4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শূন্য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SG" sz="32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SG" sz="35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spc="-4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অনুপস্থিতি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এদের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সংকেত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smtClean="0">
                <a:latin typeface="Times New Roman" pitchFamily="18" charset="0"/>
                <a:cs typeface="Times New Roman" pitchFamily="18" charset="0"/>
              </a:rPr>
              <a:t>XO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  </a:t>
            </a:r>
            <a:r>
              <a:rPr lang="en-SG" sz="3200" b="1" spc="-4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বাহী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শুক্রাণু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ডিম্বাণুকে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নিষিক্ত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স্ত্রী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SG" sz="3200" b="1" spc="-40" dirty="0" smtClean="0"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spc="-4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বিহীন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শুক্রাণু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ডিম্বাণুকে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নিষিক্ত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পুরুষ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SG" sz="3200" b="1" spc="-40" dirty="0" smtClean="0">
                <a:latin typeface="Times New Roman" pitchFamily="18" charset="0"/>
                <a:cs typeface="Times New Roman" pitchFamily="18" charset="0"/>
              </a:rPr>
              <a:t>XO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বংশধর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জন্ম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5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2792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0849" y="1362975"/>
            <a:ext cx="5319622" cy="4154984"/>
          </a:xfrm>
          <a:prstGeom prst="rect">
            <a:avLst/>
          </a:prstGeom>
          <a:ln w="5715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just">
              <a:buClr>
                <a:srgbClr val="C00000"/>
              </a:buClr>
            </a:pPr>
            <a:r>
              <a:rPr lang="en-SG" sz="3200" b="1" dirty="0" err="1" smtClean="0">
                <a:latin typeface="NikoshBAN" pitchFamily="2" charset="0"/>
                <a:cs typeface="NikoshBAN" pitchFamily="2" charset="0"/>
              </a:rPr>
              <a:t>পিতামাতা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SG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2A+XO</a:t>
            </a:r>
            <a:r>
              <a:rPr lang="en-SG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পুরুষ</a:t>
            </a:r>
            <a:r>
              <a:rPr lang="en-SG" sz="2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b="1" dirty="0" smtClean="0">
                <a:latin typeface="NikoshBAN" pitchFamily="2" charset="0"/>
                <a:cs typeface="NikoshBAN" pitchFamily="2" charset="0"/>
              </a:rPr>
              <a:t>× </a:t>
            </a:r>
            <a:r>
              <a:rPr lang="en-SG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2A+XX</a:t>
            </a:r>
            <a:r>
              <a:rPr lang="en-SG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স্ত্রী</a:t>
            </a:r>
            <a:endParaRPr lang="en-SG" sz="3200" b="1" dirty="0" smtClean="0">
              <a:solidFill>
                <a:srgbClr val="00660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endParaRPr lang="en-SG" sz="3500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গ্যামিট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:</a:t>
            </a:r>
            <a:endParaRPr lang="en-SG" sz="3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endParaRPr lang="en-SG" sz="60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endParaRPr lang="en-SG" sz="32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en-SG" sz="35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SG" sz="3500" b="1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:</a:t>
            </a:r>
          </a:p>
          <a:p>
            <a:pPr algn="just">
              <a:buClr>
                <a:srgbClr val="C00000"/>
              </a:buClr>
            </a:pP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SG" sz="30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স্ত্রী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	            </a:t>
            </a:r>
            <a:r>
              <a:rPr lang="en-SG" sz="3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পুরুষ</a:t>
            </a:r>
            <a:endParaRPr lang="en-SG" sz="30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927389" y="2449913"/>
            <a:ext cx="764055" cy="48884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smtClean="0">
                <a:solidFill>
                  <a:schemeClr val="tx1"/>
                </a:solidFill>
              </a:rPr>
              <a:t>A+X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841789" y="2449913"/>
            <a:ext cx="764055" cy="48884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smtClean="0">
                <a:solidFill>
                  <a:schemeClr val="tx1"/>
                </a:solidFill>
              </a:rPr>
              <a:t>A+O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463560" y="2449913"/>
            <a:ext cx="764055" cy="48884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smtClean="0">
                <a:solidFill>
                  <a:schemeClr val="tx1"/>
                </a:solidFill>
              </a:rPr>
              <a:t>A+X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587264" y="4416734"/>
            <a:ext cx="1811547" cy="48307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000" b="1" dirty="0" smtClean="0">
                <a:solidFill>
                  <a:schemeClr val="tx1"/>
                </a:solidFill>
              </a:rPr>
              <a:t>2A+XX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916403" y="4416733"/>
            <a:ext cx="1811547" cy="48307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000" b="1" dirty="0" smtClean="0">
                <a:solidFill>
                  <a:schemeClr val="tx1"/>
                </a:solidFill>
              </a:rPr>
              <a:t>2A+XO</a:t>
            </a:r>
            <a:endParaRPr lang="en-US" sz="3000" b="1" dirty="0">
              <a:solidFill>
                <a:schemeClr val="tx1"/>
              </a:solidFill>
            </a:endParaRPr>
          </a:p>
        </p:txBody>
      </p:sp>
      <p:grpSp>
        <p:nvGrpSpPr>
          <p:cNvPr id="2" name="Group 32"/>
          <p:cNvGrpSpPr/>
          <p:nvPr/>
        </p:nvGrpSpPr>
        <p:grpSpPr>
          <a:xfrm>
            <a:off x="2276583" y="3001994"/>
            <a:ext cx="2329927" cy="1329261"/>
            <a:chOff x="1914270" y="2898476"/>
            <a:chExt cx="2329927" cy="1329261"/>
          </a:xfrm>
        </p:grpSpPr>
        <p:cxnSp>
          <p:nvCxnSpPr>
            <p:cNvPr id="25" name="Straight Connector 24"/>
            <p:cNvCxnSpPr/>
            <p:nvPr/>
          </p:nvCxnSpPr>
          <p:spPr>
            <a:xfrm rot="5400000">
              <a:off x="1250830" y="3562709"/>
              <a:ext cx="132846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0800000" flipV="1">
              <a:off x="1915068" y="2898476"/>
              <a:ext cx="2329129" cy="13112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33"/>
          <p:cNvGrpSpPr/>
          <p:nvPr/>
        </p:nvGrpSpPr>
        <p:grpSpPr>
          <a:xfrm>
            <a:off x="3244330" y="3002787"/>
            <a:ext cx="1621765" cy="1362180"/>
            <a:chOff x="2882017" y="2899269"/>
            <a:chExt cx="1621765" cy="1362180"/>
          </a:xfrm>
        </p:grpSpPr>
        <p:cxnSp>
          <p:nvCxnSpPr>
            <p:cNvPr id="26" name="Straight Connector 25"/>
            <p:cNvCxnSpPr/>
            <p:nvPr/>
          </p:nvCxnSpPr>
          <p:spPr>
            <a:xfrm rot="5400000">
              <a:off x="3838754" y="3579962"/>
              <a:ext cx="132846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882017" y="2899269"/>
              <a:ext cx="1620972" cy="13621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Picture 14" descr="১১১.jpg"/>
          <p:cNvPicPr>
            <a:picLocks noChangeAspect="1"/>
          </p:cNvPicPr>
          <p:nvPr/>
        </p:nvPicPr>
        <p:blipFill>
          <a:blip r:embed="rId2"/>
          <a:srcRect l="5347" r="18578"/>
          <a:stretch>
            <a:fillRect/>
          </a:stretch>
        </p:blipFill>
        <p:spPr>
          <a:xfrm>
            <a:off x="5934978" y="1274194"/>
            <a:ext cx="5683364" cy="4367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02792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9" grpId="0" animBg="1"/>
      <p:bldP spid="20" grpId="0" animBg="1"/>
      <p:bldP spid="22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5371" y="1624359"/>
            <a:ext cx="10711543" cy="493981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just"/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প্রাণীর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সেক্স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লিঙ্কড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সেক্স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ক্রোমোসোমের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জিন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নিয়ন্ত্রিত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সেক্স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ক্রোমোসোম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সেক্স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লিঙ্ক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বৈশিষ্ট্যের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বংশ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পরম্পরায়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সঞ্চারিত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হওয়াকে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সেক্স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লিঙ্কড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ইনহেরিট্যান্স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মানুষে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৬০টি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সেক্স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লিঙ্ক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জিন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সেক্স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লিঙ্কড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ইনহেরিট্যান্সের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:</a:t>
            </a:r>
          </a:p>
          <a:p>
            <a:pPr algn="just"/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১.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শুধুমাত্র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b="1" spc="-4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ক্রোমোসোমে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সেক্স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লিঙ্কড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২.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সেক্স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লিঙ্কড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জিনগুলো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বেশিরভাগই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প্রচ্ছন্ন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৩. এ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জিন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পুরুষের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ঘটায়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৪.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মহিলারা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যেহেতু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হোমোজাইগাস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জিন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দুটো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b="1" spc="-40" dirty="0" smtClean="0"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-এ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উপস্থিত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ঘটায়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b="1" spc="-4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-এ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উপস্থিত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তারা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শুধু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বাহক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8458" y="591891"/>
            <a:ext cx="8258628" cy="857347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</a:pPr>
            <a:r>
              <a:rPr kumimoji="0" lang="en-SG" sz="4500" b="1" i="0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  <a:sym typeface="Symbol" panose="05050102010706020507" pitchFamily="18" charset="2"/>
              </a:rPr>
              <a:t>সেক্স</a:t>
            </a:r>
            <a:r>
              <a:rPr kumimoji="0" lang="en-SG" sz="4500" b="1" i="0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  <a:r>
              <a:rPr kumimoji="0" lang="en-SG" sz="4500" b="1" i="0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  <a:sym typeface="Symbol" panose="05050102010706020507" pitchFamily="18" charset="2"/>
              </a:rPr>
              <a:t>লিঙ্কড</a:t>
            </a:r>
            <a:r>
              <a:rPr kumimoji="0" lang="en-SG" sz="4500" b="1" i="0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  <a:r>
              <a:rPr kumimoji="0" lang="en-SG" sz="4500" b="1" i="0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  <a:sym typeface="Symbol" panose="05050102010706020507" pitchFamily="18" charset="2"/>
              </a:rPr>
              <a:t>ডিসঅর্ডার</a:t>
            </a:r>
            <a:endParaRPr kumimoji="0" lang="en-SG" sz="4500" b="1" i="0" strike="noStrike" kern="1200" cap="none" spc="0" normalizeH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j-ea"/>
              <a:cs typeface="NikoshBAN" panose="02000000000000000000" pitchFamily="2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2792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88458" y="557386"/>
            <a:ext cx="8258628" cy="78833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0" lang="en-SG" sz="4500" b="1" i="0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  <a:sym typeface="Symbol" panose="05050102010706020507" pitchFamily="18" charset="2"/>
              </a:rPr>
              <a:t>বর্ণান্ধতা</a:t>
            </a:r>
            <a:r>
              <a:rPr lang="en-SG" sz="45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+mj-ea"/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  <a:r>
              <a:rPr kumimoji="0" lang="en-SG" sz="4400" b="1" i="0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(</a:t>
            </a:r>
            <a:r>
              <a:rPr lang="en-SG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Colour Blindness</a:t>
            </a:r>
            <a:r>
              <a:rPr kumimoji="0" lang="en-SG" sz="4400" b="1" i="0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)</a:t>
            </a:r>
            <a:endParaRPr kumimoji="0" lang="en-US" sz="4400" b="1" i="0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NikoshBAN" panose="02000000000000000000" pitchFamily="2" charset="0"/>
              <a:ea typeface="+mj-ea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97" y="1483095"/>
            <a:ext cx="7706537" cy="495327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চোখের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রেটিনায়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বর্ণসংবেদী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কোষ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তৈরির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প্রকট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b="1" spc="-4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লিঙ্কড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জিন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কোষ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তিন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প্রত্যেকটি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একেক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রঙের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লাল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সবুজ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বেগুনি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সংবেদী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। এ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জিনের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প্রচ্ছন্ন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অ্যালিল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সংবেদী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কোষ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উৎপাদনে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অক্ষম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এদের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উপস্থিতিতে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লাল-সবুজ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বর্ণান্ধতা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রোগের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>
              <a:lnSpc>
                <a:spcPct val="90000"/>
              </a:lnSpc>
            </a:pP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বর্ণান্ধতা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মহিলাদের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চেয়ে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পুরুষে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দায়ী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সেক্স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লিঙ্কড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জিন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প্রচ্ছন্ন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পুরুষে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জিনই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বৈশিষ্ট্যের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ঘটায়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মহিলাদের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দুটি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প্রচ্ছন্ন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পায়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SG" sz="35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Pictur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72399" y="1454465"/>
            <a:ext cx="2521527" cy="2258291"/>
          </a:xfrm>
          <a:prstGeom prst="rect">
            <a:avLst/>
          </a:prstGeom>
        </p:spPr>
      </p:pic>
      <p:pic>
        <p:nvPicPr>
          <p:cNvPr id="8" name="Picture 7" descr="Picture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58765" y="3864024"/>
            <a:ext cx="2168053" cy="198468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8920689" y="5987535"/>
            <a:ext cx="2525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SG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SG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দৃষ্টিতে</a:t>
            </a:r>
            <a:r>
              <a:rPr lang="en-SG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SG" b="1" dirty="0" err="1" smtClean="0">
                <a:latin typeface="NikoshBAN" pitchFamily="2" charset="0"/>
                <a:cs typeface="NikoshBAN" pitchFamily="2" charset="0"/>
              </a:rPr>
              <a:t>বর্ণান্ধের</a:t>
            </a:r>
            <a:r>
              <a:rPr lang="en-SG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b="1" dirty="0" err="1" smtClean="0">
                <a:latin typeface="NikoshBAN" pitchFamily="2" charset="0"/>
                <a:cs typeface="NikoshBAN" pitchFamily="2" charset="0"/>
              </a:rPr>
              <a:t>দৃষ্টিতে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02792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72633" y="1287926"/>
            <a:ext cx="11596915" cy="5547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C00000"/>
              </a:buClr>
            </a:pPr>
            <a:endParaRPr lang="en-SG" sz="3000" b="1" dirty="0" smtClean="0">
              <a:solidFill>
                <a:srgbClr val="00660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r>
              <a:rPr lang="en-SG" sz="30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পিতামাতা</a:t>
            </a:r>
            <a:r>
              <a:rPr lang="en-SG" sz="30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SG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SG" sz="24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30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)	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ফিনোটাইপ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	       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বর্ণান্ধ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পুরুষ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           ×         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মহিলা</a:t>
            </a:r>
            <a:endParaRPr lang="en-SG" sz="1000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r>
              <a:rPr lang="en-SG" sz="1200" b="1" dirty="0" smtClean="0">
                <a:latin typeface="NikoshBAN" pitchFamily="2" charset="0"/>
                <a:cs typeface="NikoshBAN" pitchFamily="2" charset="0"/>
              </a:rPr>
              <a:t>			</a:t>
            </a:r>
          </a:p>
          <a:p>
            <a:pPr algn="just">
              <a:buClr>
                <a:srgbClr val="C00000"/>
              </a:buClr>
            </a:pPr>
            <a:r>
              <a:rPr lang="en-SG" sz="3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		</a:t>
            </a:r>
            <a:r>
              <a:rPr lang="en-SG" sz="3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জিনোটাইপ</a:t>
            </a:r>
            <a:r>
              <a:rPr lang="en-SG" sz="3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3000" b="1" baseline="30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                                X</a:t>
            </a:r>
            <a:r>
              <a:rPr lang="en-SG" sz="3000" b="1" baseline="30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3000" b="1" baseline="30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	</a:t>
            </a:r>
          </a:p>
          <a:p>
            <a:pPr algn="just">
              <a:buClr>
                <a:srgbClr val="C00000"/>
              </a:buClr>
            </a:pPr>
            <a:r>
              <a:rPr lang="en-SG" sz="3200" b="1" dirty="0" err="1" smtClean="0">
                <a:latin typeface="NikoshBAN" pitchFamily="2" charset="0"/>
                <a:cs typeface="NikoshBAN" pitchFamily="2" charset="0"/>
              </a:rPr>
              <a:t>গ্যামিট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SG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endParaRPr lang="en-SG" sz="20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endParaRPr lang="en-SG" sz="10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en-SG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SG" sz="28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32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0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জনুর</a:t>
            </a:r>
            <a:r>
              <a:rPr lang="en-SG" sz="30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		</a:t>
            </a:r>
            <a:r>
              <a:rPr lang="en-SG" sz="3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জিনোটাইপ</a:t>
            </a:r>
            <a:r>
              <a:rPr lang="en-SG" sz="3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</a:t>
            </a:r>
            <a:endParaRPr lang="en-SG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en-SG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SG" sz="10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en-SG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en-SG" sz="3200" b="1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algn="just">
              <a:buClr>
                <a:srgbClr val="C00000"/>
              </a:buClr>
            </a:pPr>
            <a:endParaRPr lang="en-SG" sz="3000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ফিনোটাইপ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	                                              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সবাই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দৃষ্টিসম্পন্ন</a:t>
            </a:r>
            <a:endParaRPr lang="en-SG" sz="3000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endParaRPr lang="en-SG" sz="1050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endParaRPr lang="en-SG" sz="28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6305773" y="3322789"/>
            <a:ext cx="4537850" cy="487006"/>
            <a:chOff x="6081484" y="3288283"/>
            <a:chExt cx="4537850" cy="487006"/>
          </a:xfrm>
        </p:grpSpPr>
        <p:grpSp>
          <p:nvGrpSpPr>
            <p:cNvPr id="9" name="Group 105"/>
            <p:cNvGrpSpPr/>
            <p:nvPr/>
          </p:nvGrpSpPr>
          <p:grpSpPr>
            <a:xfrm>
              <a:off x="6081484" y="3295431"/>
              <a:ext cx="3659006" cy="463778"/>
              <a:chOff x="6081484" y="2881359"/>
              <a:chExt cx="3659006" cy="463778"/>
            </a:xfrm>
          </p:grpSpPr>
          <p:cxnSp>
            <p:nvCxnSpPr>
              <p:cNvPr id="76" name="Straight Connector 75"/>
              <p:cNvCxnSpPr/>
              <p:nvPr/>
            </p:nvCxnSpPr>
            <p:spPr>
              <a:xfrm rot="16200000" flipH="1">
                <a:off x="5878290" y="3141941"/>
                <a:ext cx="406390" cy="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5400000">
                <a:off x="7686358" y="1276491"/>
                <a:ext cx="449263" cy="3659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1"/>
            <p:cNvGrpSpPr/>
            <p:nvPr/>
          </p:nvGrpSpPr>
          <p:grpSpPr>
            <a:xfrm>
              <a:off x="6954013" y="3336274"/>
              <a:ext cx="2848767" cy="439015"/>
              <a:chOff x="6937829" y="2929350"/>
              <a:chExt cx="2848767" cy="439015"/>
            </a:xfrm>
          </p:grpSpPr>
          <p:cxnSp>
            <p:nvCxnSpPr>
              <p:cNvPr id="85" name="Straight Connector 84"/>
              <p:cNvCxnSpPr/>
              <p:nvPr/>
            </p:nvCxnSpPr>
            <p:spPr>
              <a:xfrm rot="5400000">
                <a:off x="9368735" y="2950505"/>
                <a:ext cx="439015" cy="39670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16200000" flipH="1">
                <a:off x="7965361" y="1911218"/>
                <a:ext cx="420048" cy="247511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79"/>
            <p:cNvGrpSpPr/>
            <p:nvPr/>
          </p:nvGrpSpPr>
          <p:grpSpPr>
            <a:xfrm>
              <a:off x="6225170" y="3295432"/>
              <a:ext cx="4241077" cy="445303"/>
              <a:chOff x="6225170" y="2881360"/>
              <a:chExt cx="4241077" cy="445303"/>
            </a:xfrm>
          </p:grpSpPr>
          <p:cxnSp>
            <p:nvCxnSpPr>
              <p:cNvPr id="77" name="Straight Connector 76"/>
              <p:cNvCxnSpPr/>
              <p:nvPr/>
            </p:nvCxnSpPr>
            <p:spPr>
              <a:xfrm rot="16200000" flipH="1">
                <a:off x="6582170" y="2524360"/>
                <a:ext cx="445303" cy="115930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flipV="1">
                <a:off x="7361242" y="2881361"/>
                <a:ext cx="3105005" cy="44334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30"/>
            <p:cNvGrpSpPr/>
            <p:nvPr/>
          </p:nvGrpSpPr>
          <p:grpSpPr>
            <a:xfrm>
              <a:off x="7081513" y="3288283"/>
              <a:ext cx="3537821" cy="462069"/>
              <a:chOff x="7081513" y="2881359"/>
              <a:chExt cx="3537821" cy="462069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 rot="5400000">
                <a:off x="10398456" y="3122550"/>
                <a:ext cx="422619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rot="16200000" flipH="1">
                <a:off x="8619389" y="1343483"/>
                <a:ext cx="462069" cy="35378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7" name="TextBox 26"/>
          <p:cNvSpPr txBox="1"/>
          <p:nvPr/>
        </p:nvSpPr>
        <p:spPr>
          <a:xfrm>
            <a:off x="5813931" y="3758391"/>
            <a:ext cx="105349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3000" b="1" baseline="30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3000" b="1" baseline="30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3000" baseline="30000" dirty="0"/>
          </a:p>
        </p:txBody>
      </p:sp>
      <p:sp>
        <p:nvSpPr>
          <p:cNvPr id="28" name="TextBox 27"/>
          <p:cNvSpPr txBox="1"/>
          <p:nvPr/>
        </p:nvSpPr>
        <p:spPr>
          <a:xfrm>
            <a:off x="7134708" y="3758391"/>
            <a:ext cx="105349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3000" b="1" baseline="30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3000" b="1" baseline="30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3000" baseline="30000" dirty="0"/>
          </a:p>
        </p:txBody>
      </p:sp>
      <p:sp>
        <p:nvSpPr>
          <p:cNvPr id="29" name="TextBox 28"/>
          <p:cNvSpPr txBox="1"/>
          <p:nvPr/>
        </p:nvSpPr>
        <p:spPr>
          <a:xfrm>
            <a:off x="9123130" y="3772906"/>
            <a:ext cx="91082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3000" b="1" baseline="30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3000" dirty="0"/>
          </a:p>
        </p:txBody>
      </p:sp>
      <p:sp>
        <p:nvSpPr>
          <p:cNvPr id="30" name="TextBox 29"/>
          <p:cNvSpPr txBox="1"/>
          <p:nvPr/>
        </p:nvSpPr>
        <p:spPr>
          <a:xfrm>
            <a:off x="10342308" y="3772906"/>
            <a:ext cx="91082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3000" b="1" baseline="30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3000" dirty="0"/>
          </a:p>
        </p:txBody>
      </p:sp>
      <p:pic>
        <p:nvPicPr>
          <p:cNvPr id="42" name="Picture 41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6928" y="344076"/>
            <a:ext cx="724977" cy="1463896"/>
          </a:xfrm>
          <a:prstGeom prst="rect">
            <a:avLst/>
          </a:prstGeom>
        </p:spPr>
      </p:pic>
      <p:pic>
        <p:nvPicPr>
          <p:cNvPr id="43" name="Picture 42" descr="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47272" y="396818"/>
            <a:ext cx="751382" cy="1420794"/>
          </a:xfrm>
          <a:prstGeom prst="rect">
            <a:avLst/>
          </a:prstGeom>
        </p:spPr>
      </p:pic>
      <p:pic>
        <p:nvPicPr>
          <p:cNvPr id="44" name="Picture 43" descr="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0186" y="4399032"/>
            <a:ext cx="666661" cy="1375875"/>
          </a:xfrm>
          <a:prstGeom prst="rect">
            <a:avLst/>
          </a:prstGeom>
        </p:spPr>
      </p:pic>
      <p:pic>
        <p:nvPicPr>
          <p:cNvPr id="46" name="Picture 45" descr="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47521" y="4301684"/>
            <a:ext cx="638355" cy="1412529"/>
          </a:xfrm>
          <a:prstGeom prst="rect">
            <a:avLst/>
          </a:prstGeom>
        </p:spPr>
      </p:pic>
      <p:pic>
        <p:nvPicPr>
          <p:cNvPr id="48" name="Picture 47" descr="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5137" y="4330021"/>
            <a:ext cx="666661" cy="1375875"/>
          </a:xfrm>
          <a:prstGeom prst="rect">
            <a:avLst/>
          </a:prstGeom>
        </p:spPr>
      </p:pic>
      <p:pic>
        <p:nvPicPr>
          <p:cNvPr id="49" name="Picture 48" descr="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72472" y="4301684"/>
            <a:ext cx="638355" cy="1412529"/>
          </a:xfrm>
          <a:prstGeom prst="rect">
            <a:avLst/>
          </a:prstGeom>
        </p:spPr>
      </p:pic>
      <p:sp>
        <p:nvSpPr>
          <p:cNvPr id="53" name="Oval 52"/>
          <p:cNvSpPr/>
          <p:nvPr/>
        </p:nvSpPr>
        <p:spPr>
          <a:xfrm>
            <a:off x="6102574" y="2995442"/>
            <a:ext cx="406400" cy="391887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err="1" smtClean="0">
                <a:solidFill>
                  <a:schemeClr val="tx1"/>
                </a:solidFill>
              </a:rPr>
              <a:t>X</a:t>
            </a:r>
            <a:r>
              <a:rPr lang="en-SG" b="1" baseline="30000" dirty="0" err="1" smtClean="0">
                <a:solidFill>
                  <a:schemeClr val="tx1"/>
                </a:solidFill>
              </a:rPr>
              <a:t>b</a:t>
            </a:r>
            <a:endParaRPr lang="en-US" b="1" baseline="30000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976171" y="3012694"/>
            <a:ext cx="406400" cy="391887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smtClean="0">
                <a:solidFill>
                  <a:schemeClr val="tx1"/>
                </a:solidFill>
              </a:rPr>
              <a:t>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9836250" y="2978188"/>
            <a:ext cx="406400" cy="391887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smtClean="0">
                <a:solidFill>
                  <a:schemeClr val="tx1"/>
                </a:solidFill>
              </a:rPr>
              <a:t>X</a:t>
            </a:r>
            <a:r>
              <a:rPr lang="en-SG" b="1" baseline="30000" dirty="0" smtClean="0">
                <a:solidFill>
                  <a:schemeClr val="tx1"/>
                </a:solidFill>
              </a:rPr>
              <a:t>B</a:t>
            </a:r>
            <a:endParaRPr lang="en-US" b="1" baseline="30000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10613767" y="2978189"/>
            <a:ext cx="406400" cy="391887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smtClean="0">
                <a:solidFill>
                  <a:schemeClr val="tx1"/>
                </a:solidFill>
              </a:rPr>
              <a:t>X</a:t>
            </a:r>
            <a:r>
              <a:rPr lang="en-SG" b="1" baseline="30000" dirty="0" smtClean="0">
                <a:solidFill>
                  <a:schemeClr val="tx1"/>
                </a:solidFill>
              </a:rPr>
              <a:t>B</a:t>
            </a:r>
            <a:endParaRPr lang="en-US" b="1" baseline="300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03855" y="836093"/>
            <a:ext cx="52276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বর্ণান্ধ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পুরুষ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মহিলার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বিয়ে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: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2792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53" grpId="0" animBg="1"/>
      <p:bldP spid="54" grpId="0" animBg="1"/>
      <p:bldP spid="56" grpId="0" animBg="1"/>
      <p:bldP spid="57" grpId="0" animBg="1"/>
      <p:bldP spid="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8344" y="1098143"/>
            <a:ext cx="11596915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C00000"/>
              </a:buClr>
            </a:pPr>
            <a:endParaRPr lang="en-SG" sz="3000" b="1" dirty="0" smtClean="0">
              <a:solidFill>
                <a:srgbClr val="00660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r>
              <a:rPr lang="en-SG" sz="30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পিতামাতা</a:t>
            </a:r>
            <a:r>
              <a:rPr lang="en-SG" sz="30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SG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SG" sz="24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30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)	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ফিনোটাইপ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	   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পুরুষ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         ×    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মহিলা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বাহক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)</a:t>
            </a:r>
            <a:endParaRPr lang="en-SG" sz="1000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r>
              <a:rPr lang="en-SG" sz="1200" b="1" dirty="0" smtClean="0">
                <a:latin typeface="NikoshBAN" pitchFamily="2" charset="0"/>
                <a:cs typeface="NikoshBAN" pitchFamily="2" charset="0"/>
              </a:rPr>
              <a:t>			</a:t>
            </a:r>
          </a:p>
          <a:p>
            <a:pPr algn="just">
              <a:buClr>
                <a:srgbClr val="C00000"/>
              </a:buClr>
            </a:pPr>
            <a:r>
              <a:rPr lang="en-SG" sz="3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		</a:t>
            </a:r>
            <a:r>
              <a:rPr lang="en-SG" sz="3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জিনোটাইপ</a:t>
            </a:r>
            <a:r>
              <a:rPr lang="en-SG" sz="3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3000" b="1" baseline="30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Y                                </a:t>
            </a:r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3000" b="1" baseline="30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3000" b="1" baseline="30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	</a:t>
            </a:r>
          </a:p>
          <a:p>
            <a:pPr algn="just">
              <a:buClr>
                <a:srgbClr val="C00000"/>
              </a:buClr>
            </a:pPr>
            <a:r>
              <a:rPr lang="en-SG" sz="3200" b="1" dirty="0" err="1" smtClean="0">
                <a:latin typeface="NikoshBAN" pitchFamily="2" charset="0"/>
                <a:cs typeface="NikoshBAN" pitchFamily="2" charset="0"/>
              </a:rPr>
              <a:t>গ্যামিট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SG" sz="28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" name="Picture 30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9484" y="224287"/>
            <a:ext cx="638355" cy="1412529"/>
          </a:xfrm>
          <a:prstGeom prst="rect">
            <a:avLst/>
          </a:prstGeom>
        </p:spPr>
      </p:pic>
      <p:pic>
        <p:nvPicPr>
          <p:cNvPr id="32" name="Picture 31" descr="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2070" y="223845"/>
            <a:ext cx="666661" cy="1375875"/>
          </a:xfrm>
          <a:prstGeom prst="rect">
            <a:avLst/>
          </a:prstGeom>
        </p:spPr>
      </p:pic>
      <p:sp>
        <p:nvSpPr>
          <p:cNvPr id="33" name="Oval 32"/>
          <p:cNvSpPr/>
          <p:nvPr/>
        </p:nvSpPr>
        <p:spPr>
          <a:xfrm>
            <a:off x="5878285" y="2771153"/>
            <a:ext cx="406400" cy="391887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smtClean="0">
                <a:solidFill>
                  <a:schemeClr val="tx1"/>
                </a:solidFill>
              </a:rPr>
              <a:t>X</a:t>
            </a:r>
            <a:r>
              <a:rPr lang="en-SG" b="1" baseline="30000" dirty="0" smtClean="0">
                <a:solidFill>
                  <a:schemeClr val="tx1"/>
                </a:solidFill>
              </a:rPr>
              <a:t>B</a:t>
            </a:r>
            <a:endParaRPr lang="en-US" b="1" baseline="30000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6734629" y="2771152"/>
            <a:ext cx="406400" cy="391887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smtClean="0">
                <a:solidFill>
                  <a:schemeClr val="tx1"/>
                </a:solidFill>
              </a:rPr>
              <a:t>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9611961" y="2736646"/>
            <a:ext cx="406400" cy="391887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err="1" smtClean="0">
                <a:solidFill>
                  <a:schemeClr val="tx1"/>
                </a:solidFill>
              </a:rPr>
              <a:t>X</a:t>
            </a:r>
            <a:r>
              <a:rPr lang="en-SG" b="1" baseline="30000" dirty="0" err="1" smtClean="0">
                <a:solidFill>
                  <a:schemeClr val="tx1"/>
                </a:solidFill>
              </a:rPr>
              <a:t>b</a:t>
            </a:r>
            <a:endParaRPr lang="en-US" b="1" baseline="30000" dirty="0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10389478" y="2753900"/>
            <a:ext cx="406400" cy="391887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smtClean="0">
                <a:solidFill>
                  <a:schemeClr val="tx1"/>
                </a:solidFill>
              </a:rPr>
              <a:t>X</a:t>
            </a:r>
            <a:r>
              <a:rPr lang="en-SG" b="1" baseline="30000" dirty="0" smtClean="0">
                <a:solidFill>
                  <a:schemeClr val="tx1"/>
                </a:solidFill>
              </a:rPr>
              <a:t>B</a:t>
            </a:r>
            <a:endParaRPr lang="en-US" b="1" baseline="30000" dirty="0">
              <a:solidFill>
                <a:schemeClr val="tx1"/>
              </a:solidFill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3416334" y="3342129"/>
          <a:ext cx="8160315" cy="3279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8058"/>
                <a:gridCol w="2767299"/>
                <a:gridCol w="2794958"/>
              </a:tblGrid>
              <a:tr h="877684"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145817"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dirty="0" smtClean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56089"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dirty="0" smtClean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dirty="0" smtClean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8" name="Rectangle 37"/>
          <p:cNvSpPr/>
          <p:nvPr/>
        </p:nvSpPr>
        <p:spPr>
          <a:xfrm>
            <a:off x="448573" y="4390176"/>
            <a:ext cx="25534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চেকারবোর্ডে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SG" sz="28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SG" sz="32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জনুর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ফলাফল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: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674853" y="3704435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2400" b="1" dirty="0" err="1" smtClean="0">
                <a:latin typeface="NikoshBAN" pitchFamily="2" charset="0"/>
                <a:cs typeface="NikoshBAN" pitchFamily="2" charset="0"/>
              </a:rPr>
              <a:t>গ্যামিট</a:t>
            </a:r>
            <a:endParaRPr lang="en-US" sz="2400" dirty="0"/>
          </a:p>
        </p:txBody>
      </p:sp>
      <p:sp>
        <p:nvSpPr>
          <p:cNvPr id="40" name="Rectangle 39"/>
          <p:cNvSpPr/>
          <p:nvPr/>
        </p:nvSpPr>
        <p:spPr>
          <a:xfrm>
            <a:off x="4850514" y="3443178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2400" b="1" dirty="0" err="1" smtClean="0">
                <a:latin typeface="NikoshBAN" pitchFamily="2" charset="0"/>
                <a:cs typeface="NikoshBAN" pitchFamily="2" charset="0"/>
              </a:rPr>
              <a:t>গ্যামিট</a:t>
            </a:r>
            <a:endParaRPr lang="en-US" sz="2400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3419073" y="3359374"/>
            <a:ext cx="2567659" cy="8503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5709596" y="3530808"/>
            <a:ext cx="203200" cy="450737"/>
            <a:chOff x="5065486" y="1291771"/>
            <a:chExt cx="203200" cy="450737"/>
          </a:xfrm>
        </p:grpSpPr>
        <p:sp>
          <p:nvSpPr>
            <p:cNvPr id="47" name="Oval 46"/>
            <p:cNvSpPr/>
            <p:nvPr/>
          </p:nvSpPr>
          <p:spPr>
            <a:xfrm>
              <a:off x="5080000" y="1291771"/>
              <a:ext cx="174171" cy="1741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0" name="Group 48"/>
            <p:cNvGrpSpPr/>
            <p:nvPr/>
          </p:nvGrpSpPr>
          <p:grpSpPr>
            <a:xfrm>
              <a:off x="5065486" y="1451431"/>
              <a:ext cx="203200" cy="291077"/>
              <a:chOff x="5646058" y="1567545"/>
              <a:chExt cx="203200" cy="291077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 rot="5400000">
                <a:off x="5601723" y="1712688"/>
                <a:ext cx="291077" cy="79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10800000" flipV="1">
                <a:off x="5646058" y="1712684"/>
                <a:ext cx="203200" cy="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5" name="Group 54"/>
          <p:cNvGrpSpPr/>
          <p:nvPr/>
        </p:nvGrpSpPr>
        <p:grpSpPr>
          <a:xfrm>
            <a:off x="3495202" y="3644183"/>
            <a:ext cx="217715" cy="377371"/>
            <a:chOff x="5152571" y="2061028"/>
            <a:chExt cx="217715" cy="377371"/>
          </a:xfrm>
        </p:grpSpPr>
        <p:sp>
          <p:nvSpPr>
            <p:cNvPr id="58" name="Oval 57"/>
            <p:cNvSpPr/>
            <p:nvPr/>
          </p:nvSpPr>
          <p:spPr>
            <a:xfrm>
              <a:off x="5152571" y="2264227"/>
              <a:ext cx="174171" cy="1741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rot="5400000" flipH="1" flipV="1">
              <a:off x="5188857" y="2097315"/>
              <a:ext cx="217715" cy="14514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1" name="TextBox 60"/>
          <p:cNvSpPr txBox="1"/>
          <p:nvPr/>
        </p:nvSpPr>
        <p:spPr>
          <a:xfrm>
            <a:off x="7423821" y="4537911"/>
            <a:ext cx="995559" cy="4770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SG" sz="2500" b="1" dirty="0" err="1" smtClean="0"/>
              <a:t>X</a:t>
            </a:r>
            <a:r>
              <a:rPr lang="en-SG" sz="2500" b="1" baseline="30000" dirty="0" err="1" smtClean="0"/>
              <a:t>b</a:t>
            </a:r>
            <a:r>
              <a:rPr lang="en-SG" sz="2500" b="1" dirty="0" err="1" smtClean="0"/>
              <a:t>X</a:t>
            </a:r>
            <a:r>
              <a:rPr lang="en-SG" sz="2500" b="1" baseline="30000" dirty="0" err="1" smtClean="0"/>
              <a:t>B</a:t>
            </a:r>
            <a:endParaRPr lang="en-US" sz="2500" b="1" baseline="30000" dirty="0"/>
          </a:p>
        </p:txBody>
      </p:sp>
      <p:sp>
        <p:nvSpPr>
          <p:cNvPr id="63" name="TextBox 62"/>
          <p:cNvSpPr txBox="1"/>
          <p:nvPr/>
        </p:nvSpPr>
        <p:spPr>
          <a:xfrm>
            <a:off x="10179344" y="4555164"/>
            <a:ext cx="1034994" cy="4770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SG" sz="2500" b="1" dirty="0" err="1" smtClean="0"/>
              <a:t>X</a:t>
            </a:r>
            <a:r>
              <a:rPr lang="en-SG" sz="2500" b="1" baseline="30000" dirty="0" err="1" smtClean="0"/>
              <a:t>b</a:t>
            </a:r>
            <a:r>
              <a:rPr lang="en-SG" sz="2500" b="1" dirty="0" err="1" smtClean="0"/>
              <a:t>Y</a:t>
            </a:r>
            <a:endParaRPr lang="en-US" sz="25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7389315" y="5699738"/>
            <a:ext cx="1030065" cy="4770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SG" sz="2500" b="1" dirty="0" smtClean="0"/>
              <a:t>X</a:t>
            </a:r>
            <a:r>
              <a:rPr lang="en-SG" sz="2500" b="1" baseline="30000" dirty="0" smtClean="0"/>
              <a:t>B</a:t>
            </a:r>
            <a:r>
              <a:rPr lang="en-SG" sz="2500" b="1" dirty="0" smtClean="0"/>
              <a:t>X</a:t>
            </a:r>
            <a:r>
              <a:rPr lang="en-SG" sz="2500" b="1" baseline="30000" dirty="0" smtClean="0"/>
              <a:t>B</a:t>
            </a:r>
            <a:endParaRPr lang="en-US" sz="2500" b="1" baseline="30000" dirty="0"/>
          </a:p>
        </p:txBody>
      </p:sp>
      <p:sp>
        <p:nvSpPr>
          <p:cNvPr id="65" name="TextBox 64"/>
          <p:cNvSpPr txBox="1"/>
          <p:nvPr/>
        </p:nvSpPr>
        <p:spPr>
          <a:xfrm>
            <a:off x="10179343" y="5736982"/>
            <a:ext cx="1052247" cy="4770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SG" sz="2500" b="1" dirty="0" smtClean="0"/>
              <a:t>X</a:t>
            </a:r>
            <a:r>
              <a:rPr lang="en-SG" sz="2500" b="1" baseline="30000" dirty="0" smtClean="0"/>
              <a:t>B</a:t>
            </a:r>
            <a:r>
              <a:rPr lang="en-SG" sz="2500" b="1" dirty="0" smtClean="0"/>
              <a:t>Y</a:t>
            </a:r>
            <a:endParaRPr lang="en-US" sz="2500" b="1" dirty="0"/>
          </a:p>
        </p:txBody>
      </p:sp>
      <p:sp>
        <p:nvSpPr>
          <p:cNvPr id="84" name="Oval 83"/>
          <p:cNvSpPr/>
          <p:nvPr/>
        </p:nvSpPr>
        <p:spPr>
          <a:xfrm>
            <a:off x="7224008" y="3582035"/>
            <a:ext cx="406400" cy="3918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smtClean="0">
                <a:solidFill>
                  <a:schemeClr val="tx1"/>
                </a:solidFill>
              </a:rPr>
              <a:t>X</a:t>
            </a:r>
            <a:r>
              <a:rPr lang="en-SG" b="1" baseline="30000" dirty="0" smtClean="0">
                <a:solidFill>
                  <a:schemeClr val="tx1"/>
                </a:solidFill>
              </a:rPr>
              <a:t>B</a:t>
            </a:r>
            <a:endParaRPr lang="en-US" b="1" baseline="30000" dirty="0">
              <a:solidFill>
                <a:schemeClr val="tx1"/>
              </a:solidFill>
            </a:endParaRPr>
          </a:p>
        </p:txBody>
      </p:sp>
      <p:sp>
        <p:nvSpPr>
          <p:cNvPr id="87" name="Oval 86"/>
          <p:cNvSpPr/>
          <p:nvPr/>
        </p:nvSpPr>
        <p:spPr>
          <a:xfrm>
            <a:off x="10047172" y="3599290"/>
            <a:ext cx="406400" cy="3918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smtClean="0">
                <a:solidFill>
                  <a:schemeClr val="tx1"/>
                </a:solidFill>
              </a:rPr>
              <a:t>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1" name="Oval 90"/>
          <p:cNvSpPr/>
          <p:nvPr/>
        </p:nvSpPr>
        <p:spPr>
          <a:xfrm>
            <a:off x="4418859" y="4634458"/>
            <a:ext cx="406400" cy="3918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err="1" smtClean="0">
                <a:solidFill>
                  <a:schemeClr val="tx1"/>
                </a:solidFill>
              </a:rPr>
              <a:t>X</a:t>
            </a:r>
            <a:r>
              <a:rPr lang="en-SG" b="1" baseline="30000" dirty="0" err="1" smtClean="0">
                <a:solidFill>
                  <a:schemeClr val="tx1"/>
                </a:solidFill>
              </a:rPr>
              <a:t>b</a:t>
            </a:r>
            <a:endParaRPr lang="en-US" b="1" baseline="30000" dirty="0">
              <a:solidFill>
                <a:schemeClr val="tx1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4454504" y="5790399"/>
            <a:ext cx="406400" cy="3918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smtClean="0">
                <a:solidFill>
                  <a:schemeClr val="tx1"/>
                </a:solidFill>
              </a:rPr>
              <a:t>X</a:t>
            </a:r>
            <a:r>
              <a:rPr lang="en-SG" b="1" baseline="30000" dirty="0" smtClean="0">
                <a:solidFill>
                  <a:schemeClr val="tx1"/>
                </a:solidFill>
              </a:rPr>
              <a:t>B</a:t>
            </a:r>
            <a:endParaRPr lang="en-US" b="1" baseline="30000" dirty="0">
              <a:solidFill>
                <a:schemeClr val="tx1"/>
              </a:solidFill>
            </a:endParaRPr>
          </a:p>
        </p:txBody>
      </p:sp>
      <p:pic>
        <p:nvPicPr>
          <p:cNvPr id="93" name="Picture 92" descr="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2559" y="5416857"/>
            <a:ext cx="586596" cy="1109198"/>
          </a:xfrm>
          <a:prstGeom prst="rect">
            <a:avLst/>
          </a:prstGeom>
        </p:spPr>
      </p:pic>
      <p:pic>
        <p:nvPicPr>
          <p:cNvPr id="94" name="Picture 93" descr="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16039" y="4278700"/>
            <a:ext cx="528296" cy="1066753"/>
          </a:xfrm>
          <a:prstGeom prst="rect">
            <a:avLst/>
          </a:prstGeom>
        </p:spPr>
      </p:pic>
      <p:pic>
        <p:nvPicPr>
          <p:cNvPr id="95" name="Picture 94" descr="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9810" y="4316491"/>
            <a:ext cx="441469" cy="911117"/>
          </a:xfrm>
          <a:prstGeom prst="rect">
            <a:avLst/>
          </a:prstGeom>
        </p:spPr>
      </p:pic>
      <p:pic>
        <p:nvPicPr>
          <p:cNvPr id="96" name="Picture 95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6749" y="5475017"/>
            <a:ext cx="483079" cy="1068940"/>
          </a:xfrm>
          <a:prstGeom prst="rect">
            <a:avLst/>
          </a:prstGeom>
        </p:spPr>
      </p:pic>
      <p:sp>
        <p:nvSpPr>
          <p:cNvPr id="44" name="Rectangle 43"/>
          <p:cNvSpPr/>
          <p:nvPr/>
        </p:nvSpPr>
        <p:spPr>
          <a:xfrm>
            <a:off x="258795" y="404768"/>
            <a:ext cx="50723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SG" sz="32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বাহক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মহিলার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পুরুষের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বিয়ে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: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2792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8" grpId="0"/>
      <p:bldP spid="39" grpId="0"/>
      <p:bldP spid="40" grpId="0"/>
      <p:bldP spid="61" grpId="0" animBg="1"/>
      <p:bldP spid="63" grpId="0" animBg="1"/>
      <p:bldP spid="64" grpId="0" animBg="1"/>
      <p:bldP spid="65" grpId="0" animBg="1"/>
      <p:bldP spid="84" grpId="0" animBg="1"/>
      <p:bldP spid="87" grpId="0" animBg="1"/>
      <p:bldP spid="91" grpId="0" animBg="1"/>
      <p:bldP spid="92" grpId="0" animBg="1"/>
      <p:bldP spid="4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72633" y="1408697"/>
            <a:ext cx="11596915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C00000"/>
              </a:buClr>
            </a:pPr>
            <a:endParaRPr lang="en-SG" sz="3000" b="1" dirty="0" smtClean="0">
              <a:solidFill>
                <a:srgbClr val="00660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r>
              <a:rPr lang="en-SG" sz="30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পিতামাতা</a:t>
            </a:r>
            <a:r>
              <a:rPr lang="en-SG" sz="30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SG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SG" sz="24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30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)	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ফিনোটাইপ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	      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বর্ণান্ধ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মহিলা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          ×         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পুরুষ</a:t>
            </a:r>
            <a:endParaRPr lang="en-SG" sz="1000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r>
              <a:rPr lang="en-SG" sz="1200" b="1" dirty="0" smtClean="0">
                <a:latin typeface="NikoshBAN" pitchFamily="2" charset="0"/>
                <a:cs typeface="NikoshBAN" pitchFamily="2" charset="0"/>
              </a:rPr>
              <a:t>			</a:t>
            </a:r>
          </a:p>
          <a:p>
            <a:pPr algn="just">
              <a:buClr>
                <a:srgbClr val="C00000"/>
              </a:buClr>
            </a:pPr>
            <a:r>
              <a:rPr lang="en-SG" sz="3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		</a:t>
            </a:r>
            <a:r>
              <a:rPr lang="en-SG" sz="3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জিনোটাইপ</a:t>
            </a:r>
            <a:r>
              <a:rPr lang="en-SG" sz="3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3000" b="1" baseline="30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3000" b="1" baseline="30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                               X</a:t>
            </a:r>
            <a:r>
              <a:rPr lang="en-SG" sz="3000" b="1" baseline="30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	</a:t>
            </a:r>
          </a:p>
          <a:p>
            <a:pPr algn="just">
              <a:buClr>
                <a:srgbClr val="C00000"/>
              </a:buClr>
            </a:pPr>
            <a:r>
              <a:rPr lang="en-SG" sz="3200" b="1" dirty="0" err="1" smtClean="0">
                <a:latin typeface="NikoshBAN" pitchFamily="2" charset="0"/>
                <a:cs typeface="NikoshBAN" pitchFamily="2" charset="0"/>
              </a:rPr>
              <a:t>গ্যামিট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SG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endParaRPr lang="en-SG" sz="20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endParaRPr lang="en-SG" sz="10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en-SG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SG" sz="28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32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0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জনুর</a:t>
            </a:r>
            <a:r>
              <a:rPr lang="en-SG" sz="30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		</a:t>
            </a:r>
            <a:r>
              <a:rPr lang="en-SG" sz="3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জিনোটাইপ</a:t>
            </a:r>
            <a:r>
              <a:rPr lang="en-SG" sz="3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</a:t>
            </a:r>
            <a:endParaRPr lang="en-SG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en-SG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SG" sz="10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en-SG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en-SG" sz="3200" b="1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algn="just">
              <a:buClr>
                <a:srgbClr val="C00000"/>
              </a:buClr>
            </a:pPr>
            <a:endParaRPr lang="en-SG" sz="3000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ফিনোটাইপ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	                        </a:t>
            </a:r>
            <a:r>
              <a:rPr lang="en-SG" sz="2800" b="1" dirty="0" err="1" smtClean="0">
                <a:latin typeface="NikoshBAN" pitchFamily="2" charset="0"/>
                <a:cs typeface="NikoshBAN" pitchFamily="2" charset="0"/>
              </a:rPr>
              <a:t>বর্ণন্ধ</a:t>
            </a:r>
            <a:r>
              <a:rPr lang="en-SG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b="1" dirty="0" err="1" smtClean="0">
                <a:latin typeface="NikoshBAN" pitchFamily="2" charset="0"/>
                <a:cs typeface="NikoshBAN" pitchFamily="2" charset="0"/>
              </a:rPr>
              <a:t>বাহক</a:t>
            </a:r>
            <a:r>
              <a:rPr lang="en-SG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b="1" dirty="0" err="1" smtClean="0">
                <a:latin typeface="NikoshBAN" pitchFamily="2" charset="0"/>
                <a:cs typeface="NikoshBAN" pitchFamily="2" charset="0"/>
              </a:rPr>
              <a:t>কন্যা</a:t>
            </a:r>
            <a:r>
              <a:rPr lang="en-SG" sz="2800" b="1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SG" sz="2800" b="1" dirty="0" err="1" smtClean="0">
                <a:latin typeface="NikoshBAN" pitchFamily="2" charset="0"/>
                <a:cs typeface="NikoshBAN" pitchFamily="2" charset="0"/>
              </a:rPr>
              <a:t>বর্ণান্ধ</a:t>
            </a:r>
            <a:r>
              <a:rPr lang="en-SG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b="1" dirty="0" err="1" smtClean="0">
                <a:latin typeface="NikoshBAN" pitchFamily="2" charset="0"/>
                <a:cs typeface="NikoshBAN" pitchFamily="2" charset="0"/>
              </a:rPr>
              <a:t>পুত্র</a:t>
            </a:r>
            <a:r>
              <a:rPr lang="en-SG" sz="2800" b="1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SG" sz="2800" b="1" dirty="0" err="1" smtClean="0">
                <a:latin typeface="NikoshBAN" pitchFamily="2" charset="0"/>
                <a:cs typeface="NikoshBAN" pitchFamily="2" charset="0"/>
              </a:rPr>
              <a:t>বর্ণান্ধ</a:t>
            </a:r>
            <a:r>
              <a:rPr lang="en-SG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b="1" dirty="0" err="1" smtClean="0">
                <a:latin typeface="NikoshBAN" pitchFamily="2" charset="0"/>
                <a:cs typeface="NikoshBAN" pitchFamily="2" charset="0"/>
              </a:rPr>
              <a:t>বাহক</a:t>
            </a:r>
            <a:r>
              <a:rPr lang="en-SG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b="1" dirty="0" err="1" smtClean="0">
                <a:latin typeface="NikoshBAN" pitchFamily="2" charset="0"/>
                <a:cs typeface="NikoshBAN" pitchFamily="2" charset="0"/>
              </a:rPr>
              <a:t>কন্যা</a:t>
            </a:r>
            <a:r>
              <a:rPr lang="en-SG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SG" sz="2800" b="1" dirty="0" err="1" smtClean="0">
                <a:latin typeface="NikoshBAN" pitchFamily="2" charset="0"/>
                <a:cs typeface="NikoshBAN" pitchFamily="2" charset="0"/>
              </a:rPr>
              <a:t>বর্ণান্ধ</a:t>
            </a:r>
            <a:r>
              <a:rPr lang="en-SG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b="1" dirty="0" err="1" smtClean="0">
                <a:latin typeface="NikoshBAN" pitchFamily="2" charset="0"/>
                <a:cs typeface="NikoshBAN" pitchFamily="2" charset="0"/>
              </a:rPr>
              <a:t>পুত্র</a:t>
            </a:r>
            <a:endParaRPr lang="en-SG" sz="28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49"/>
          <p:cNvGrpSpPr/>
          <p:nvPr/>
        </p:nvGrpSpPr>
        <p:grpSpPr>
          <a:xfrm>
            <a:off x="6305773" y="3426307"/>
            <a:ext cx="4537850" cy="487006"/>
            <a:chOff x="6081484" y="3288283"/>
            <a:chExt cx="4537850" cy="487006"/>
          </a:xfrm>
        </p:grpSpPr>
        <p:grpSp>
          <p:nvGrpSpPr>
            <p:cNvPr id="3" name="Group 105"/>
            <p:cNvGrpSpPr/>
            <p:nvPr/>
          </p:nvGrpSpPr>
          <p:grpSpPr>
            <a:xfrm>
              <a:off x="6081484" y="3295431"/>
              <a:ext cx="3659006" cy="463778"/>
              <a:chOff x="6081484" y="2881359"/>
              <a:chExt cx="3659006" cy="463778"/>
            </a:xfrm>
          </p:grpSpPr>
          <p:cxnSp>
            <p:nvCxnSpPr>
              <p:cNvPr id="76" name="Straight Connector 75"/>
              <p:cNvCxnSpPr/>
              <p:nvPr/>
            </p:nvCxnSpPr>
            <p:spPr>
              <a:xfrm rot="16200000" flipH="1">
                <a:off x="5878290" y="3141941"/>
                <a:ext cx="406390" cy="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5400000">
                <a:off x="7686358" y="1276491"/>
                <a:ext cx="449263" cy="3659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111"/>
            <p:cNvGrpSpPr/>
            <p:nvPr/>
          </p:nvGrpSpPr>
          <p:grpSpPr>
            <a:xfrm>
              <a:off x="6954013" y="3336274"/>
              <a:ext cx="2848767" cy="439015"/>
              <a:chOff x="6937829" y="2929350"/>
              <a:chExt cx="2848767" cy="439015"/>
            </a:xfrm>
          </p:grpSpPr>
          <p:cxnSp>
            <p:nvCxnSpPr>
              <p:cNvPr id="85" name="Straight Connector 84"/>
              <p:cNvCxnSpPr/>
              <p:nvPr/>
            </p:nvCxnSpPr>
            <p:spPr>
              <a:xfrm rot="5400000">
                <a:off x="9368735" y="2950505"/>
                <a:ext cx="439015" cy="39670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16200000" flipH="1">
                <a:off x="7965361" y="1911218"/>
                <a:ext cx="420048" cy="247511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79"/>
            <p:cNvGrpSpPr/>
            <p:nvPr/>
          </p:nvGrpSpPr>
          <p:grpSpPr>
            <a:xfrm>
              <a:off x="6225170" y="3295432"/>
              <a:ext cx="4241077" cy="445303"/>
              <a:chOff x="6225170" y="2881360"/>
              <a:chExt cx="4241077" cy="445303"/>
            </a:xfrm>
          </p:grpSpPr>
          <p:cxnSp>
            <p:nvCxnSpPr>
              <p:cNvPr id="77" name="Straight Connector 76"/>
              <p:cNvCxnSpPr/>
              <p:nvPr/>
            </p:nvCxnSpPr>
            <p:spPr>
              <a:xfrm rot="16200000" flipH="1">
                <a:off x="6582170" y="2524360"/>
                <a:ext cx="445303" cy="115930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flipV="1">
                <a:off x="7361242" y="2881361"/>
                <a:ext cx="3105005" cy="44334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130"/>
            <p:cNvGrpSpPr/>
            <p:nvPr/>
          </p:nvGrpSpPr>
          <p:grpSpPr>
            <a:xfrm>
              <a:off x="7081513" y="3288283"/>
              <a:ext cx="3537821" cy="462069"/>
              <a:chOff x="7081513" y="2881359"/>
              <a:chExt cx="3537821" cy="462069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 rot="5400000">
                <a:off x="10381203" y="3122550"/>
                <a:ext cx="422619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rot="16200000" flipH="1">
                <a:off x="8619389" y="1343483"/>
                <a:ext cx="462069" cy="35378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7" name="TextBox 26"/>
          <p:cNvSpPr txBox="1"/>
          <p:nvPr/>
        </p:nvSpPr>
        <p:spPr>
          <a:xfrm>
            <a:off x="5813931" y="3896415"/>
            <a:ext cx="105349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3000" b="1" baseline="30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3000" b="1" baseline="30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3000" baseline="30000" dirty="0"/>
          </a:p>
        </p:txBody>
      </p:sp>
      <p:sp>
        <p:nvSpPr>
          <p:cNvPr id="28" name="TextBox 27"/>
          <p:cNvSpPr txBox="1"/>
          <p:nvPr/>
        </p:nvSpPr>
        <p:spPr>
          <a:xfrm>
            <a:off x="7134708" y="3896415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3000" b="1" baseline="30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3000" baseline="30000" dirty="0"/>
          </a:p>
        </p:txBody>
      </p:sp>
      <p:sp>
        <p:nvSpPr>
          <p:cNvPr id="29" name="TextBox 28"/>
          <p:cNvSpPr txBox="1"/>
          <p:nvPr/>
        </p:nvSpPr>
        <p:spPr>
          <a:xfrm>
            <a:off x="9123130" y="3910930"/>
            <a:ext cx="105349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3000" b="1" baseline="30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3000" b="1" baseline="30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3000" dirty="0"/>
          </a:p>
        </p:txBody>
      </p:sp>
      <p:sp>
        <p:nvSpPr>
          <p:cNvPr id="30" name="TextBox 29"/>
          <p:cNvSpPr txBox="1"/>
          <p:nvPr/>
        </p:nvSpPr>
        <p:spPr>
          <a:xfrm>
            <a:off x="10342308" y="3910930"/>
            <a:ext cx="91082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3000" b="1" baseline="30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3000" dirty="0"/>
          </a:p>
        </p:txBody>
      </p:sp>
      <p:pic>
        <p:nvPicPr>
          <p:cNvPr id="42" name="Picture 41" descr="1.jpg"/>
          <p:cNvPicPr>
            <a:picLocks noChangeAspect="1"/>
          </p:cNvPicPr>
          <p:nvPr/>
        </p:nvPicPr>
        <p:blipFill>
          <a:blip r:embed="rId2"/>
          <a:srcRect t="5882"/>
          <a:stretch>
            <a:fillRect/>
          </a:stretch>
        </p:blipFill>
        <p:spPr>
          <a:xfrm>
            <a:off x="7125061" y="4485739"/>
            <a:ext cx="726258" cy="1380226"/>
          </a:xfrm>
          <a:prstGeom prst="rect">
            <a:avLst/>
          </a:prstGeom>
        </p:spPr>
      </p:pic>
      <p:pic>
        <p:nvPicPr>
          <p:cNvPr id="44" name="Picture 43" descr="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0186" y="4519803"/>
            <a:ext cx="666661" cy="1375875"/>
          </a:xfrm>
          <a:prstGeom prst="rect">
            <a:avLst/>
          </a:prstGeom>
        </p:spPr>
      </p:pic>
      <p:pic>
        <p:nvPicPr>
          <p:cNvPr id="48" name="Picture 47" descr="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3718" y="4554309"/>
            <a:ext cx="666661" cy="1375875"/>
          </a:xfrm>
          <a:prstGeom prst="rect">
            <a:avLst/>
          </a:prstGeom>
        </p:spPr>
      </p:pic>
      <p:sp>
        <p:nvSpPr>
          <p:cNvPr id="53" name="Oval 52"/>
          <p:cNvSpPr/>
          <p:nvPr/>
        </p:nvSpPr>
        <p:spPr>
          <a:xfrm>
            <a:off x="6102574" y="3081707"/>
            <a:ext cx="406400" cy="391887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err="1" smtClean="0">
                <a:solidFill>
                  <a:schemeClr val="tx1"/>
                </a:solidFill>
              </a:rPr>
              <a:t>X</a:t>
            </a:r>
            <a:r>
              <a:rPr lang="en-SG" b="1" baseline="30000" dirty="0" err="1" smtClean="0">
                <a:solidFill>
                  <a:schemeClr val="tx1"/>
                </a:solidFill>
              </a:rPr>
              <a:t>b</a:t>
            </a:r>
            <a:endParaRPr lang="en-US" b="1" baseline="30000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976171" y="3116212"/>
            <a:ext cx="406400" cy="391887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err="1" smtClean="0">
                <a:solidFill>
                  <a:schemeClr val="tx1"/>
                </a:solidFill>
              </a:rPr>
              <a:t>X</a:t>
            </a:r>
            <a:r>
              <a:rPr lang="en-SG" b="1" baseline="30000" dirty="0" err="1" smtClean="0">
                <a:solidFill>
                  <a:schemeClr val="tx1"/>
                </a:solidFill>
              </a:rPr>
              <a:t>b</a:t>
            </a:r>
            <a:endParaRPr lang="en-US" b="1" baseline="30000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9836250" y="3064453"/>
            <a:ext cx="406400" cy="391887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smtClean="0">
                <a:solidFill>
                  <a:schemeClr val="tx1"/>
                </a:solidFill>
              </a:rPr>
              <a:t>X</a:t>
            </a:r>
            <a:r>
              <a:rPr lang="en-SG" b="1" baseline="30000" dirty="0" smtClean="0">
                <a:solidFill>
                  <a:schemeClr val="tx1"/>
                </a:solidFill>
              </a:rPr>
              <a:t>B</a:t>
            </a:r>
            <a:endParaRPr lang="en-US" b="1" baseline="30000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10613767" y="3064454"/>
            <a:ext cx="406400" cy="391887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smtClean="0">
                <a:solidFill>
                  <a:schemeClr val="tx1"/>
                </a:solidFill>
              </a:rPr>
              <a:t>Y</a:t>
            </a:r>
            <a:endParaRPr lang="en-US" b="1" baseline="30000" dirty="0">
              <a:solidFill>
                <a:schemeClr val="tx1"/>
              </a:solidFill>
            </a:endParaRPr>
          </a:p>
        </p:txBody>
      </p:sp>
      <p:pic>
        <p:nvPicPr>
          <p:cNvPr id="31" name="Picture 30" descr="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9199" y="468343"/>
            <a:ext cx="715454" cy="1430908"/>
          </a:xfrm>
          <a:prstGeom prst="rect">
            <a:avLst/>
          </a:prstGeom>
        </p:spPr>
      </p:pic>
      <p:pic>
        <p:nvPicPr>
          <p:cNvPr id="32" name="Picture 31" descr="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30932" y="523315"/>
            <a:ext cx="638355" cy="1412529"/>
          </a:xfrm>
          <a:prstGeom prst="rect">
            <a:avLst/>
          </a:prstGeom>
        </p:spPr>
      </p:pic>
      <p:pic>
        <p:nvPicPr>
          <p:cNvPr id="33" name="Picture 32" descr="1.jpg"/>
          <p:cNvPicPr>
            <a:picLocks noChangeAspect="1"/>
          </p:cNvPicPr>
          <p:nvPr/>
        </p:nvPicPr>
        <p:blipFill>
          <a:blip r:embed="rId2"/>
          <a:srcRect t="4705"/>
          <a:stretch>
            <a:fillRect/>
          </a:stretch>
        </p:blipFill>
        <p:spPr>
          <a:xfrm>
            <a:off x="10489363" y="4451233"/>
            <a:ext cx="726258" cy="1397479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552096" y="956864"/>
            <a:ext cx="52276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বর্ণান্ধ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মহিলা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পুরুষের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বিয়ে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: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2792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53" grpId="0" animBg="1"/>
      <p:bldP spid="54" grpId="0" animBg="1"/>
      <p:bldP spid="56" grpId="0" animBg="1"/>
      <p:bldP spid="57" grpId="0" animBg="1"/>
      <p:bldP spid="3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03621" y="1098143"/>
            <a:ext cx="11596915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C00000"/>
              </a:buClr>
            </a:pPr>
            <a:endParaRPr lang="en-SG" sz="3000" b="1" dirty="0" smtClean="0">
              <a:solidFill>
                <a:srgbClr val="00660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r>
              <a:rPr lang="en-SG" sz="30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পিতামাতা</a:t>
            </a:r>
            <a:r>
              <a:rPr lang="en-SG" sz="30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SG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SG" sz="24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30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)	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ফিনোটাইপ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	   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মহিলা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         ×            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বর্ণান্ধ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পুরুষ</a:t>
            </a:r>
            <a:endParaRPr lang="en-SG" sz="1000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r>
              <a:rPr lang="en-SG" sz="1200" b="1" dirty="0" smtClean="0">
                <a:latin typeface="NikoshBAN" pitchFamily="2" charset="0"/>
                <a:cs typeface="NikoshBAN" pitchFamily="2" charset="0"/>
              </a:rPr>
              <a:t>			</a:t>
            </a:r>
          </a:p>
          <a:p>
            <a:pPr algn="just">
              <a:buClr>
                <a:srgbClr val="C00000"/>
              </a:buClr>
            </a:pPr>
            <a:r>
              <a:rPr lang="en-SG" sz="3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		</a:t>
            </a:r>
            <a:r>
              <a:rPr lang="en-SG" sz="3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জিনোটাইপ</a:t>
            </a:r>
            <a:r>
              <a:rPr lang="en-SG" sz="3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3000" b="1" baseline="30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3000" b="1" baseline="30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3000" b="1" baseline="30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	</a:t>
            </a:r>
          </a:p>
          <a:p>
            <a:pPr algn="just">
              <a:buClr>
                <a:srgbClr val="C00000"/>
              </a:buClr>
            </a:pPr>
            <a:r>
              <a:rPr lang="en-SG" sz="3200" b="1" dirty="0" err="1" smtClean="0">
                <a:latin typeface="NikoshBAN" pitchFamily="2" charset="0"/>
                <a:cs typeface="NikoshBAN" pitchFamily="2" charset="0"/>
              </a:rPr>
              <a:t>গ্যামিট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SG" sz="28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" name="Picture 31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7731" y="189781"/>
            <a:ext cx="699886" cy="1444445"/>
          </a:xfrm>
          <a:prstGeom prst="rect">
            <a:avLst/>
          </a:prstGeom>
        </p:spPr>
      </p:pic>
      <p:sp>
        <p:nvSpPr>
          <p:cNvPr id="33" name="Oval 32"/>
          <p:cNvSpPr/>
          <p:nvPr/>
        </p:nvSpPr>
        <p:spPr>
          <a:xfrm>
            <a:off x="6016309" y="2788406"/>
            <a:ext cx="406400" cy="391887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err="1" smtClean="0">
                <a:solidFill>
                  <a:schemeClr val="tx1"/>
                </a:solidFill>
              </a:rPr>
              <a:t>X</a:t>
            </a:r>
            <a:r>
              <a:rPr lang="en-SG" b="1" baseline="30000" dirty="0" err="1" smtClean="0">
                <a:solidFill>
                  <a:schemeClr val="tx1"/>
                </a:solidFill>
              </a:rPr>
              <a:t>b</a:t>
            </a:r>
            <a:endParaRPr lang="en-US" b="1" baseline="30000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6889906" y="2805658"/>
            <a:ext cx="406400" cy="391887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smtClean="0">
                <a:solidFill>
                  <a:schemeClr val="tx1"/>
                </a:solidFill>
              </a:rPr>
              <a:t>X</a:t>
            </a:r>
            <a:r>
              <a:rPr lang="en-SG" b="1" baseline="30000" dirty="0" smtClean="0">
                <a:solidFill>
                  <a:schemeClr val="tx1"/>
                </a:solidFill>
              </a:rPr>
              <a:t>B</a:t>
            </a:r>
            <a:endParaRPr lang="en-US" b="1" baseline="30000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9870756" y="2753899"/>
            <a:ext cx="406400" cy="391887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err="1" smtClean="0">
                <a:solidFill>
                  <a:schemeClr val="tx1"/>
                </a:solidFill>
              </a:rPr>
              <a:t>X</a:t>
            </a:r>
            <a:r>
              <a:rPr lang="en-SG" b="1" baseline="30000" dirty="0" err="1" smtClean="0">
                <a:solidFill>
                  <a:schemeClr val="tx1"/>
                </a:solidFill>
              </a:rPr>
              <a:t>b</a:t>
            </a:r>
            <a:endParaRPr lang="en-US" b="1" baseline="30000" dirty="0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10648273" y="2753900"/>
            <a:ext cx="406400" cy="391887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smtClean="0">
                <a:solidFill>
                  <a:schemeClr val="tx1"/>
                </a:solidFill>
              </a:rPr>
              <a:t>Y</a:t>
            </a:r>
            <a:endParaRPr lang="en-US" b="1" baseline="30000" dirty="0">
              <a:solidFill>
                <a:schemeClr val="tx1"/>
              </a:solidFill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3416334" y="3342129"/>
          <a:ext cx="8160315" cy="3279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8058"/>
                <a:gridCol w="2784551"/>
                <a:gridCol w="2777706"/>
              </a:tblGrid>
              <a:tr h="877684"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145817"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dirty="0" smtClean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56089"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dirty="0" smtClean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dirty="0" smtClean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8" name="Rectangle 37"/>
          <p:cNvSpPr/>
          <p:nvPr/>
        </p:nvSpPr>
        <p:spPr>
          <a:xfrm>
            <a:off x="603850" y="4390176"/>
            <a:ext cx="25534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চেকারবোর্ডে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SG" sz="28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SG" sz="32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জনুর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ফলাফল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: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674853" y="3704435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2400" b="1" dirty="0" err="1" smtClean="0">
                <a:latin typeface="NikoshBAN" pitchFamily="2" charset="0"/>
                <a:cs typeface="NikoshBAN" pitchFamily="2" charset="0"/>
              </a:rPr>
              <a:t>গ্যামিট</a:t>
            </a:r>
            <a:endParaRPr lang="en-US" sz="2400" dirty="0"/>
          </a:p>
        </p:txBody>
      </p:sp>
      <p:sp>
        <p:nvSpPr>
          <p:cNvPr id="40" name="Rectangle 39"/>
          <p:cNvSpPr/>
          <p:nvPr/>
        </p:nvSpPr>
        <p:spPr>
          <a:xfrm>
            <a:off x="4850514" y="3443178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2400" b="1" dirty="0" err="1" smtClean="0">
                <a:latin typeface="NikoshBAN" pitchFamily="2" charset="0"/>
                <a:cs typeface="NikoshBAN" pitchFamily="2" charset="0"/>
              </a:rPr>
              <a:t>গ্যামিট</a:t>
            </a:r>
            <a:endParaRPr lang="en-US" sz="2400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3401820" y="3324868"/>
            <a:ext cx="2567659" cy="8848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" name="Group 44"/>
          <p:cNvGrpSpPr/>
          <p:nvPr/>
        </p:nvGrpSpPr>
        <p:grpSpPr>
          <a:xfrm>
            <a:off x="3501233" y="3703336"/>
            <a:ext cx="203200" cy="450737"/>
            <a:chOff x="5065486" y="1291771"/>
            <a:chExt cx="203200" cy="450737"/>
          </a:xfrm>
        </p:grpSpPr>
        <p:sp>
          <p:nvSpPr>
            <p:cNvPr id="47" name="Oval 46"/>
            <p:cNvSpPr/>
            <p:nvPr/>
          </p:nvSpPr>
          <p:spPr>
            <a:xfrm>
              <a:off x="5080000" y="1291771"/>
              <a:ext cx="174171" cy="1741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8"/>
            <p:cNvGrpSpPr/>
            <p:nvPr/>
          </p:nvGrpSpPr>
          <p:grpSpPr>
            <a:xfrm>
              <a:off x="5065486" y="1451431"/>
              <a:ext cx="203200" cy="291077"/>
              <a:chOff x="5646058" y="1567545"/>
              <a:chExt cx="203200" cy="291077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 rot="5400000">
                <a:off x="5601723" y="1712688"/>
                <a:ext cx="291077" cy="79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10800000" flipV="1">
                <a:off x="5646058" y="1712684"/>
                <a:ext cx="203200" cy="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" name="Group 54"/>
          <p:cNvGrpSpPr/>
          <p:nvPr/>
        </p:nvGrpSpPr>
        <p:grpSpPr>
          <a:xfrm>
            <a:off x="5686312" y="3454402"/>
            <a:ext cx="217715" cy="377371"/>
            <a:chOff x="5152571" y="2061028"/>
            <a:chExt cx="217715" cy="377371"/>
          </a:xfrm>
        </p:grpSpPr>
        <p:sp>
          <p:nvSpPr>
            <p:cNvPr id="58" name="Oval 57"/>
            <p:cNvSpPr/>
            <p:nvPr/>
          </p:nvSpPr>
          <p:spPr>
            <a:xfrm>
              <a:off x="5152571" y="2264227"/>
              <a:ext cx="174171" cy="17417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rot="5400000" flipH="1" flipV="1">
              <a:off x="5188857" y="2097315"/>
              <a:ext cx="217715" cy="14514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1" name="TextBox 60"/>
          <p:cNvSpPr txBox="1"/>
          <p:nvPr/>
        </p:nvSpPr>
        <p:spPr>
          <a:xfrm>
            <a:off x="7372062" y="4537911"/>
            <a:ext cx="995559" cy="4770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SG" sz="2500" b="1" dirty="0" err="1" smtClean="0"/>
              <a:t>X</a:t>
            </a:r>
            <a:r>
              <a:rPr lang="en-SG" sz="2500" b="1" baseline="30000" dirty="0" err="1" smtClean="0"/>
              <a:t>b</a:t>
            </a:r>
            <a:r>
              <a:rPr lang="en-SG" sz="2500" b="1" dirty="0" err="1" smtClean="0"/>
              <a:t>X</a:t>
            </a:r>
            <a:r>
              <a:rPr lang="en-SG" sz="2500" b="1" baseline="30000" dirty="0" err="1" smtClean="0"/>
              <a:t>b</a:t>
            </a:r>
            <a:endParaRPr lang="en-US" sz="2500" b="1" baseline="30000" dirty="0"/>
          </a:p>
        </p:txBody>
      </p:sp>
      <p:sp>
        <p:nvSpPr>
          <p:cNvPr id="63" name="TextBox 62"/>
          <p:cNvSpPr txBox="1"/>
          <p:nvPr/>
        </p:nvSpPr>
        <p:spPr>
          <a:xfrm>
            <a:off x="10196597" y="4555164"/>
            <a:ext cx="1034994" cy="4770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SG" sz="2500" b="1" dirty="0" err="1" smtClean="0"/>
              <a:t>X</a:t>
            </a:r>
            <a:r>
              <a:rPr lang="en-SG" sz="2500" b="1" baseline="30000" dirty="0" err="1" smtClean="0"/>
              <a:t>b</a:t>
            </a:r>
            <a:r>
              <a:rPr lang="en-SG" sz="2500" b="1" dirty="0" err="1" smtClean="0"/>
              <a:t>Y</a:t>
            </a:r>
            <a:endParaRPr lang="en-US" sz="25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7337556" y="5699738"/>
            <a:ext cx="1030065" cy="4770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SG" sz="2500" b="1" dirty="0" err="1" smtClean="0"/>
              <a:t>X</a:t>
            </a:r>
            <a:r>
              <a:rPr lang="en-SG" sz="2500" b="1" baseline="30000" dirty="0" err="1" smtClean="0"/>
              <a:t>b</a:t>
            </a:r>
            <a:r>
              <a:rPr lang="en-SG" sz="2500" b="1" dirty="0" err="1" smtClean="0"/>
              <a:t>X</a:t>
            </a:r>
            <a:r>
              <a:rPr lang="en-SG" sz="2500" b="1" baseline="30000" dirty="0" err="1" smtClean="0"/>
              <a:t>B</a:t>
            </a:r>
            <a:endParaRPr lang="en-US" sz="2500" b="1" baseline="30000" dirty="0"/>
          </a:p>
        </p:txBody>
      </p:sp>
      <p:sp>
        <p:nvSpPr>
          <p:cNvPr id="65" name="TextBox 64"/>
          <p:cNvSpPr txBox="1"/>
          <p:nvPr/>
        </p:nvSpPr>
        <p:spPr>
          <a:xfrm>
            <a:off x="10196596" y="5736982"/>
            <a:ext cx="1052247" cy="4770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SG" sz="2500" b="1" dirty="0" smtClean="0"/>
              <a:t>X</a:t>
            </a:r>
            <a:r>
              <a:rPr lang="en-SG" sz="2500" b="1" baseline="30000" dirty="0" smtClean="0"/>
              <a:t>B</a:t>
            </a:r>
            <a:r>
              <a:rPr lang="en-SG" sz="2500" b="1" dirty="0" smtClean="0"/>
              <a:t>Y</a:t>
            </a:r>
            <a:endParaRPr lang="en-US" sz="2500" b="1" dirty="0"/>
          </a:p>
        </p:txBody>
      </p:sp>
      <p:sp>
        <p:nvSpPr>
          <p:cNvPr id="84" name="Oval 83"/>
          <p:cNvSpPr/>
          <p:nvPr/>
        </p:nvSpPr>
        <p:spPr>
          <a:xfrm>
            <a:off x="4463553" y="4599954"/>
            <a:ext cx="406400" cy="3918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err="1" smtClean="0">
                <a:solidFill>
                  <a:schemeClr val="tx1"/>
                </a:solidFill>
              </a:rPr>
              <a:t>X</a:t>
            </a:r>
            <a:r>
              <a:rPr lang="en-SG" b="1" baseline="30000" dirty="0" err="1" smtClean="0">
                <a:solidFill>
                  <a:schemeClr val="tx1"/>
                </a:solidFill>
              </a:rPr>
              <a:t>b</a:t>
            </a:r>
            <a:endParaRPr lang="en-US" b="1" baseline="30000" dirty="0">
              <a:solidFill>
                <a:schemeClr val="tx1"/>
              </a:solidFill>
            </a:endParaRPr>
          </a:p>
        </p:txBody>
      </p:sp>
      <p:sp>
        <p:nvSpPr>
          <p:cNvPr id="87" name="Oval 86"/>
          <p:cNvSpPr/>
          <p:nvPr/>
        </p:nvSpPr>
        <p:spPr>
          <a:xfrm>
            <a:off x="4474510" y="5807652"/>
            <a:ext cx="406400" cy="3918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smtClean="0">
                <a:solidFill>
                  <a:schemeClr val="tx1"/>
                </a:solidFill>
              </a:rPr>
              <a:t>X</a:t>
            </a:r>
            <a:r>
              <a:rPr lang="en-SG" b="1" baseline="30000" dirty="0" smtClean="0">
                <a:solidFill>
                  <a:schemeClr val="tx1"/>
                </a:solidFill>
              </a:rPr>
              <a:t>B</a:t>
            </a:r>
            <a:endParaRPr lang="en-US" b="1" baseline="30000" dirty="0">
              <a:solidFill>
                <a:schemeClr val="tx1"/>
              </a:solidFill>
            </a:endParaRPr>
          </a:p>
        </p:txBody>
      </p:sp>
      <p:sp>
        <p:nvSpPr>
          <p:cNvPr id="91" name="Oval 90"/>
          <p:cNvSpPr/>
          <p:nvPr/>
        </p:nvSpPr>
        <p:spPr>
          <a:xfrm>
            <a:off x="7127553" y="3582034"/>
            <a:ext cx="406400" cy="3918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err="1" smtClean="0">
                <a:solidFill>
                  <a:schemeClr val="tx1"/>
                </a:solidFill>
              </a:rPr>
              <a:t>X</a:t>
            </a:r>
            <a:r>
              <a:rPr lang="en-SG" b="1" baseline="30000" dirty="0" err="1" smtClean="0">
                <a:solidFill>
                  <a:schemeClr val="tx1"/>
                </a:solidFill>
              </a:rPr>
              <a:t>b</a:t>
            </a:r>
            <a:endParaRPr lang="en-US" b="1" baseline="30000" dirty="0">
              <a:solidFill>
                <a:schemeClr val="tx1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9940904" y="3599288"/>
            <a:ext cx="406400" cy="3918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smtClean="0">
                <a:solidFill>
                  <a:schemeClr val="tx1"/>
                </a:solidFill>
              </a:rPr>
              <a:t>Y</a:t>
            </a:r>
            <a:endParaRPr lang="en-US" b="1" baseline="30000" dirty="0">
              <a:solidFill>
                <a:schemeClr val="tx1"/>
              </a:solidFill>
            </a:endParaRPr>
          </a:p>
        </p:txBody>
      </p:sp>
      <p:pic>
        <p:nvPicPr>
          <p:cNvPr id="94" name="Picture 93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0545" y="4278700"/>
            <a:ext cx="528296" cy="1066753"/>
          </a:xfrm>
          <a:prstGeom prst="rect">
            <a:avLst/>
          </a:prstGeom>
        </p:spPr>
      </p:pic>
      <p:pic>
        <p:nvPicPr>
          <p:cNvPr id="95" name="Picture 94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5541442"/>
            <a:ext cx="441469" cy="911117"/>
          </a:xfrm>
          <a:prstGeom prst="rect">
            <a:avLst/>
          </a:prstGeom>
        </p:spPr>
      </p:pic>
      <p:pic>
        <p:nvPicPr>
          <p:cNvPr id="96" name="Picture 95" descr="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61255" y="5475017"/>
            <a:ext cx="483079" cy="1068940"/>
          </a:xfrm>
          <a:prstGeom prst="rect">
            <a:avLst/>
          </a:prstGeom>
        </p:spPr>
      </p:pic>
      <p:pic>
        <p:nvPicPr>
          <p:cNvPr id="42" name="Picture 41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9801" y="101537"/>
            <a:ext cx="776736" cy="1568410"/>
          </a:xfrm>
          <a:prstGeom prst="rect">
            <a:avLst/>
          </a:prstGeom>
        </p:spPr>
      </p:pic>
      <p:pic>
        <p:nvPicPr>
          <p:cNvPr id="43" name="Picture 42" descr="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31790" y="4349152"/>
            <a:ext cx="483078" cy="966156"/>
          </a:xfrm>
          <a:prstGeom prst="rect">
            <a:avLst/>
          </a:prstGeom>
        </p:spPr>
      </p:pic>
      <p:sp>
        <p:nvSpPr>
          <p:cNvPr id="45" name="Rectangle 44"/>
          <p:cNvSpPr/>
          <p:nvPr/>
        </p:nvSpPr>
        <p:spPr>
          <a:xfrm>
            <a:off x="603849" y="491033"/>
            <a:ext cx="503782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SG" sz="32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বাহক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মহিলার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বর্ণান্ধ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পুরুষের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বিয়ে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: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2792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8" grpId="0"/>
      <p:bldP spid="39" grpId="0"/>
      <p:bldP spid="40" grpId="0"/>
      <p:bldP spid="61" grpId="0" animBg="1"/>
      <p:bldP spid="63" grpId="0" animBg="1"/>
      <p:bldP spid="64" grpId="0" animBg="1"/>
      <p:bldP spid="65" grpId="0" animBg="1"/>
      <p:bldP spid="84" grpId="0" animBg="1"/>
      <p:bldP spid="87" grpId="0" animBg="1"/>
      <p:bldP spid="91" grpId="0" animBg="1"/>
      <p:bldP spid="92" grpId="0" animBg="1"/>
      <p:bldP spid="4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30097" y="1586613"/>
            <a:ext cx="8689948" cy="45935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হিমোফিলিয়া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বংশগতভাবে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সঞ্চারণশীল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রক্ততঞ্চন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ঘটিত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অস্বাভাবিকতা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আক্রান্ত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ব্যক্তিদের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রক্ত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তঞ্চিত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রক্ত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ক্ষরণজনিত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ব্যক্তির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মৃত্যুও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SG" sz="2800" b="1" spc="-4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4400" b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ক্রোমোসোমের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প্রচ্ছন্ন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মিউট্যান্ট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জিনের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হিমোফিলিয়া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হিমোফিলিয়া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দু-ধরনের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:</a:t>
            </a:r>
          </a:p>
          <a:p>
            <a:pPr algn="just">
              <a:lnSpc>
                <a:spcPct val="90000"/>
              </a:lnSpc>
            </a:pP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১.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ক্লাসিক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হিমোফিলিয়া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হিমোফিলিয়া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b="1" spc="-4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রক্ততঞ্চনের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ফ্যাক্টর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b="1" spc="-40" dirty="0" smtClean="0"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অধিকাংশেরই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রোগ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>
              <a:lnSpc>
                <a:spcPct val="90000"/>
              </a:lnSpc>
            </a:pP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২.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খ্রিস্টমাস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ডিজিজ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হিমোফিলিয়া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b="1" spc="-4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রক্ততঞ্চনের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ফ্যাক্টর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b="1" spc="-40" dirty="0" smtClean="0">
                <a:latin typeface="Times New Roman" pitchFamily="18" charset="0"/>
                <a:cs typeface="Times New Roman" pitchFamily="18" charset="0"/>
              </a:rPr>
              <a:t>IX</a:t>
            </a:r>
            <a:r>
              <a:rPr lang="en-SG" sz="3600" b="1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88458" y="557386"/>
            <a:ext cx="8258628" cy="78833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0" lang="en-SG" sz="4500" b="1" i="0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  <a:sym typeface="Symbol" panose="05050102010706020507" pitchFamily="18" charset="2"/>
              </a:rPr>
              <a:t>হিমোফিলিয়া</a:t>
            </a:r>
            <a:r>
              <a:rPr lang="en-SG" sz="45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+mj-ea"/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  <a:r>
              <a:rPr kumimoji="0" lang="en-SG" sz="4400" b="1" i="0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(</a:t>
            </a:r>
            <a:r>
              <a:rPr lang="en-SG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Haemophilia</a:t>
            </a:r>
            <a:r>
              <a:rPr kumimoji="0" lang="en-SG" sz="4400" b="1" i="0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)</a:t>
            </a:r>
            <a:endParaRPr kumimoji="0" lang="en-US" sz="4400" b="1" i="0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NikoshBAN" panose="02000000000000000000" pitchFamily="2" charset="0"/>
              <a:ea typeface="+mj-ea"/>
              <a:cs typeface="NikoshBAN" panose="02000000000000000000" pitchFamily="2" charset="0"/>
            </a:endParaRPr>
          </a:p>
        </p:txBody>
      </p:sp>
      <p:pic>
        <p:nvPicPr>
          <p:cNvPr id="9" name="Picture 8" descr="Busting Myths.jpg"/>
          <p:cNvPicPr>
            <a:picLocks noChangeAspect="1"/>
          </p:cNvPicPr>
          <p:nvPr/>
        </p:nvPicPr>
        <p:blipFill>
          <a:blip r:embed="rId3"/>
          <a:srcRect l="27710"/>
          <a:stretch>
            <a:fillRect/>
          </a:stretch>
        </p:blipFill>
        <p:spPr>
          <a:xfrm>
            <a:off x="9644332" y="2748952"/>
            <a:ext cx="2547668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02792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319390" y="683525"/>
            <a:ext cx="3935661" cy="10497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bn-BD" sz="5000" b="1" u="sng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5000" b="1" u="sng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4553792" y="1674808"/>
            <a:ext cx="5996099" cy="43916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n-BD" sz="4000" u="sng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pPr>
              <a:spcBef>
                <a:spcPts val="0"/>
              </a:spcBef>
            </a:pPr>
            <a:r>
              <a:rPr lang="bn-BD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 শাহাদৎ হোসেন</a:t>
            </a:r>
          </a:p>
          <a:p>
            <a:pPr>
              <a:spcBef>
                <a:spcPts val="0"/>
              </a:spcBef>
            </a:pPr>
            <a:r>
              <a:rPr lang="en-US" sz="4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BD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জীববিজ্ঞান</a:t>
            </a:r>
          </a:p>
          <a:p>
            <a:pPr>
              <a:spcBef>
                <a:spcPts val="0"/>
              </a:spcBef>
            </a:pPr>
            <a:r>
              <a:rPr lang="bn-BD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বিশ্বনাথ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bn-BD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 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spcBef>
                <a:spcPts val="0"/>
              </a:spcBef>
            </a:pPr>
            <a:r>
              <a:rPr lang="bn-BD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বিশ্বনাথ, সিলেট</a:t>
            </a:r>
          </a:p>
          <a:p>
            <a:pPr>
              <a:spcBef>
                <a:spcPts val="0"/>
              </a:spcBef>
            </a:pPr>
            <a:r>
              <a:rPr lang="bn-BD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+৮৮০১৭১২-৪৫৫৫০০</a:t>
            </a:r>
          </a:p>
          <a:p>
            <a:pPr>
              <a:spcBef>
                <a:spcPts val="0"/>
              </a:spcBef>
            </a:pP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 :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shahadot</a:t>
            </a:r>
            <a:r>
              <a:rPr lang="bn-I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syl@gmail.com</a:t>
            </a:r>
            <a:endParaRPr lang="bn-BD" sz="40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0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Mohammed Shahadot Hussa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7900" y="2164081"/>
            <a:ext cx="2788779" cy="3413759"/>
          </a:xfrm>
          <a:prstGeom prst="round2DiagRect">
            <a:avLst>
              <a:gd name="adj1" fmla="val 16667"/>
              <a:gd name="adj2" fmla="val 0"/>
            </a:avLst>
          </a:prstGeom>
          <a:ln w="38100" cap="sq">
            <a:solidFill>
              <a:srgbClr val="FF33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8188164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30096" y="965505"/>
            <a:ext cx="10656771" cy="49398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rtlCol="0">
            <a:spAutoFit/>
          </a:bodyPr>
          <a:lstStyle/>
          <a:p>
            <a:pPr algn="just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হিমোফিলিয়ায়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মহিলা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অপেক্ষা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পুরুষ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আক্রান্ত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১০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হাজারে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একজন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হিমোফিলিক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পুত্র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১০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কোটিতে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একজন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হিমোফিলিক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কন্যা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সন্তান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জন্মের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আশংকা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সাধারণত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হিমোফিলিক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পুরুষ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মহিলা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১৬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বছরেই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রক্তক্ষরণে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মারা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en-SG" sz="2800" b="1" spc="-40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ক্রোমোসোমে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হিমোফিলিক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অ্যালিল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b="1" spc="-4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2800" b="1" spc="-40" baseline="30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b="1" spc="-4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2800" b="1" spc="-40" baseline="30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just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মহিলার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তিন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জিনোটাইপ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SG" sz="2800" b="1" spc="-4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2800" b="1" spc="-40" baseline="30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SG" sz="2800" b="1" spc="-4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2800" b="1" spc="-40" baseline="30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SG" sz="2800" b="1" spc="-4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2800" b="1" spc="-40" baseline="30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SG" sz="2800" b="1" spc="-4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2800" b="1" spc="-40" baseline="30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বাহক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SG" sz="2800" b="1" spc="-4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2800" b="1" spc="-40" baseline="30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SG" sz="2800" b="1" spc="-4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2800" b="1" spc="-40" baseline="30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আক্রান্ত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)।</a:t>
            </a:r>
          </a:p>
          <a:p>
            <a:pPr algn="just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পুরুষের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জিনোটাইপ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SG" sz="2800" b="1" spc="-4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2800" b="1" spc="-40" baseline="30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SG" sz="2800" b="1" spc="-4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SG" sz="2800" b="1" spc="-4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2800" b="1" spc="-40" baseline="30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SG" sz="2800" b="1" spc="-40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আক্রান্ত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)।</a:t>
            </a:r>
          </a:p>
          <a:p>
            <a:pPr algn="just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ইংল্যান্ডের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রাণী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ভিক্টোরিয়া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চার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কন্যার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কন্যা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অ্যালিশা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বিয়াট্রিশ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হিমোফিলিয়ার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বাহক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xmlns="" val="3302792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76152" y="1460456"/>
            <a:ext cx="11297314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C00000"/>
              </a:buClr>
            </a:pPr>
            <a:endParaRPr lang="en-SG" sz="3000" b="1" dirty="0" smtClean="0">
              <a:solidFill>
                <a:srgbClr val="00660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r>
              <a:rPr lang="en-SG" sz="30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পিতামাতা</a:t>
            </a:r>
            <a:r>
              <a:rPr lang="en-SG" sz="30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SG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SG" sz="24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30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)	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ফিনোটাইপ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	   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হিমোফিলিক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পুরুষ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      ×         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মহিলা</a:t>
            </a:r>
            <a:endParaRPr lang="en-SG" sz="1000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r>
              <a:rPr lang="en-SG" sz="1200" b="1" dirty="0" smtClean="0">
                <a:latin typeface="NikoshBAN" pitchFamily="2" charset="0"/>
                <a:cs typeface="NikoshBAN" pitchFamily="2" charset="0"/>
              </a:rPr>
              <a:t>			</a:t>
            </a:r>
          </a:p>
          <a:p>
            <a:pPr algn="just">
              <a:buClr>
                <a:srgbClr val="C00000"/>
              </a:buClr>
            </a:pPr>
            <a:r>
              <a:rPr lang="en-SG" sz="3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		</a:t>
            </a:r>
            <a:r>
              <a:rPr lang="en-SG" sz="3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জিনোটাইপ</a:t>
            </a:r>
            <a:r>
              <a:rPr lang="en-SG" sz="3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3000" b="1" baseline="30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                                X</a:t>
            </a:r>
            <a:r>
              <a:rPr lang="en-SG" sz="3000" b="1" baseline="30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3000" b="1" baseline="30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	</a:t>
            </a:r>
          </a:p>
          <a:p>
            <a:pPr algn="just">
              <a:buClr>
                <a:srgbClr val="C00000"/>
              </a:buClr>
            </a:pPr>
            <a:r>
              <a:rPr lang="en-SG" sz="3200" b="1" dirty="0" err="1" smtClean="0">
                <a:latin typeface="NikoshBAN" pitchFamily="2" charset="0"/>
                <a:cs typeface="NikoshBAN" pitchFamily="2" charset="0"/>
              </a:rPr>
              <a:t>গ্যামিট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SG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endParaRPr lang="en-SG" sz="20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endParaRPr lang="en-SG" sz="10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en-SG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SG" sz="28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32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0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জনুর</a:t>
            </a:r>
            <a:r>
              <a:rPr lang="en-SG" sz="30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		</a:t>
            </a:r>
            <a:r>
              <a:rPr lang="en-SG" sz="3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জিনোটাইপ</a:t>
            </a:r>
            <a:r>
              <a:rPr lang="en-SG" sz="3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</a:t>
            </a:r>
            <a:endParaRPr lang="en-SG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en-SG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SG" sz="10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en-SG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en-SG" sz="3200" b="1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algn="just">
              <a:buClr>
                <a:srgbClr val="C00000"/>
              </a:buClr>
            </a:pPr>
            <a:endParaRPr lang="en-SG" sz="3000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ফিনোটাইপ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	                                              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সবাই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দৃষ্টিসম্পন্ন</a:t>
            </a:r>
            <a:endParaRPr lang="en-SG" sz="3000" b="1" dirty="0" smtClean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49"/>
          <p:cNvGrpSpPr/>
          <p:nvPr/>
        </p:nvGrpSpPr>
        <p:grpSpPr>
          <a:xfrm>
            <a:off x="6409291" y="3460813"/>
            <a:ext cx="4537850" cy="487006"/>
            <a:chOff x="6081484" y="3288283"/>
            <a:chExt cx="4537850" cy="487006"/>
          </a:xfrm>
        </p:grpSpPr>
        <p:grpSp>
          <p:nvGrpSpPr>
            <p:cNvPr id="3" name="Group 105"/>
            <p:cNvGrpSpPr/>
            <p:nvPr/>
          </p:nvGrpSpPr>
          <p:grpSpPr>
            <a:xfrm>
              <a:off x="6081484" y="3295431"/>
              <a:ext cx="3659006" cy="463778"/>
              <a:chOff x="6081484" y="2881359"/>
              <a:chExt cx="3659006" cy="463778"/>
            </a:xfrm>
          </p:grpSpPr>
          <p:cxnSp>
            <p:nvCxnSpPr>
              <p:cNvPr id="76" name="Straight Connector 75"/>
              <p:cNvCxnSpPr/>
              <p:nvPr/>
            </p:nvCxnSpPr>
            <p:spPr>
              <a:xfrm rot="16200000" flipH="1">
                <a:off x="5878290" y="3141941"/>
                <a:ext cx="406390" cy="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5400000">
                <a:off x="7686358" y="1276491"/>
                <a:ext cx="449263" cy="3659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111"/>
            <p:cNvGrpSpPr/>
            <p:nvPr/>
          </p:nvGrpSpPr>
          <p:grpSpPr>
            <a:xfrm>
              <a:off x="6954013" y="3336274"/>
              <a:ext cx="2848767" cy="439015"/>
              <a:chOff x="6937829" y="2929350"/>
              <a:chExt cx="2848767" cy="439015"/>
            </a:xfrm>
          </p:grpSpPr>
          <p:cxnSp>
            <p:nvCxnSpPr>
              <p:cNvPr id="85" name="Straight Connector 84"/>
              <p:cNvCxnSpPr/>
              <p:nvPr/>
            </p:nvCxnSpPr>
            <p:spPr>
              <a:xfrm rot="5400000">
                <a:off x="9368735" y="2950505"/>
                <a:ext cx="439015" cy="39670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16200000" flipH="1">
                <a:off x="7965361" y="1911218"/>
                <a:ext cx="420048" cy="247511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79"/>
            <p:cNvGrpSpPr/>
            <p:nvPr/>
          </p:nvGrpSpPr>
          <p:grpSpPr>
            <a:xfrm>
              <a:off x="6225170" y="3295432"/>
              <a:ext cx="4241077" cy="445303"/>
              <a:chOff x="6225170" y="2881360"/>
              <a:chExt cx="4241077" cy="445303"/>
            </a:xfrm>
          </p:grpSpPr>
          <p:cxnSp>
            <p:nvCxnSpPr>
              <p:cNvPr id="77" name="Straight Connector 76"/>
              <p:cNvCxnSpPr/>
              <p:nvPr/>
            </p:nvCxnSpPr>
            <p:spPr>
              <a:xfrm rot="16200000" flipH="1">
                <a:off x="6582170" y="2524360"/>
                <a:ext cx="445303" cy="115930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flipV="1">
                <a:off x="7361242" y="2881361"/>
                <a:ext cx="3105005" cy="44334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130"/>
            <p:cNvGrpSpPr/>
            <p:nvPr/>
          </p:nvGrpSpPr>
          <p:grpSpPr>
            <a:xfrm>
              <a:off x="7081513" y="3288283"/>
              <a:ext cx="3537821" cy="462069"/>
              <a:chOff x="7081513" y="2881359"/>
              <a:chExt cx="3537821" cy="462069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 rot="5400000">
                <a:off x="10398456" y="3122550"/>
                <a:ext cx="422619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rot="16200000" flipH="1">
                <a:off x="8619389" y="1343483"/>
                <a:ext cx="462069" cy="35378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7" name="TextBox 26"/>
          <p:cNvSpPr txBox="1"/>
          <p:nvPr/>
        </p:nvSpPr>
        <p:spPr>
          <a:xfrm>
            <a:off x="5917449" y="3930921"/>
            <a:ext cx="108074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3000" b="1" baseline="30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3000" b="1" baseline="30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sz="3000" baseline="30000" dirty="0"/>
          </a:p>
        </p:txBody>
      </p:sp>
      <p:sp>
        <p:nvSpPr>
          <p:cNvPr id="28" name="TextBox 27"/>
          <p:cNvSpPr txBox="1"/>
          <p:nvPr/>
        </p:nvSpPr>
        <p:spPr>
          <a:xfrm>
            <a:off x="7238226" y="3930921"/>
            <a:ext cx="108074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3000" b="1" baseline="30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3000" b="1" baseline="30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sz="3000" baseline="30000" dirty="0"/>
          </a:p>
        </p:txBody>
      </p:sp>
      <p:sp>
        <p:nvSpPr>
          <p:cNvPr id="29" name="TextBox 28"/>
          <p:cNvSpPr txBox="1"/>
          <p:nvPr/>
        </p:nvSpPr>
        <p:spPr>
          <a:xfrm>
            <a:off x="9226648" y="3945436"/>
            <a:ext cx="93807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3000" b="1" baseline="30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3000" dirty="0"/>
          </a:p>
        </p:txBody>
      </p:sp>
      <p:sp>
        <p:nvSpPr>
          <p:cNvPr id="30" name="TextBox 29"/>
          <p:cNvSpPr txBox="1"/>
          <p:nvPr/>
        </p:nvSpPr>
        <p:spPr>
          <a:xfrm>
            <a:off x="10445826" y="3945436"/>
            <a:ext cx="93807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3000" b="1" baseline="30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3000" dirty="0"/>
          </a:p>
        </p:txBody>
      </p:sp>
      <p:sp>
        <p:nvSpPr>
          <p:cNvPr id="53" name="Oval 52"/>
          <p:cNvSpPr/>
          <p:nvPr/>
        </p:nvSpPr>
        <p:spPr>
          <a:xfrm>
            <a:off x="6206092" y="3116213"/>
            <a:ext cx="406400" cy="391887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err="1" smtClean="0">
                <a:solidFill>
                  <a:schemeClr val="tx1"/>
                </a:solidFill>
              </a:rPr>
              <a:t>X</a:t>
            </a:r>
            <a:r>
              <a:rPr lang="en-SG" b="1" baseline="30000" dirty="0" err="1" smtClean="0">
                <a:solidFill>
                  <a:schemeClr val="tx1"/>
                </a:solidFill>
              </a:rPr>
              <a:t>h</a:t>
            </a:r>
            <a:endParaRPr lang="en-US" b="1" baseline="30000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7079689" y="3150718"/>
            <a:ext cx="406400" cy="391887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smtClean="0">
                <a:solidFill>
                  <a:schemeClr val="tx1"/>
                </a:solidFill>
              </a:rPr>
              <a:t>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9939768" y="3098959"/>
            <a:ext cx="406400" cy="391887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smtClean="0">
                <a:solidFill>
                  <a:schemeClr val="tx1"/>
                </a:solidFill>
              </a:rPr>
              <a:t>X</a:t>
            </a:r>
            <a:r>
              <a:rPr lang="en-SG" b="1" baseline="30000" dirty="0" smtClean="0">
                <a:solidFill>
                  <a:schemeClr val="tx1"/>
                </a:solidFill>
              </a:rPr>
              <a:t>H</a:t>
            </a:r>
            <a:endParaRPr lang="en-US" b="1" baseline="30000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10717285" y="3098960"/>
            <a:ext cx="406400" cy="391887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smtClean="0">
                <a:solidFill>
                  <a:schemeClr val="tx1"/>
                </a:solidFill>
              </a:rPr>
              <a:t>X</a:t>
            </a:r>
            <a:r>
              <a:rPr lang="en-SG" b="1" baseline="30000" dirty="0" smtClean="0">
                <a:solidFill>
                  <a:schemeClr val="tx1"/>
                </a:solidFill>
              </a:rPr>
              <a:t>H</a:t>
            </a:r>
            <a:endParaRPr lang="en-US" b="1" baseline="300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72859" y="801587"/>
            <a:ext cx="57624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হিমোফিলিক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পুরুষ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মহিলার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বিয়ে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:</a:t>
            </a:r>
            <a:endParaRPr lang="en-US" sz="3200" dirty="0">
              <a:solidFill>
                <a:srgbClr val="C00000"/>
              </a:solidFill>
            </a:endParaRPr>
          </a:p>
        </p:txBody>
      </p:sp>
      <p:pic>
        <p:nvPicPr>
          <p:cNvPr id="33" name="Picture 32" descr="২১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3442" y="448576"/>
            <a:ext cx="642622" cy="1473487"/>
          </a:xfrm>
          <a:prstGeom prst="rect">
            <a:avLst/>
          </a:prstGeom>
        </p:spPr>
      </p:pic>
      <p:pic>
        <p:nvPicPr>
          <p:cNvPr id="34" name="Picture 33" descr="২২২.jpg"/>
          <p:cNvPicPr>
            <a:picLocks noChangeAspect="1"/>
          </p:cNvPicPr>
          <p:nvPr/>
        </p:nvPicPr>
        <p:blipFill>
          <a:blip r:embed="rId3"/>
          <a:srcRect l="13919" t="20798" r="53445" b="12307"/>
          <a:stretch>
            <a:fillRect/>
          </a:stretch>
        </p:blipFill>
        <p:spPr>
          <a:xfrm>
            <a:off x="10144667" y="399694"/>
            <a:ext cx="707365" cy="1532625"/>
          </a:xfrm>
          <a:prstGeom prst="rect">
            <a:avLst/>
          </a:prstGeom>
        </p:spPr>
      </p:pic>
      <p:pic>
        <p:nvPicPr>
          <p:cNvPr id="35" name="Picture 34" descr="৩৩৩.jpg"/>
          <p:cNvPicPr>
            <a:picLocks noChangeAspect="1"/>
          </p:cNvPicPr>
          <p:nvPr/>
        </p:nvPicPr>
        <p:blipFill>
          <a:blip r:embed="rId4"/>
          <a:srcRect l="60666" t="20693" r="20473" b="45737"/>
          <a:stretch>
            <a:fillRect/>
          </a:stretch>
        </p:blipFill>
        <p:spPr>
          <a:xfrm>
            <a:off x="5973652" y="4451233"/>
            <a:ext cx="823965" cy="1414733"/>
          </a:xfrm>
          <a:prstGeom prst="rect">
            <a:avLst/>
          </a:prstGeom>
        </p:spPr>
      </p:pic>
      <p:pic>
        <p:nvPicPr>
          <p:cNvPr id="36" name="Picture 35" descr="৩৩৩.jpg"/>
          <p:cNvPicPr>
            <a:picLocks noChangeAspect="1"/>
          </p:cNvPicPr>
          <p:nvPr/>
        </p:nvPicPr>
        <p:blipFill>
          <a:blip r:embed="rId4"/>
          <a:srcRect l="60666" t="20693" r="20473" b="45737"/>
          <a:stretch>
            <a:fillRect/>
          </a:stretch>
        </p:blipFill>
        <p:spPr>
          <a:xfrm>
            <a:off x="7405636" y="4485739"/>
            <a:ext cx="823965" cy="1414733"/>
          </a:xfrm>
          <a:prstGeom prst="rect">
            <a:avLst/>
          </a:prstGeom>
        </p:spPr>
      </p:pic>
      <p:pic>
        <p:nvPicPr>
          <p:cNvPr id="37" name="Picture 36" descr="1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65118" y="4461526"/>
            <a:ext cx="793286" cy="1473245"/>
          </a:xfrm>
          <a:prstGeom prst="rect">
            <a:avLst/>
          </a:prstGeom>
        </p:spPr>
      </p:pic>
      <p:pic>
        <p:nvPicPr>
          <p:cNvPr id="38" name="Picture 37" descr="1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24575" y="4496032"/>
            <a:ext cx="793286" cy="14732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02792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53" grpId="0" animBg="1"/>
      <p:bldP spid="54" grpId="0" animBg="1"/>
      <p:bldP spid="56" grpId="0" animBg="1"/>
      <p:bldP spid="57" grpId="0" animBg="1"/>
      <p:bldP spid="3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72633" y="1408697"/>
            <a:ext cx="11596915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C00000"/>
              </a:buClr>
            </a:pPr>
            <a:endParaRPr lang="en-SG" sz="3000" b="1" dirty="0" smtClean="0">
              <a:solidFill>
                <a:srgbClr val="00660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r>
              <a:rPr lang="en-SG" sz="30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পিতামাতা</a:t>
            </a:r>
            <a:r>
              <a:rPr lang="en-SG" sz="30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SG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SG" sz="24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30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)	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ফিনোটাইপ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	      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বাহক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মহিলা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        ×         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পুরুষ</a:t>
            </a:r>
            <a:endParaRPr lang="en-SG" sz="1000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r>
              <a:rPr lang="en-SG" sz="1200" b="1" dirty="0" smtClean="0">
                <a:latin typeface="NikoshBAN" pitchFamily="2" charset="0"/>
                <a:cs typeface="NikoshBAN" pitchFamily="2" charset="0"/>
              </a:rPr>
              <a:t>			</a:t>
            </a:r>
          </a:p>
          <a:p>
            <a:pPr algn="just">
              <a:buClr>
                <a:srgbClr val="C00000"/>
              </a:buClr>
            </a:pPr>
            <a:r>
              <a:rPr lang="en-SG" sz="3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		</a:t>
            </a:r>
            <a:r>
              <a:rPr lang="en-SG" sz="3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জিনোটাইপ</a:t>
            </a:r>
            <a:r>
              <a:rPr lang="en-SG" sz="3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3000" b="1" baseline="30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3000" b="1" baseline="30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                             X</a:t>
            </a:r>
            <a:r>
              <a:rPr lang="en-SG" sz="3000" b="1" baseline="30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	</a:t>
            </a:r>
          </a:p>
          <a:p>
            <a:pPr algn="just">
              <a:buClr>
                <a:srgbClr val="C00000"/>
              </a:buClr>
            </a:pPr>
            <a:r>
              <a:rPr lang="en-SG" sz="3200" b="1" dirty="0" err="1" smtClean="0">
                <a:latin typeface="NikoshBAN" pitchFamily="2" charset="0"/>
                <a:cs typeface="NikoshBAN" pitchFamily="2" charset="0"/>
              </a:rPr>
              <a:t>গ্যামিট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SG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endParaRPr lang="en-SG" sz="20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endParaRPr lang="en-SG" sz="10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en-SG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SG" sz="28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32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0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জনুর</a:t>
            </a:r>
            <a:r>
              <a:rPr lang="en-SG" sz="30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		</a:t>
            </a:r>
            <a:r>
              <a:rPr lang="en-SG" sz="3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জিনোটাইপ</a:t>
            </a:r>
            <a:r>
              <a:rPr lang="en-SG" sz="3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</a:t>
            </a:r>
            <a:endParaRPr lang="en-SG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en-SG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SG" sz="10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en-SG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en-SG" sz="3200" b="1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algn="just">
              <a:buClr>
                <a:srgbClr val="C00000"/>
              </a:buClr>
            </a:pPr>
            <a:endParaRPr lang="en-SG" sz="3000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ফিনোটাইপ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	                          </a:t>
            </a:r>
            <a:r>
              <a:rPr lang="en-SG" sz="3200" b="1" dirty="0" err="1" smtClean="0">
                <a:latin typeface="NikoshBAN" pitchFamily="2" charset="0"/>
                <a:cs typeface="NikoshBAN" pitchFamily="2" charset="0"/>
              </a:rPr>
              <a:t>বাহক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latin typeface="NikoshBAN" pitchFamily="2" charset="0"/>
                <a:cs typeface="NikoshBAN" pitchFamily="2" charset="0"/>
              </a:rPr>
              <a:t>মহিলা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SG" sz="3200" b="1" dirty="0" err="1" smtClean="0">
                <a:latin typeface="NikoshBAN" pitchFamily="2" charset="0"/>
                <a:cs typeface="NikoshBAN" pitchFamily="2" charset="0"/>
              </a:rPr>
              <a:t>হিমোফিলিক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SG" sz="3200" b="1" dirty="0" err="1" smtClean="0">
                <a:latin typeface="NikoshBAN" pitchFamily="2" charset="0"/>
                <a:cs typeface="NikoshBAN" pitchFamily="2" charset="0"/>
              </a:rPr>
              <a:t>পুরুষ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latin typeface="NikoshBAN" pitchFamily="2" charset="0"/>
                <a:cs typeface="NikoshBAN" pitchFamily="2" charset="0"/>
              </a:rPr>
              <a:t>সুস্থ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latin typeface="NikoshBAN" pitchFamily="2" charset="0"/>
                <a:cs typeface="NikoshBAN" pitchFamily="2" charset="0"/>
              </a:rPr>
              <a:t>মহিলা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SG" sz="3200" b="1" dirty="0" err="1" smtClean="0">
                <a:latin typeface="NikoshBAN" pitchFamily="2" charset="0"/>
                <a:cs typeface="NikoshBAN" pitchFamily="2" charset="0"/>
              </a:rPr>
              <a:t>সুস্থ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latin typeface="NikoshBAN" pitchFamily="2" charset="0"/>
                <a:cs typeface="NikoshBAN" pitchFamily="2" charset="0"/>
              </a:rPr>
              <a:t>পুরুষ</a:t>
            </a:r>
            <a:endParaRPr lang="en-SG" sz="1050" b="1" dirty="0" smtClean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49"/>
          <p:cNvGrpSpPr/>
          <p:nvPr/>
        </p:nvGrpSpPr>
        <p:grpSpPr>
          <a:xfrm>
            <a:off x="6305773" y="3409054"/>
            <a:ext cx="4537850" cy="487006"/>
            <a:chOff x="6081484" y="3288283"/>
            <a:chExt cx="4537850" cy="487006"/>
          </a:xfrm>
        </p:grpSpPr>
        <p:grpSp>
          <p:nvGrpSpPr>
            <p:cNvPr id="3" name="Group 105"/>
            <p:cNvGrpSpPr/>
            <p:nvPr/>
          </p:nvGrpSpPr>
          <p:grpSpPr>
            <a:xfrm>
              <a:off x="6081484" y="3295431"/>
              <a:ext cx="3659006" cy="463778"/>
              <a:chOff x="6081484" y="2881359"/>
              <a:chExt cx="3659006" cy="463778"/>
            </a:xfrm>
          </p:grpSpPr>
          <p:cxnSp>
            <p:nvCxnSpPr>
              <p:cNvPr id="76" name="Straight Connector 75"/>
              <p:cNvCxnSpPr/>
              <p:nvPr/>
            </p:nvCxnSpPr>
            <p:spPr>
              <a:xfrm rot="16200000" flipH="1">
                <a:off x="5878290" y="3141941"/>
                <a:ext cx="406390" cy="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5400000">
                <a:off x="7686358" y="1276491"/>
                <a:ext cx="449263" cy="3659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111"/>
            <p:cNvGrpSpPr/>
            <p:nvPr/>
          </p:nvGrpSpPr>
          <p:grpSpPr>
            <a:xfrm>
              <a:off x="6954013" y="3336274"/>
              <a:ext cx="2848767" cy="439015"/>
              <a:chOff x="6937829" y="2929350"/>
              <a:chExt cx="2848767" cy="439015"/>
            </a:xfrm>
          </p:grpSpPr>
          <p:cxnSp>
            <p:nvCxnSpPr>
              <p:cNvPr id="85" name="Straight Connector 84"/>
              <p:cNvCxnSpPr/>
              <p:nvPr/>
            </p:nvCxnSpPr>
            <p:spPr>
              <a:xfrm rot="5400000">
                <a:off x="9368735" y="2950505"/>
                <a:ext cx="439015" cy="39670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16200000" flipH="1">
                <a:off x="7965361" y="1911218"/>
                <a:ext cx="420048" cy="247511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79"/>
            <p:cNvGrpSpPr/>
            <p:nvPr/>
          </p:nvGrpSpPr>
          <p:grpSpPr>
            <a:xfrm>
              <a:off x="6225170" y="3295432"/>
              <a:ext cx="4241077" cy="445303"/>
              <a:chOff x="6225170" y="2881360"/>
              <a:chExt cx="4241077" cy="445303"/>
            </a:xfrm>
          </p:grpSpPr>
          <p:cxnSp>
            <p:nvCxnSpPr>
              <p:cNvPr id="77" name="Straight Connector 76"/>
              <p:cNvCxnSpPr/>
              <p:nvPr/>
            </p:nvCxnSpPr>
            <p:spPr>
              <a:xfrm rot="16200000" flipH="1">
                <a:off x="6582170" y="2524360"/>
                <a:ext cx="445303" cy="115930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flipV="1">
                <a:off x="7361242" y="2881361"/>
                <a:ext cx="3105005" cy="44334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130"/>
            <p:cNvGrpSpPr/>
            <p:nvPr/>
          </p:nvGrpSpPr>
          <p:grpSpPr>
            <a:xfrm>
              <a:off x="7081513" y="3288283"/>
              <a:ext cx="3537821" cy="462069"/>
              <a:chOff x="7081513" y="2881359"/>
              <a:chExt cx="3537821" cy="462069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 rot="5400000">
                <a:off x="10398456" y="3122550"/>
                <a:ext cx="422619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rot="16200000" flipH="1">
                <a:off x="8619389" y="1343483"/>
                <a:ext cx="462069" cy="35378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7" name="TextBox 26"/>
          <p:cNvSpPr txBox="1"/>
          <p:nvPr/>
        </p:nvSpPr>
        <p:spPr>
          <a:xfrm>
            <a:off x="5813931" y="3879162"/>
            <a:ext cx="108074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3000" b="1" baseline="30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3000" b="1" baseline="30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sz="3000" baseline="30000" dirty="0"/>
          </a:p>
        </p:txBody>
      </p:sp>
      <p:sp>
        <p:nvSpPr>
          <p:cNvPr id="28" name="TextBox 27"/>
          <p:cNvSpPr txBox="1"/>
          <p:nvPr/>
        </p:nvSpPr>
        <p:spPr>
          <a:xfrm>
            <a:off x="7134708" y="3879162"/>
            <a:ext cx="881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3000" b="1" baseline="30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3000" baseline="30000" dirty="0"/>
          </a:p>
        </p:txBody>
      </p:sp>
      <p:sp>
        <p:nvSpPr>
          <p:cNvPr id="29" name="TextBox 28"/>
          <p:cNvSpPr txBox="1"/>
          <p:nvPr/>
        </p:nvSpPr>
        <p:spPr>
          <a:xfrm>
            <a:off x="9123130" y="3893677"/>
            <a:ext cx="113685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3000" b="1" baseline="30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3000" b="1" baseline="30000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sz="3000" dirty="0"/>
          </a:p>
        </p:txBody>
      </p:sp>
      <p:sp>
        <p:nvSpPr>
          <p:cNvPr id="30" name="TextBox 29"/>
          <p:cNvSpPr txBox="1"/>
          <p:nvPr/>
        </p:nvSpPr>
        <p:spPr>
          <a:xfrm>
            <a:off x="10342308" y="3893677"/>
            <a:ext cx="93807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3000" b="1" baseline="30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3000" dirty="0"/>
          </a:p>
        </p:txBody>
      </p:sp>
      <p:sp>
        <p:nvSpPr>
          <p:cNvPr id="53" name="Oval 52"/>
          <p:cNvSpPr/>
          <p:nvPr/>
        </p:nvSpPr>
        <p:spPr>
          <a:xfrm>
            <a:off x="6102574" y="3064454"/>
            <a:ext cx="406400" cy="391887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err="1" smtClean="0">
                <a:solidFill>
                  <a:schemeClr val="tx1"/>
                </a:solidFill>
              </a:rPr>
              <a:t>X</a:t>
            </a:r>
            <a:r>
              <a:rPr lang="en-SG" b="1" baseline="30000" dirty="0" err="1" smtClean="0">
                <a:solidFill>
                  <a:schemeClr val="tx1"/>
                </a:solidFill>
              </a:rPr>
              <a:t>h</a:t>
            </a:r>
            <a:endParaRPr lang="en-US" b="1" baseline="30000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976171" y="3098959"/>
            <a:ext cx="406400" cy="391887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smtClean="0">
                <a:solidFill>
                  <a:schemeClr val="tx1"/>
                </a:solidFill>
              </a:rPr>
              <a:t>X</a:t>
            </a:r>
            <a:r>
              <a:rPr lang="en-SG" b="1" baseline="30000" dirty="0" smtClean="0">
                <a:solidFill>
                  <a:schemeClr val="tx1"/>
                </a:solidFill>
              </a:rPr>
              <a:t>H</a:t>
            </a:r>
            <a:endParaRPr lang="en-US" b="1" baseline="30000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9836250" y="3047200"/>
            <a:ext cx="406400" cy="391887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smtClean="0">
                <a:solidFill>
                  <a:schemeClr val="tx1"/>
                </a:solidFill>
              </a:rPr>
              <a:t>X</a:t>
            </a:r>
            <a:r>
              <a:rPr lang="en-SG" b="1" baseline="30000" dirty="0" smtClean="0">
                <a:solidFill>
                  <a:schemeClr val="tx1"/>
                </a:solidFill>
              </a:rPr>
              <a:t>H</a:t>
            </a:r>
            <a:endParaRPr lang="en-US" b="1" baseline="30000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10613767" y="3047201"/>
            <a:ext cx="406400" cy="391887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smtClean="0">
                <a:solidFill>
                  <a:schemeClr val="tx1"/>
                </a:solidFill>
              </a:rPr>
              <a:t>Y</a:t>
            </a:r>
            <a:endParaRPr lang="en-US" b="1" baseline="30000" dirty="0">
              <a:solidFill>
                <a:schemeClr val="tx1"/>
              </a:solidFill>
            </a:endParaRPr>
          </a:p>
        </p:txBody>
      </p:sp>
      <p:pic>
        <p:nvPicPr>
          <p:cNvPr id="35" name="Picture 34" descr="৩৩৩.jpg"/>
          <p:cNvPicPr>
            <a:picLocks noChangeAspect="1"/>
          </p:cNvPicPr>
          <p:nvPr/>
        </p:nvPicPr>
        <p:blipFill>
          <a:blip r:embed="rId2"/>
          <a:srcRect l="60666" t="20693" r="20473" b="45737"/>
          <a:stretch>
            <a:fillRect/>
          </a:stretch>
        </p:blipFill>
        <p:spPr>
          <a:xfrm>
            <a:off x="5870134" y="4364968"/>
            <a:ext cx="823965" cy="1414733"/>
          </a:xfrm>
          <a:prstGeom prst="rect">
            <a:avLst/>
          </a:prstGeom>
        </p:spPr>
      </p:pic>
      <p:pic>
        <p:nvPicPr>
          <p:cNvPr id="38" name="Picture 37" descr="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6334" y="4375261"/>
            <a:ext cx="689768" cy="1473245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603855" y="680816"/>
            <a:ext cx="465826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SG" sz="32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বাহক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মহিলার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পুরুষের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বিয়ে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:</a:t>
            </a:r>
            <a:endParaRPr lang="en-US" sz="3200" dirty="0">
              <a:solidFill>
                <a:srgbClr val="C00000"/>
              </a:solidFill>
            </a:endParaRPr>
          </a:p>
        </p:txBody>
      </p:sp>
      <p:pic>
        <p:nvPicPr>
          <p:cNvPr id="39" name="Picture 38" descr="৩৩৩.jpg"/>
          <p:cNvPicPr>
            <a:picLocks noChangeAspect="1"/>
          </p:cNvPicPr>
          <p:nvPr/>
        </p:nvPicPr>
        <p:blipFill>
          <a:blip r:embed="rId2"/>
          <a:srcRect l="60666" t="20693" r="20473" b="45737"/>
          <a:stretch>
            <a:fillRect/>
          </a:stretch>
        </p:blipFill>
        <p:spPr>
          <a:xfrm>
            <a:off x="6197938" y="448575"/>
            <a:ext cx="823965" cy="1414733"/>
          </a:xfrm>
          <a:prstGeom prst="rect">
            <a:avLst/>
          </a:prstGeom>
        </p:spPr>
      </p:pic>
      <p:pic>
        <p:nvPicPr>
          <p:cNvPr id="40" name="Picture 39" descr="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7209" y="431325"/>
            <a:ext cx="793286" cy="1473245"/>
          </a:xfrm>
          <a:prstGeom prst="rect">
            <a:avLst/>
          </a:prstGeom>
        </p:spPr>
      </p:pic>
      <p:pic>
        <p:nvPicPr>
          <p:cNvPr id="41" name="Picture 40" descr="২১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2346" y="4399473"/>
            <a:ext cx="596705" cy="1368204"/>
          </a:xfrm>
          <a:prstGeom prst="rect">
            <a:avLst/>
          </a:prstGeom>
        </p:spPr>
      </p:pic>
      <p:pic>
        <p:nvPicPr>
          <p:cNvPr id="42" name="Picture 41" descr="২২২.jpg"/>
          <p:cNvPicPr>
            <a:picLocks noChangeAspect="1"/>
          </p:cNvPicPr>
          <p:nvPr/>
        </p:nvPicPr>
        <p:blipFill>
          <a:blip r:embed="rId5"/>
          <a:srcRect l="13919" t="20798" r="53445" b="12307"/>
          <a:stretch>
            <a:fillRect/>
          </a:stretch>
        </p:blipFill>
        <p:spPr>
          <a:xfrm>
            <a:off x="9351036" y="4350592"/>
            <a:ext cx="659589" cy="142911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02792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53" grpId="0" animBg="1"/>
      <p:bldP spid="54" grpId="0" animBg="1"/>
      <p:bldP spid="56" grpId="0" animBg="1"/>
      <p:bldP spid="57" grpId="0" animBg="1"/>
      <p:bldP spid="3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065212" y="1683252"/>
            <a:ext cx="10376189" cy="3033388"/>
            <a:chOff x="1400175" y="591615"/>
            <a:chExt cx="9685315" cy="3033388"/>
          </a:xfrm>
        </p:grpSpPr>
        <p:sp>
          <p:nvSpPr>
            <p:cNvPr id="5" name="Rectangle 4"/>
            <p:cNvSpPr/>
            <p:nvPr/>
          </p:nvSpPr>
          <p:spPr>
            <a:xfrm>
              <a:off x="2821502" y="1582552"/>
              <a:ext cx="8263988" cy="1121434"/>
            </a:xfrm>
            <a:prstGeom prst="rect">
              <a:avLst/>
            </a:prstGeom>
            <a:ln w="38100" cmpd="thickThin">
              <a:solidFill>
                <a:schemeClr val="accent5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182880" rtlCol="0" anchor="ctr">
              <a:sp3d extrusionH="57150">
                <a:bevelT w="38100" h="38100"/>
              </a:sp3d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200" indent="-457200">
                <a:buFont typeface="Wingdings" panose="05000000000000000000" pitchFamily="2" charset="2"/>
                <a:buChar char="v"/>
              </a:pPr>
              <a:endPara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692669" y="1573455"/>
              <a:ext cx="8321695" cy="12157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 algn="ctr">
                <a:lnSpc>
                  <a:spcPct val="90000"/>
                </a:lnSpc>
              </a:pPr>
              <a:r>
                <a:rPr lang="en-SG" sz="4000" b="1" dirty="0" smtClean="0">
                  <a:solidFill>
                    <a:srgbClr val="006600"/>
                  </a:solidFill>
                  <a:latin typeface="NikoshBAN" pitchFamily="2" charset="0"/>
                  <a:cs typeface="NikoshBAN" pitchFamily="2" charset="0"/>
                </a:rPr>
                <a:t>ক </a:t>
              </a:r>
              <a:r>
                <a:rPr lang="en-SG" sz="4000" b="1" dirty="0" err="1" smtClean="0">
                  <a:solidFill>
                    <a:srgbClr val="006600"/>
                  </a:solidFill>
                  <a:latin typeface="NikoshBAN" pitchFamily="2" charset="0"/>
                  <a:cs typeface="NikoshBAN" pitchFamily="2" charset="0"/>
                </a:rPr>
                <a:t>দল</a:t>
              </a:r>
              <a:r>
                <a:rPr lang="en-SG" sz="4000" b="1" dirty="0" smtClean="0">
                  <a:solidFill>
                    <a:srgbClr val="006600"/>
                  </a:solidFill>
                  <a:latin typeface="NikoshBAN" pitchFamily="2" charset="0"/>
                  <a:cs typeface="NikoshBAN" pitchFamily="2" charset="0"/>
                </a:rPr>
                <a:t> : </a:t>
              </a:r>
              <a:r>
                <a:rPr lang="en-SG" sz="40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বর্ণান্ধতার</a:t>
              </a:r>
              <a:r>
                <a:rPr lang="en-SG" sz="40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SG" sz="40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কারণ</a:t>
              </a:r>
              <a:r>
                <a:rPr lang="en-SG" sz="40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SG" sz="40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এবং</a:t>
              </a:r>
              <a:r>
                <a:rPr lang="en-SG" sz="40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pPr marL="457200" indent="-457200" algn="ctr">
                <a:lnSpc>
                  <a:spcPct val="90000"/>
                </a:lnSpc>
              </a:pPr>
              <a:r>
                <a:rPr lang="en-SG" sz="4000" b="1" dirty="0" smtClean="0">
                  <a:solidFill>
                    <a:srgbClr val="006600"/>
                  </a:solidFill>
                  <a:latin typeface="NikoshBAN" pitchFamily="2" charset="0"/>
                  <a:cs typeface="NikoshBAN" pitchFamily="2" charset="0"/>
                </a:rPr>
                <a:t>খ </a:t>
              </a:r>
              <a:r>
                <a:rPr lang="en-SG" sz="4000" b="1" dirty="0" err="1" smtClean="0">
                  <a:solidFill>
                    <a:srgbClr val="006600"/>
                  </a:solidFill>
                  <a:latin typeface="NikoshBAN" pitchFamily="2" charset="0"/>
                  <a:cs typeface="NikoshBAN" pitchFamily="2" charset="0"/>
                </a:rPr>
                <a:t>দল</a:t>
              </a:r>
              <a:r>
                <a:rPr lang="en-SG" sz="4000" b="1" dirty="0" smtClean="0">
                  <a:solidFill>
                    <a:srgbClr val="006600"/>
                  </a:solidFill>
                  <a:latin typeface="NikoshBAN" pitchFamily="2" charset="0"/>
                  <a:cs typeface="NikoshBAN" pitchFamily="2" charset="0"/>
                </a:rPr>
                <a:t> : </a:t>
              </a:r>
              <a:r>
                <a:rPr lang="en-SG" sz="40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হিমোফিলিয়ার</a:t>
              </a:r>
              <a:r>
                <a:rPr lang="en-SG" sz="40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SG" sz="40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কারণ</a:t>
              </a:r>
              <a:r>
                <a:rPr lang="en-SG" sz="40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SG" sz="40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উপস্থাপন</a:t>
              </a:r>
              <a:r>
                <a:rPr lang="en-SG" sz="40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SG" sz="40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কর</a:t>
              </a:r>
              <a:r>
                <a:rPr lang="en-SG" sz="40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।</a:t>
              </a:r>
              <a:endParaRPr lang="en-US" sz="4000" b="1" dirty="0" smtClean="0">
                <a:ln w="11430"/>
                <a:solidFill>
                  <a:srgbClr val="00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7D61CC0A-49F3-49E4-8BA3-A3422587A14B}"/>
                </a:ext>
              </a:extLst>
            </p:cNvPr>
            <p:cNvSpPr/>
            <p:nvPr/>
          </p:nvSpPr>
          <p:spPr>
            <a:xfrm>
              <a:off x="1900238" y="591615"/>
              <a:ext cx="720531" cy="303338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E66CFF82-C205-45CC-9E5B-CF29E78990C6}"/>
                </a:ext>
              </a:extLst>
            </p:cNvPr>
            <p:cNvSpPr/>
            <p:nvPr/>
          </p:nvSpPr>
          <p:spPr>
            <a:xfrm>
              <a:off x="1400175" y="1274720"/>
              <a:ext cx="1700214" cy="166563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9" name="Notched Right Arrow 8"/>
            <p:cNvSpPr/>
            <p:nvPr/>
          </p:nvSpPr>
          <p:spPr>
            <a:xfrm rot="16200000">
              <a:off x="1431733" y="2268457"/>
              <a:ext cx="1618999" cy="1005842"/>
            </a:xfrm>
            <a:prstGeom prst="notchedRightArrow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xmlns="" id="{FF2F21DA-04F9-4CAF-8758-9852D1F9674E}"/>
                </a:ext>
              </a:extLst>
            </p:cNvPr>
            <p:cNvSpPr/>
            <p:nvPr/>
          </p:nvSpPr>
          <p:spPr>
            <a:xfrm>
              <a:off x="1513687" y="1400867"/>
              <a:ext cx="1473189" cy="142668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6D4E8B2E-4F62-406A-BCB8-2561B52A8595}"/>
                </a:ext>
              </a:extLst>
            </p:cNvPr>
            <p:cNvSpPr/>
            <p:nvPr/>
          </p:nvSpPr>
          <p:spPr>
            <a:xfrm>
              <a:off x="1548035" y="1567922"/>
              <a:ext cx="1333114" cy="1209563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sz="4400" b="1" dirty="0" err="1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দলীয়</a:t>
              </a:r>
              <a:r>
                <a:rPr lang="en-US" sz="4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pPr algn="ctr">
                <a:lnSpc>
                  <a:spcPct val="80000"/>
                </a:lnSpc>
              </a:pPr>
              <a:r>
                <a:rPr lang="en-US" sz="4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কাজ</a:t>
              </a:r>
              <a:endPara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30096" y="1258806"/>
            <a:ext cx="10760289" cy="514852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just">
              <a:lnSpc>
                <a:spcPct val="85000"/>
              </a:lnSpc>
            </a:pP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মাসকুলার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ডিসট্রফি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SG" sz="2800" b="1" dirty="0" smtClean="0">
                <a:latin typeface="Times New Roman" pitchFamily="18" charset="0"/>
                <a:cs typeface="Times New Roman" pitchFamily="18" charset="0"/>
              </a:rPr>
              <a:t>MD</a:t>
            </a:r>
            <a:r>
              <a:rPr lang="en-SG" sz="35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বংশগত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রোগ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মাংশপেশিতে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ফেলে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পেশি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কলাগুলো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চর্বি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তন্তু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প্রতিস্থাপিত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শক্ত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এতে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১০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বছর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বয়সেই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শিশুর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চলন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লোপ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পায়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just">
              <a:lnSpc>
                <a:spcPct val="85000"/>
              </a:lnSpc>
            </a:pP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প্রায়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২০/৩০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মাসকুলার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ডিসট্রফি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ডুশিনি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মায়োটিক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লিম্ব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গার্ডেল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ফেসিও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স্ক্যাপুলা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হিউমেরাল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ডিসট্রফি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>
              <a:lnSpc>
                <a:spcPct val="85000"/>
              </a:lnSpc>
            </a:pP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ডুশিনি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মাসকুলার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ডিসট্রফিতে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SG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DMD</a:t>
            </a:r>
            <a:r>
              <a:rPr lang="en-SG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শিশুদের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ক্রমশ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ক্ষয়ের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লক্ষণ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ফাইব্রাস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টিস্যু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পেশি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প্রতিস্থাপনের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দ্রুত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দুর্বল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পড়ে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ক্রমশ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পেশি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ক্ষয়ের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শ্বাসপ্রশ্বাসে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২০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বছরের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বাঁচে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>
              <a:lnSpc>
                <a:spcPct val="85000"/>
              </a:lnSpc>
            </a:pPr>
            <a:r>
              <a:rPr lang="en-SG" sz="2800" b="1" dirty="0" smtClean="0">
                <a:latin typeface="Times New Roman" pitchFamily="18" charset="0"/>
                <a:cs typeface="Times New Roman" pitchFamily="18" charset="0"/>
              </a:rPr>
              <a:t>DMD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-র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দায়ী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জিনটি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ক্রোমোসোমে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b="1" dirty="0" smtClean="0">
                <a:latin typeface="Times New Roman" pitchFamily="18" charset="0"/>
                <a:cs typeface="Times New Roman" pitchFamily="18" charset="0"/>
              </a:rPr>
              <a:t>XPLI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লোকাসে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এনজাইম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ফাইব্রাস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টিস্যু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পেশির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প্রতিস্থাপন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ঘটায়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just">
              <a:lnSpc>
                <a:spcPct val="85000"/>
              </a:lnSpc>
            </a:pPr>
            <a:r>
              <a:rPr lang="en-SG" sz="2800" b="1" dirty="0" smtClean="0">
                <a:latin typeface="Times New Roman" pitchFamily="18" charset="0"/>
                <a:cs typeface="Times New Roman" pitchFamily="18" charset="0"/>
              </a:rPr>
              <a:t>DMD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বাহক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মহিলার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৫০%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পুত্রে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রোগ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পায়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কন্যারা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বাহক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988458" y="436615"/>
            <a:ext cx="8258628" cy="78833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0" lang="en-SG" sz="4500" b="1" i="0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  <a:sym typeface="Symbol" panose="05050102010706020507" pitchFamily="18" charset="2"/>
              </a:rPr>
              <a:t>মাসকুলার</a:t>
            </a:r>
            <a:r>
              <a:rPr kumimoji="0" lang="en-SG" sz="4500" b="1" i="0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  <a:r>
              <a:rPr kumimoji="0" lang="en-SG" sz="4500" b="1" i="0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  <a:sym typeface="Symbol" panose="05050102010706020507" pitchFamily="18" charset="2"/>
              </a:rPr>
              <a:t>ডিসট্রফি</a:t>
            </a:r>
            <a:r>
              <a:rPr lang="en-SG" sz="45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+mj-ea"/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  <a:r>
              <a:rPr kumimoji="0" lang="en-SG" sz="4400" b="1" i="0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(</a:t>
            </a:r>
            <a:r>
              <a:rPr lang="en-SG" sz="36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Mascular</a:t>
            </a:r>
            <a:r>
              <a:rPr lang="en-SG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6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Dystrophi</a:t>
            </a:r>
            <a:r>
              <a:rPr kumimoji="0" lang="en-SG" sz="4400" b="1" i="0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)</a:t>
            </a:r>
            <a:endParaRPr kumimoji="0" lang="en-US" sz="4400" b="1" i="0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NikoshBAN" panose="02000000000000000000" pitchFamily="2" charset="0"/>
              <a:ea typeface="+mj-ea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2792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55380" y="1201661"/>
            <a:ext cx="11596915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C00000"/>
              </a:buClr>
            </a:pPr>
            <a:endParaRPr lang="en-SG" sz="3000" b="1" dirty="0" smtClean="0">
              <a:solidFill>
                <a:srgbClr val="00660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r>
              <a:rPr lang="en-SG" sz="30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পিতামাতা</a:t>
            </a:r>
            <a:r>
              <a:rPr lang="en-SG" sz="30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SG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SG" sz="24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30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)	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ফিনোটাইপ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	   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পুরুষ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      ×         </a:t>
            </a:r>
            <a:r>
              <a:rPr lang="en-SG" sz="2400" b="1" dirty="0" smtClean="0">
                <a:latin typeface="Times New Roman" pitchFamily="18" charset="0"/>
                <a:cs typeface="Times New Roman" pitchFamily="18" charset="0"/>
              </a:rPr>
              <a:t>DMD</a:t>
            </a:r>
            <a:r>
              <a:rPr lang="en-SG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বাহক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মহিলা</a:t>
            </a:r>
            <a:endParaRPr lang="en-SG" sz="1000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r>
              <a:rPr lang="en-SG" sz="1200" b="1" dirty="0" smtClean="0">
                <a:latin typeface="NikoshBAN" pitchFamily="2" charset="0"/>
                <a:cs typeface="NikoshBAN" pitchFamily="2" charset="0"/>
              </a:rPr>
              <a:t>			</a:t>
            </a:r>
          </a:p>
          <a:p>
            <a:pPr algn="just">
              <a:buClr>
                <a:srgbClr val="C00000"/>
              </a:buClr>
            </a:pPr>
            <a:r>
              <a:rPr lang="en-SG" sz="3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		</a:t>
            </a:r>
            <a:r>
              <a:rPr lang="en-SG" sz="3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জিনোটাইপ</a:t>
            </a:r>
            <a:r>
              <a:rPr lang="en-SG" sz="3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XY                                X</a:t>
            </a:r>
            <a:r>
              <a:rPr lang="en-SG" sz="3000" b="1" baseline="30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	</a:t>
            </a:r>
          </a:p>
          <a:p>
            <a:pPr algn="just">
              <a:buClr>
                <a:srgbClr val="C00000"/>
              </a:buClr>
            </a:pPr>
            <a:r>
              <a:rPr lang="en-SG" sz="3200" b="1" dirty="0" err="1" smtClean="0">
                <a:latin typeface="NikoshBAN" pitchFamily="2" charset="0"/>
                <a:cs typeface="NikoshBAN" pitchFamily="2" charset="0"/>
              </a:rPr>
              <a:t>গ্যামিট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SG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endParaRPr lang="en-SG" sz="20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endParaRPr lang="en-SG" sz="10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en-SG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SG" sz="28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32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0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জনুর</a:t>
            </a:r>
            <a:r>
              <a:rPr lang="en-SG" sz="30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		</a:t>
            </a:r>
            <a:r>
              <a:rPr lang="en-SG" sz="3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জিনোটাইপ</a:t>
            </a:r>
            <a:r>
              <a:rPr lang="en-SG" sz="3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</a:t>
            </a:r>
            <a:endParaRPr lang="en-SG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en-SG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SG" sz="10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en-SG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en-SG" sz="3200" b="1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algn="just">
              <a:buClr>
                <a:srgbClr val="C00000"/>
              </a:buClr>
            </a:pPr>
            <a:endParaRPr lang="en-SG" sz="3000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ফিনোটাইপ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	                              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বাহক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কন্যা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কন্যা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আক্রান্ত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পুত্র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পুত্র</a:t>
            </a:r>
            <a:endParaRPr lang="en-SG" sz="3000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                                                         ৫০%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কন্যা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বাহক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            ৫০%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পুত্র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আক্রান্ত</a:t>
            </a:r>
            <a:endParaRPr lang="en-SG" sz="28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49"/>
          <p:cNvGrpSpPr/>
          <p:nvPr/>
        </p:nvGrpSpPr>
        <p:grpSpPr>
          <a:xfrm>
            <a:off x="6288520" y="3288283"/>
            <a:ext cx="4537850" cy="487006"/>
            <a:chOff x="6081484" y="3288283"/>
            <a:chExt cx="4537850" cy="487006"/>
          </a:xfrm>
        </p:grpSpPr>
        <p:grpSp>
          <p:nvGrpSpPr>
            <p:cNvPr id="3" name="Group 105"/>
            <p:cNvGrpSpPr/>
            <p:nvPr/>
          </p:nvGrpSpPr>
          <p:grpSpPr>
            <a:xfrm>
              <a:off x="6081484" y="3295431"/>
              <a:ext cx="3659006" cy="463778"/>
              <a:chOff x="6081484" y="2881359"/>
              <a:chExt cx="3659006" cy="463778"/>
            </a:xfrm>
          </p:grpSpPr>
          <p:cxnSp>
            <p:nvCxnSpPr>
              <p:cNvPr id="76" name="Straight Connector 75"/>
              <p:cNvCxnSpPr/>
              <p:nvPr/>
            </p:nvCxnSpPr>
            <p:spPr>
              <a:xfrm rot="16200000" flipH="1">
                <a:off x="5878290" y="3141941"/>
                <a:ext cx="406390" cy="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5400000">
                <a:off x="7686358" y="1276491"/>
                <a:ext cx="449263" cy="3659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111"/>
            <p:cNvGrpSpPr/>
            <p:nvPr/>
          </p:nvGrpSpPr>
          <p:grpSpPr>
            <a:xfrm>
              <a:off x="6954013" y="3336274"/>
              <a:ext cx="2848767" cy="439015"/>
              <a:chOff x="6937829" y="2929350"/>
              <a:chExt cx="2848767" cy="439015"/>
            </a:xfrm>
          </p:grpSpPr>
          <p:cxnSp>
            <p:nvCxnSpPr>
              <p:cNvPr id="85" name="Straight Connector 84"/>
              <p:cNvCxnSpPr/>
              <p:nvPr/>
            </p:nvCxnSpPr>
            <p:spPr>
              <a:xfrm rot="5400000">
                <a:off x="9368735" y="2950505"/>
                <a:ext cx="439015" cy="39670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16200000" flipH="1">
                <a:off x="7965361" y="1911218"/>
                <a:ext cx="420048" cy="247511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79"/>
            <p:cNvGrpSpPr/>
            <p:nvPr/>
          </p:nvGrpSpPr>
          <p:grpSpPr>
            <a:xfrm>
              <a:off x="6225170" y="3295432"/>
              <a:ext cx="4241077" cy="445303"/>
              <a:chOff x="6225170" y="2881360"/>
              <a:chExt cx="4241077" cy="445303"/>
            </a:xfrm>
          </p:grpSpPr>
          <p:cxnSp>
            <p:nvCxnSpPr>
              <p:cNvPr id="77" name="Straight Connector 76"/>
              <p:cNvCxnSpPr/>
              <p:nvPr/>
            </p:nvCxnSpPr>
            <p:spPr>
              <a:xfrm rot="16200000" flipH="1">
                <a:off x="6582170" y="2524360"/>
                <a:ext cx="445303" cy="115930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flipV="1">
                <a:off x="7361242" y="2881361"/>
                <a:ext cx="3105005" cy="44334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130"/>
            <p:cNvGrpSpPr/>
            <p:nvPr/>
          </p:nvGrpSpPr>
          <p:grpSpPr>
            <a:xfrm>
              <a:off x="7081513" y="3288283"/>
              <a:ext cx="3537821" cy="462069"/>
              <a:chOff x="7081513" y="2881359"/>
              <a:chExt cx="3537821" cy="462069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 rot="5400000">
                <a:off x="10398456" y="3122550"/>
                <a:ext cx="422619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rot="16200000" flipH="1">
                <a:off x="8619389" y="1343483"/>
                <a:ext cx="462069" cy="35378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7" name="TextBox 26"/>
          <p:cNvSpPr txBox="1"/>
          <p:nvPr/>
        </p:nvSpPr>
        <p:spPr>
          <a:xfrm>
            <a:off x="5796678" y="3775644"/>
            <a:ext cx="93807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en-SG" sz="3000" b="1" baseline="300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sz="3000" baseline="30000" dirty="0"/>
          </a:p>
        </p:txBody>
      </p:sp>
      <p:sp>
        <p:nvSpPr>
          <p:cNvPr id="28" name="TextBox 27"/>
          <p:cNvSpPr txBox="1"/>
          <p:nvPr/>
        </p:nvSpPr>
        <p:spPr>
          <a:xfrm>
            <a:off x="7117455" y="3775644"/>
            <a:ext cx="73930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XX</a:t>
            </a:r>
            <a:endParaRPr lang="en-US" sz="3000" baseline="30000" dirty="0"/>
          </a:p>
        </p:txBody>
      </p:sp>
      <p:sp>
        <p:nvSpPr>
          <p:cNvPr id="29" name="TextBox 28"/>
          <p:cNvSpPr txBox="1"/>
          <p:nvPr/>
        </p:nvSpPr>
        <p:spPr>
          <a:xfrm>
            <a:off x="9105877" y="3790159"/>
            <a:ext cx="93807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3000" b="1" baseline="30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3000" dirty="0"/>
          </a:p>
        </p:txBody>
      </p:sp>
      <p:sp>
        <p:nvSpPr>
          <p:cNvPr id="30" name="TextBox 29"/>
          <p:cNvSpPr txBox="1"/>
          <p:nvPr/>
        </p:nvSpPr>
        <p:spPr>
          <a:xfrm>
            <a:off x="10325055" y="3790159"/>
            <a:ext cx="73930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XY</a:t>
            </a:r>
            <a:endParaRPr lang="en-US" sz="3000" dirty="0"/>
          </a:p>
        </p:txBody>
      </p:sp>
      <p:sp>
        <p:nvSpPr>
          <p:cNvPr id="53" name="Oval 52"/>
          <p:cNvSpPr/>
          <p:nvPr/>
        </p:nvSpPr>
        <p:spPr>
          <a:xfrm>
            <a:off x="6085321" y="2943683"/>
            <a:ext cx="406400" cy="391887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smtClean="0">
                <a:solidFill>
                  <a:schemeClr val="tx1"/>
                </a:solidFill>
              </a:rPr>
              <a:t>X</a:t>
            </a:r>
            <a:endParaRPr lang="en-US" b="1" baseline="30000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958918" y="2978188"/>
            <a:ext cx="406400" cy="391887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smtClean="0">
                <a:solidFill>
                  <a:schemeClr val="tx1"/>
                </a:solidFill>
              </a:rPr>
              <a:t>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9818997" y="2926429"/>
            <a:ext cx="406400" cy="391887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smtClean="0">
                <a:solidFill>
                  <a:schemeClr val="tx1"/>
                </a:solidFill>
              </a:rPr>
              <a:t>X</a:t>
            </a:r>
            <a:r>
              <a:rPr lang="en-SG" b="1" baseline="30000" dirty="0" smtClean="0">
                <a:solidFill>
                  <a:schemeClr val="tx1"/>
                </a:solidFill>
              </a:rPr>
              <a:t>D</a:t>
            </a:r>
            <a:endParaRPr lang="en-US" b="1" baseline="30000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10596514" y="2926430"/>
            <a:ext cx="406400" cy="391887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smtClean="0">
                <a:solidFill>
                  <a:schemeClr val="tx1"/>
                </a:solidFill>
              </a:rPr>
              <a:t>X</a:t>
            </a:r>
            <a:endParaRPr lang="en-US" b="1" baseline="300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86601" y="749828"/>
            <a:ext cx="61247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পুরুষ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বাহক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মহিলার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বিয়ে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:</a:t>
            </a:r>
            <a:endParaRPr lang="en-US" sz="3200" dirty="0">
              <a:solidFill>
                <a:srgbClr val="C00000"/>
              </a:solidFill>
            </a:endParaRPr>
          </a:p>
        </p:txBody>
      </p:sp>
      <p:pic>
        <p:nvPicPr>
          <p:cNvPr id="32" name="Picture 31" descr="Picture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3767" y="260768"/>
            <a:ext cx="650606" cy="1446227"/>
          </a:xfrm>
          <a:prstGeom prst="rect">
            <a:avLst/>
          </a:prstGeom>
        </p:spPr>
      </p:pic>
      <p:pic>
        <p:nvPicPr>
          <p:cNvPr id="39" name="Picture 38" descr="৪৪৪.jpg"/>
          <p:cNvPicPr>
            <a:picLocks noChangeAspect="1"/>
          </p:cNvPicPr>
          <p:nvPr/>
        </p:nvPicPr>
        <p:blipFill>
          <a:blip r:embed="rId3"/>
          <a:srcRect l="55908" t="2048" r="19019" b="54893"/>
          <a:stretch>
            <a:fillRect/>
          </a:stretch>
        </p:blipFill>
        <p:spPr>
          <a:xfrm>
            <a:off x="9778078" y="293299"/>
            <a:ext cx="677139" cy="1412651"/>
          </a:xfrm>
          <a:prstGeom prst="rect">
            <a:avLst/>
          </a:prstGeom>
        </p:spPr>
      </p:pic>
      <p:pic>
        <p:nvPicPr>
          <p:cNvPr id="40" name="Picture 39" descr="৪৪৪.jpg"/>
          <p:cNvPicPr>
            <a:picLocks noChangeAspect="1"/>
          </p:cNvPicPr>
          <p:nvPr/>
        </p:nvPicPr>
        <p:blipFill>
          <a:blip r:embed="rId3"/>
          <a:srcRect l="75647" t="70373" r="10373" b="11478"/>
          <a:stretch>
            <a:fillRect/>
          </a:stretch>
        </p:blipFill>
        <p:spPr>
          <a:xfrm>
            <a:off x="9195760" y="4364968"/>
            <a:ext cx="776716" cy="1224951"/>
          </a:xfrm>
          <a:prstGeom prst="rect">
            <a:avLst/>
          </a:prstGeom>
        </p:spPr>
      </p:pic>
      <p:pic>
        <p:nvPicPr>
          <p:cNvPr id="41" name="Picture 40" descr="৪৪৪.jpg"/>
          <p:cNvPicPr>
            <a:picLocks noChangeAspect="1"/>
          </p:cNvPicPr>
          <p:nvPr/>
        </p:nvPicPr>
        <p:blipFill>
          <a:blip r:embed="rId3"/>
          <a:srcRect l="54611" t="70373" r="31555" b="11478"/>
          <a:stretch>
            <a:fillRect/>
          </a:stretch>
        </p:blipFill>
        <p:spPr>
          <a:xfrm>
            <a:off x="5900470" y="4295955"/>
            <a:ext cx="822047" cy="1310135"/>
          </a:xfrm>
          <a:prstGeom prst="rect">
            <a:avLst/>
          </a:prstGeom>
        </p:spPr>
      </p:pic>
      <p:pic>
        <p:nvPicPr>
          <p:cNvPr id="42" name="Picture 41" descr="৪৪৪.jpg"/>
          <p:cNvPicPr>
            <a:picLocks noChangeAspect="1"/>
          </p:cNvPicPr>
          <p:nvPr/>
        </p:nvPicPr>
        <p:blipFill>
          <a:blip r:embed="rId3"/>
          <a:srcRect l="13543" t="70373" r="72173" b="11478"/>
          <a:stretch>
            <a:fillRect/>
          </a:stretch>
        </p:blipFill>
        <p:spPr>
          <a:xfrm>
            <a:off x="7142673" y="4382219"/>
            <a:ext cx="793630" cy="1224951"/>
          </a:xfrm>
          <a:prstGeom prst="rect">
            <a:avLst/>
          </a:prstGeom>
        </p:spPr>
      </p:pic>
      <p:pic>
        <p:nvPicPr>
          <p:cNvPr id="44" name="Picture 43" descr="৪৪৪.jpg"/>
          <p:cNvPicPr>
            <a:picLocks noChangeAspect="1"/>
          </p:cNvPicPr>
          <p:nvPr/>
        </p:nvPicPr>
        <p:blipFill>
          <a:blip r:embed="rId3"/>
          <a:srcRect l="13543" t="70373" r="72173" b="11478"/>
          <a:stretch>
            <a:fillRect/>
          </a:stretch>
        </p:blipFill>
        <p:spPr>
          <a:xfrm>
            <a:off x="10351700" y="4347713"/>
            <a:ext cx="793630" cy="122495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02792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53" grpId="0" animBg="1"/>
      <p:bldP spid="54" grpId="0" animBg="1"/>
      <p:bldP spid="56" grpId="0" animBg="1"/>
      <p:bldP spid="57" grpId="0" animBg="1"/>
      <p:bldP spid="3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"/>
          <p:cNvSpPr txBox="1">
            <a:spLocks/>
          </p:cNvSpPr>
          <p:nvPr/>
        </p:nvSpPr>
        <p:spPr>
          <a:xfrm>
            <a:off x="1173191" y="1485280"/>
            <a:ext cx="10217838" cy="4610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SG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শিশু</a:t>
            </a:r>
            <a:r>
              <a:rPr kumimoji="0" lang="en-SG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SG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শ্রেণিতে</a:t>
            </a:r>
            <a:r>
              <a:rPr kumimoji="0" lang="en-SG" sz="3600" b="1" i="0" u="none" strike="noStrike" kern="1200" cap="none" spc="0" normalizeH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SG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শিক্ষক</a:t>
            </a:r>
            <a:r>
              <a:rPr kumimoji="0" lang="en-SG" sz="3600" b="1" i="0" u="none" strike="noStrike" kern="1200" cap="none" spc="0" normalizeH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SG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বাংলাদেশের</a:t>
            </a:r>
            <a:r>
              <a:rPr kumimoji="0" lang="en-SG" sz="3600" b="1" i="0" u="none" strike="noStrike" kern="1200" cap="none" spc="0" normalizeH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SG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পতাকা</a:t>
            </a:r>
            <a:r>
              <a:rPr kumimoji="0" lang="en-SG" sz="3600" b="1" i="0" u="none" strike="noStrike" kern="1200" cap="none" spc="0" normalizeH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SG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অঙ্কন</a:t>
            </a:r>
            <a:r>
              <a:rPr kumimoji="0" lang="en-SG" sz="3600" b="1" i="0" u="none" strike="noStrike" kern="1200" cap="none" spc="0" normalizeH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SG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করে</a:t>
            </a:r>
            <a:r>
              <a:rPr kumimoji="0" lang="en-SG" sz="3600" b="1" i="0" u="none" strike="noStrike" kern="1200" cap="none" spc="0" normalizeH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SG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কোথায়</a:t>
            </a:r>
            <a:r>
              <a:rPr kumimoji="0" lang="en-SG" sz="3600" b="1" i="0" u="none" strike="noStrike" kern="1200" cap="none" spc="0" normalizeH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SG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কোন</a:t>
            </a:r>
            <a:r>
              <a:rPr lang="en-SG" sz="3600" b="1" dirty="0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b="1" dirty="0" err="1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রং</a:t>
            </a:r>
            <a:r>
              <a:rPr lang="en-SG" sz="3600" b="1" dirty="0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b="1" dirty="0" err="1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SG" sz="3600" b="1" dirty="0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b="1" dirty="0" err="1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যাচ্ছে</a:t>
            </a:r>
            <a:r>
              <a:rPr lang="en-SG" sz="3600" b="1" dirty="0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b="1" dirty="0" err="1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SG" sz="3600" b="1" dirty="0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b="1" dirty="0" err="1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জিজ্ঞাসা</a:t>
            </a:r>
            <a:r>
              <a:rPr lang="en-SG" sz="3600" b="1" dirty="0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b="1" dirty="0" err="1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করলেন</a:t>
            </a:r>
            <a:r>
              <a:rPr lang="en-SG" sz="3600" b="1" dirty="0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SG" sz="3600" b="1" dirty="0" err="1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সকলে</a:t>
            </a:r>
            <a:r>
              <a:rPr lang="en-SG" sz="3600" b="1" dirty="0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b="1" dirty="0" err="1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SG" sz="3600" b="1" dirty="0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b="1" dirty="0" err="1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SG" sz="3600" b="1" dirty="0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b="1" dirty="0" err="1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SG" sz="3600" b="1" dirty="0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b="1" dirty="0" err="1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পারলেও</a:t>
            </a:r>
            <a:r>
              <a:rPr lang="en-SG" sz="3600" b="1" dirty="0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b="1" dirty="0" err="1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জাহিদ</a:t>
            </a:r>
            <a:r>
              <a:rPr lang="en-SG" sz="3600" b="1" dirty="0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b="1" dirty="0" err="1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কোনটা</a:t>
            </a:r>
            <a:r>
              <a:rPr lang="en-SG" sz="3600" b="1" dirty="0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b="1" dirty="0" err="1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SG" sz="3600" b="1" dirty="0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b="1" dirty="0" err="1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SG" sz="3600" b="1" dirty="0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b="1" dirty="0" err="1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কোনটা</a:t>
            </a:r>
            <a:r>
              <a:rPr lang="en-SG" sz="3600" b="1" dirty="0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b="1" dirty="0" err="1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সবুজ</a:t>
            </a:r>
            <a:r>
              <a:rPr lang="en-SG" sz="3600" b="1" dirty="0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b="1" dirty="0" err="1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SG" sz="3600" b="1" dirty="0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b="1" dirty="0" err="1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SG" sz="3600" b="1" dirty="0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b="1" dirty="0" err="1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পারলো</a:t>
            </a:r>
            <a:r>
              <a:rPr lang="en-SG" sz="3600" b="1" dirty="0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b="1" dirty="0" err="1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SG" sz="3600" b="1" dirty="0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kumimoji="0" lang="bn-BD" sz="3600" b="1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0058400" algn="r"/>
              </a:tabLst>
              <a:defRPr/>
            </a:pPr>
            <a:r>
              <a:rPr kumimoji="0" lang="bn-B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ক) </a:t>
            </a:r>
            <a:r>
              <a:rPr kumimoji="0" lang="en-SG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হোমোজাইগাস</a:t>
            </a:r>
            <a:r>
              <a:rPr kumimoji="0" lang="en-SG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SG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কী</a:t>
            </a:r>
            <a:r>
              <a:rPr kumimoji="0" lang="bn-B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?	১</a:t>
            </a:r>
          </a:p>
          <a:p>
            <a:pPr lvl="0" algn="ctr" fontAlgn="t">
              <a:tabLst>
                <a:tab pos="10058400" algn="r"/>
              </a:tabLst>
            </a:pPr>
            <a:r>
              <a:rPr kumimoji="0" lang="bn-B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খ) </a:t>
            </a:r>
            <a:r>
              <a:rPr lang="en-SG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সেক্স</a:t>
            </a:r>
            <a:r>
              <a:rPr lang="en-SG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লিঙ্কড</a:t>
            </a:r>
            <a:r>
              <a:rPr lang="en-SG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ইনহেরিট্যান্স</a:t>
            </a:r>
            <a:r>
              <a:rPr lang="en-SG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SG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SG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SG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kumimoji="0" lang="bn-B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	২</a:t>
            </a: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0058400" algn="r"/>
              </a:tabLst>
              <a:defRPr/>
            </a:pPr>
            <a:r>
              <a:rPr kumimoji="0" lang="bn-B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গ) </a:t>
            </a:r>
            <a:r>
              <a:rPr kumimoji="0" lang="en-SG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জাহিদের</a:t>
            </a:r>
            <a:r>
              <a:rPr kumimoji="0" lang="en-SG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SG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লাল-সবুজ</a:t>
            </a:r>
            <a:r>
              <a:rPr kumimoji="0" lang="en-SG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SG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পার্থক্য</a:t>
            </a:r>
            <a:r>
              <a:rPr kumimoji="0" lang="en-SG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SG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করতে</a:t>
            </a:r>
            <a:r>
              <a:rPr kumimoji="0" lang="en-SG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SG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না</a:t>
            </a:r>
            <a:r>
              <a:rPr kumimoji="0" lang="en-SG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SG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পারার</a:t>
            </a:r>
            <a:r>
              <a:rPr kumimoji="0" lang="en-SG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SG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কারণ</a:t>
            </a:r>
            <a:r>
              <a:rPr kumimoji="0" lang="en-SG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SG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ব্যাখ্যা</a:t>
            </a:r>
            <a:r>
              <a:rPr kumimoji="0" lang="en-SG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SG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কর</a:t>
            </a:r>
            <a:r>
              <a:rPr kumimoji="0" lang="bn-B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।	৩</a:t>
            </a:r>
            <a:endParaRPr kumimoji="0" lang="en-SG" sz="3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just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0058400" algn="r"/>
              </a:tabLst>
              <a:defRPr/>
            </a:pPr>
            <a:r>
              <a:rPr kumimoji="0" lang="bn-B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ঘ) </a:t>
            </a:r>
            <a:r>
              <a:rPr kumimoji="0" lang="en-SG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জাহিদের</a:t>
            </a:r>
            <a:r>
              <a:rPr kumimoji="0" lang="en-SG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SG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সমস্যাটি</a:t>
            </a:r>
            <a:r>
              <a:rPr kumimoji="0" lang="en-SG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SG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মহিলাদের</a:t>
            </a:r>
            <a:r>
              <a:rPr kumimoji="0" lang="en-SG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SG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চেয়ে</a:t>
            </a:r>
            <a:r>
              <a:rPr kumimoji="0" lang="en-SG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SG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পুরুষে</a:t>
            </a:r>
            <a:r>
              <a:rPr kumimoji="0" lang="en-SG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SG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বেশি</a:t>
            </a:r>
            <a:r>
              <a:rPr kumimoji="0" lang="en-SG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SG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প্রকাশিত</a:t>
            </a:r>
            <a:r>
              <a:rPr kumimoji="0" lang="en-SG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SG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হয়-বিশ্লেষণ</a:t>
            </a:r>
            <a:r>
              <a:rPr kumimoji="0" lang="en-SG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SG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কর</a:t>
            </a:r>
            <a:r>
              <a:rPr kumimoji="0" lang="en-SG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।</a:t>
            </a:r>
            <a:r>
              <a:rPr kumimoji="0" lang="bn-B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	৪</a:t>
            </a:r>
            <a:endParaRPr kumimoji="0" lang="bn-BD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77966" y="417095"/>
            <a:ext cx="7267074" cy="78483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SG" sz="4500" b="1" dirty="0" err="1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500" b="1" dirty="0" smtClean="0">
              <a:solidFill>
                <a:srgbClr val="00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741455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357056" y="1820977"/>
            <a:ext cx="11428544" cy="3033388"/>
            <a:chOff x="357056" y="1820977"/>
            <a:chExt cx="11428544" cy="3033388"/>
          </a:xfrm>
        </p:grpSpPr>
        <p:grpSp>
          <p:nvGrpSpPr>
            <p:cNvPr id="18" name="Group 17"/>
            <p:cNvGrpSpPr/>
            <p:nvPr/>
          </p:nvGrpSpPr>
          <p:grpSpPr>
            <a:xfrm>
              <a:off x="357056" y="1820977"/>
              <a:ext cx="11428544" cy="3033388"/>
              <a:chOff x="607899" y="1588227"/>
              <a:chExt cx="11442292" cy="3033388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2197667" y="2568507"/>
                <a:ext cx="9852524" cy="1117599"/>
              </a:xfrm>
              <a:prstGeom prst="rect">
                <a:avLst/>
              </a:prstGeom>
              <a:ln w="15875" cmpd="thickThin">
                <a:solidFill>
                  <a:schemeClr val="accent2">
                    <a:lumMod val="5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182880" rtlCol="0" anchor="ctr">
                <a:sp3d extrusionH="57150">
                  <a:bevelT w="38100" h="38100"/>
                </a:sp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="" xmlns:a16="http://schemas.microsoft.com/office/drawing/2014/main" id="{7D61CC0A-49F3-49E4-8BA3-A3422587A14B}"/>
                  </a:ext>
                </a:extLst>
              </p:cNvPr>
              <p:cNvSpPr/>
              <p:nvPr/>
            </p:nvSpPr>
            <p:spPr>
              <a:xfrm>
                <a:off x="1171927" y="1588227"/>
                <a:ext cx="734819" cy="3033388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="" xmlns:a16="http://schemas.microsoft.com/office/drawing/2014/main" id="{E66CFF82-C205-45CC-9E5B-CF29E78990C6}"/>
                  </a:ext>
                </a:extLst>
              </p:cNvPr>
              <p:cNvSpPr/>
              <p:nvPr/>
            </p:nvSpPr>
            <p:spPr>
              <a:xfrm>
                <a:off x="686152" y="2271332"/>
                <a:ext cx="1700214" cy="1665634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3" name="Notched Right Arrow 12"/>
              <p:cNvSpPr/>
              <p:nvPr/>
            </p:nvSpPr>
            <p:spPr>
              <a:xfrm rot="16200000">
                <a:off x="703422" y="3265069"/>
                <a:ext cx="1618999" cy="1005842"/>
              </a:xfrm>
              <a:prstGeom prst="notchedRightArrow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="" xmlns:a16="http://schemas.microsoft.com/office/drawing/2014/main" id="{FF2F21DA-04F9-4CAF-8758-9852D1F9674E}"/>
                  </a:ext>
                </a:extLst>
              </p:cNvPr>
              <p:cNvSpPr/>
              <p:nvPr/>
            </p:nvSpPr>
            <p:spPr>
              <a:xfrm>
                <a:off x="799664" y="2397479"/>
                <a:ext cx="1473189" cy="1426681"/>
              </a:xfrm>
              <a:prstGeom prst="ellipse">
                <a:avLst/>
              </a:prstGeom>
              <a:solidFill>
                <a:schemeClr val="tx1"/>
              </a:solidFill>
              <a:ln w="28575">
                <a:solidFill>
                  <a:srgbClr val="00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="" xmlns:a16="http://schemas.microsoft.com/office/drawing/2014/main" id="{6D4E8B2E-4F62-406A-BCB8-2561B52A8595}"/>
                  </a:ext>
                </a:extLst>
              </p:cNvPr>
              <p:cNvSpPr/>
              <p:nvPr/>
            </p:nvSpPr>
            <p:spPr>
              <a:xfrm>
                <a:off x="607899" y="2665039"/>
                <a:ext cx="1799565" cy="11621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76000"/>
                  </a:lnSpc>
                </a:pPr>
                <a:r>
                  <a:rPr lang="en-US" sz="4400" b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বাড়ির </a:t>
                </a:r>
              </a:p>
              <a:p>
                <a:pPr algn="ctr">
                  <a:lnSpc>
                    <a:spcPct val="76000"/>
                  </a:lnSpc>
                </a:pPr>
                <a:r>
                  <a:rPr lang="en-US" sz="4400" b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কাজ </a:t>
                </a:r>
                <a:endParaRPr lang="en-US" sz="44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="" xmlns:a16="http://schemas.microsoft.com/office/drawing/2014/main" id="{5843FBDA-4030-4A72-A127-46D4C1E80BF2}"/>
                </a:ext>
              </a:extLst>
            </p:cNvPr>
            <p:cNvSpPr/>
            <p:nvPr/>
          </p:nvSpPr>
          <p:spPr>
            <a:xfrm>
              <a:off x="2053086" y="2786952"/>
              <a:ext cx="9699131" cy="11387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SG" sz="3400" b="1" dirty="0" err="1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দুজন</a:t>
              </a:r>
              <a:r>
                <a:rPr lang="en-SG" sz="3400" b="1" dirty="0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SG" sz="3400" b="1" dirty="0" err="1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স্বাভাবিক</a:t>
              </a:r>
              <a:r>
                <a:rPr lang="en-SG" sz="3400" b="1" dirty="0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SG" sz="3400" b="1" dirty="0" err="1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দৃষ্টিসম্পন্ন</a:t>
              </a:r>
              <a:r>
                <a:rPr lang="en-SG" sz="3400" b="1" dirty="0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SG" sz="3400" b="1" dirty="0" err="1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মানুষের</a:t>
              </a:r>
              <a:r>
                <a:rPr lang="en-SG" sz="3400" b="1" dirty="0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SG" sz="3400" b="1" dirty="0" err="1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দুই</a:t>
              </a:r>
              <a:r>
                <a:rPr lang="en-SG" sz="3400" b="1" dirty="0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SG" sz="3400" b="1" dirty="0" err="1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পুত্রের</a:t>
              </a:r>
              <a:r>
                <a:rPr lang="en-SG" sz="3400" b="1" dirty="0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SG" sz="3400" b="1" dirty="0" err="1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একজন</a:t>
              </a:r>
              <a:r>
                <a:rPr lang="en-SG" sz="3400" b="1" dirty="0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SG" sz="3400" b="1" dirty="0" err="1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বর্ণান্ধ</a:t>
              </a:r>
              <a:r>
                <a:rPr lang="en-SG" sz="3400" b="1" dirty="0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SG" sz="3400" b="1" dirty="0" err="1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হলে</a:t>
              </a:r>
              <a:r>
                <a:rPr lang="en-SG" sz="3400" b="1" dirty="0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SG" sz="3400" b="1" dirty="0" err="1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তাদের</a:t>
              </a:r>
              <a:r>
                <a:rPr lang="en-SG" sz="3400" b="1" dirty="0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SG" sz="3400" b="1" dirty="0" err="1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কন্যাদের</a:t>
              </a:r>
              <a:r>
                <a:rPr lang="en-SG" sz="3400" b="1" dirty="0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SG" sz="3400" b="1" dirty="0" err="1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ক্ষেত্রের</a:t>
              </a:r>
              <a:r>
                <a:rPr lang="en-SG" sz="3400" b="1" dirty="0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SG" sz="3400" b="1" dirty="0" err="1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কী</a:t>
              </a:r>
              <a:r>
                <a:rPr lang="en-SG" sz="3400" b="1" dirty="0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SG" sz="3400" b="1" dirty="0" err="1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ঘটবে</a:t>
              </a:r>
              <a:r>
                <a:rPr lang="en-SG" sz="3400" b="1" dirty="0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SG" sz="3400" b="1" dirty="0" err="1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তার</a:t>
              </a:r>
              <a:r>
                <a:rPr lang="en-SG" sz="3400" b="1" dirty="0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SG" sz="3400" b="1" dirty="0" err="1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জিনতাত্ত্বিক</a:t>
              </a:r>
              <a:r>
                <a:rPr lang="en-SG" sz="3400" b="1" dirty="0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SG" sz="3400" b="1" dirty="0" err="1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ব্যাখ্যা</a:t>
              </a:r>
              <a:r>
                <a:rPr lang="en-SG" sz="3400" b="1" dirty="0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SG" sz="3400" b="1" dirty="0" err="1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লিখে</a:t>
              </a:r>
              <a:r>
                <a:rPr lang="en-SG" sz="3400" b="1" dirty="0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SG" sz="3400" b="1" dirty="0" err="1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আনবে</a:t>
              </a:r>
              <a:r>
                <a:rPr lang="en-SG" sz="3400" b="1" dirty="0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sz="3400" b="1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23741455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titl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2952"/>
            <a:ext cx="12192000" cy="6880951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2438025"/>
            <a:ext cx="12191999" cy="21626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SG" sz="14000" b="1" dirty="0" err="1" smtClean="0">
                <a:ln w="28575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SG" sz="14000" b="1" dirty="0" smtClean="0">
                <a:ln w="28575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4000" b="1" dirty="0" smtClean="0">
                <a:ln w="28575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4000" b="1" dirty="0">
              <a:ln w="28575"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4091" y="237180"/>
            <a:ext cx="8825659" cy="1981200"/>
          </a:xfrm>
        </p:spPr>
        <p:txBody>
          <a:bodyPr>
            <a:normAutofit/>
          </a:bodyPr>
          <a:lstStyle/>
          <a:p>
            <a:pPr algn="ctr"/>
            <a:r>
              <a:rPr lang="bn-BD" sz="5000" b="1" u="sng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5000" b="1" u="sng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4267200" y="2037811"/>
            <a:ext cx="6858000" cy="38535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tabLst>
                <a:tab pos="1427163" algn="l"/>
              </a:tabLst>
            </a:pPr>
            <a:r>
              <a:rPr lang="bn-BD" sz="45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 	</a:t>
            </a:r>
            <a:r>
              <a:rPr lang="en-US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4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45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দ্বা</a:t>
            </a:r>
            <a:r>
              <a:rPr lang="bn-BD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দশ</a:t>
            </a:r>
          </a:p>
          <a:p>
            <a:pPr>
              <a:spcBef>
                <a:spcPts val="0"/>
              </a:spcBef>
              <a:tabLst>
                <a:tab pos="1427163" algn="l"/>
              </a:tabLst>
            </a:pPr>
            <a:r>
              <a:rPr lang="bn-BD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 	</a:t>
            </a:r>
            <a:r>
              <a:rPr lang="en-US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জীববিজ্ঞান </a:t>
            </a:r>
            <a:r>
              <a:rPr lang="en-SG" sz="45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bn-BD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পত্র</a:t>
            </a:r>
          </a:p>
          <a:p>
            <a:pPr>
              <a:spcBef>
                <a:spcPts val="0"/>
              </a:spcBef>
              <a:tabLst>
                <a:tab pos="1427163" algn="l"/>
              </a:tabLst>
            </a:pPr>
            <a:r>
              <a:rPr lang="bn-BD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	</a:t>
            </a:r>
            <a:r>
              <a:rPr lang="en-US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45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SG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SG" sz="45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জিনতত্ত্ব</a:t>
            </a:r>
            <a:r>
              <a:rPr lang="en-SG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SG" sz="45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বিবর্তন</a:t>
            </a:r>
            <a:r>
              <a:rPr lang="bn-BD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>
              <a:spcBef>
                <a:spcPts val="0"/>
              </a:spcBef>
              <a:tabLst>
                <a:tab pos="1427163" algn="l"/>
              </a:tabLst>
            </a:pPr>
            <a:r>
              <a:rPr lang="bn-BD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তারিখ 	</a:t>
            </a:r>
            <a:r>
              <a:rPr lang="en-US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২৭ </a:t>
            </a:r>
            <a:r>
              <a:rPr lang="en-SG" sz="45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আগস্ট</a:t>
            </a:r>
            <a:r>
              <a:rPr lang="en-SG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২০</a:t>
            </a:r>
            <a:r>
              <a:rPr lang="bn-IN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SG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</a:t>
            </a:r>
            <a:endParaRPr lang="bn-BD" sz="45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spcBef>
                <a:spcPts val="0"/>
              </a:spcBef>
              <a:tabLst>
                <a:tab pos="1427163" algn="l"/>
              </a:tabLst>
            </a:pPr>
            <a:r>
              <a:rPr lang="bn-BD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 	</a:t>
            </a:r>
            <a:r>
              <a:rPr lang="en-US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60</a:t>
            </a:r>
            <a:r>
              <a:rPr lang="bn-BD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মিনিট</a:t>
            </a:r>
            <a:endParaRPr lang="en-US" sz="45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 descr="20200823_213246.jpg"/>
          <p:cNvPicPr>
            <a:picLocks noChangeAspect="1"/>
          </p:cNvPicPr>
          <p:nvPr/>
        </p:nvPicPr>
        <p:blipFill>
          <a:blip r:embed="rId2" cstate="print"/>
          <a:srcRect t="1128"/>
          <a:stretch>
            <a:fillRect/>
          </a:stretch>
        </p:blipFill>
        <p:spPr>
          <a:xfrm>
            <a:off x="831126" y="2136501"/>
            <a:ext cx="2667141" cy="3627193"/>
          </a:xfrm>
          <a:prstGeom prst="roundRect">
            <a:avLst>
              <a:gd name="adj" fmla="val 16667"/>
            </a:avLst>
          </a:prstGeom>
          <a:ln>
            <a:solidFill>
              <a:srgbClr val="006600"/>
            </a:solidFill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7445504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১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2212" y="790350"/>
            <a:ext cx="6331790" cy="3504292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1880558" y="1259451"/>
            <a:ext cx="1328468" cy="465827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b="1" dirty="0" smtClean="0"/>
              <a:t>44+XY</a:t>
            </a:r>
            <a:endParaRPr lang="en-US" sz="2800" b="1" dirty="0"/>
          </a:p>
        </p:txBody>
      </p:sp>
      <p:sp>
        <p:nvSpPr>
          <p:cNvPr id="22" name="Rectangle 21"/>
          <p:cNvSpPr/>
          <p:nvPr/>
        </p:nvSpPr>
        <p:spPr>
          <a:xfrm>
            <a:off x="8729990" y="1259451"/>
            <a:ext cx="1328468" cy="4658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b="1" dirty="0" smtClean="0"/>
              <a:t>44+XX</a:t>
            </a:r>
            <a:endParaRPr lang="en-US" sz="2800" b="1" dirty="0"/>
          </a:p>
        </p:txBody>
      </p:sp>
      <p:sp>
        <p:nvSpPr>
          <p:cNvPr id="35" name="Oval 34"/>
          <p:cNvSpPr/>
          <p:nvPr/>
        </p:nvSpPr>
        <p:spPr>
          <a:xfrm>
            <a:off x="2242868" y="2708689"/>
            <a:ext cx="1069676" cy="776377"/>
          </a:xfrm>
          <a:prstGeom prst="ellipse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000" b="1" dirty="0" smtClean="0"/>
              <a:t>22+X</a:t>
            </a:r>
            <a:endParaRPr lang="en-US" sz="2000" b="1" dirty="0"/>
          </a:p>
        </p:txBody>
      </p:sp>
      <p:sp>
        <p:nvSpPr>
          <p:cNvPr id="36" name="Oval 35"/>
          <p:cNvSpPr/>
          <p:nvPr/>
        </p:nvSpPr>
        <p:spPr>
          <a:xfrm>
            <a:off x="6832121" y="2743194"/>
            <a:ext cx="1069676" cy="7763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000" b="1" dirty="0" smtClean="0"/>
              <a:t>22+X</a:t>
            </a:r>
            <a:endParaRPr lang="en-US" sz="20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0" y="260354"/>
            <a:ext cx="12192000" cy="646331"/>
          </a:xfrm>
          <a:prstGeom prst="rect">
            <a:avLst/>
          </a:prstGeom>
          <a:solidFill>
            <a:srgbClr val="002060"/>
          </a:solidFill>
          <a:ln cmpd="thickThin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SG" sz="36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বাবা</a:t>
            </a:r>
            <a:r>
              <a:rPr lang="en-SG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SG" sz="36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মায়ের</a:t>
            </a:r>
            <a:r>
              <a:rPr lang="en-SG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36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কোষে</a:t>
            </a:r>
            <a:r>
              <a:rPr lang="en-SG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36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কতটি</a:t>
            </a:r>
            <a:r>
              <a:rPr lang="en-SG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36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SG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36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ক্রোমোসোম</a:t>
            </a:r>
            <a:r>
              <a:rPr lang="en-SG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36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থাকে</a:t>
            </a:r>
            <a:r>
              <a:rPr lang="en-SG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40" name="Oval 39"/>
          <p:cNvSpPr/>
          <p:nvPr/>
        </p:nvSpPr>
        <p:spPr>
          <a:xfrm>
            <a:off x="2242868" y="2708689"/>
            <a:ext cx="1069676" cy="776377"/>
          </a:xfrm>
          <a:prstGeom prst="ellipse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000" b="1" dirty="0" smtClean="0"/>
              <a:t>22+X</a:t>
            </a:r>
            <a:endParaRPr lang="en-US" sz="2000" b="1" dirty="0"/>
          </a:p>
        </p:txBody>
      </p:sp>
      <p:sp>
        <p:nvSpPr>
          <p:cNvPr id="44" name="Oval 43"/>
          <p:cNvSpPr/>
          <p:nvPr/>
        </p:nvSpPr>
        <p:spPr>
          <a:xfrm>
            <a:off x="8729932" y="2760447"/>
            <a:ext cx="1069676" cy="7763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000" b="1" dirty="0" smtClean="0"/>
              <a:t>22+X</a:t>
            </a:r>
            <a:endParaRPr lang="en-US" sz="2000" b="1" dirty="0"/>
          </a:p>
        </p:txBody>
      </p:sp>
      <p:sp>
        <p:nvSpPr>
          <p:cNvPr id="47" name="Oval 46"/>
          <p:cNvSpPr/>
          <p:nvPr/>
        </p:nvSpPr>
        <p:spPr>
          <a:xfrm>
            <a:off x="8747185" y="2760447"/>
            <a:ext cx="1069676" cy="7763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000" b="1" dirty="0" smtClean="0"/>
              <a:t>22+X</a:t>
            </a:r>
            <a:endParaRPr lang="en-US" sz="2000" b="1" dirty="0"/>
          </a:p>
        </p:txBody>
      </p:sp>
      <p:sp>
        <p:nvSpPr>
          <p:cNvPr id="49" name="Oval 48"/>
          <p:cNvSpPr/>
          <p:nvPr/>
        </p:nvSpPr>
        <p:spPr>
          <a:xfrm>
            <a:off x="6832122" y="2708689"/>
            <a:ext cx="1069676" cy="7763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000" b="1" dirty="0" smtClean="0"/>
              <a:t>22+X</a:t>
            </a:r>
            <a:endParaRPr lang="en-US" sz="2000" b="1" dirty="0"/>
          </a:p>
        </p:txBody>
      </p:sp>
      <p:sp>
        <p:nvSpPr>
          <p:cNvPr id="50" name="Oval 49"/>
          <p:cNvSpPr/>
          <p:nvPr/>
        </p:nvSpPr>
        <p:spPr>
          <a:xfrm>
            <a:off x="4155068" y="2705813"/>
            <a:ext cx="1069676" cy="776377"/>
          </a:xfrm>
          <a:prstGeom prst="ellipse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000" b="1" dirty="0" smtClean="0"/>
              <a:t>22+Y</a:t>
            </a:r>
            <a:endParaRPr lang="en-US" sz="2000" b="1" dirty="0"/>
          </a:p>
        </p:txBody>
      </p:sp>
      <p:sp>
        <p:nvSpPr>
          <p:cNvPr id="51" name="Oval 50"/>
          <p:cNvSpPr/>
          <p:nvPr/>
        </p:nvSpPr>
        <p:spPr>
          <a:xfrm>
            <a:off x="4157932" y="2708689"/>
            <a:ext cx="1069676" cy="776377"/>
          </a:xfrm>
          <a:prstGeom prst="ellipse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000" b="1" dirty="0" smtClean="0"/>
              <a:t>22+Y</a:t>
            </a:r>
            <a:endParaRPr lang="en-US" sz="2000" b="1" dirty="0"/>
          </a:p>
        </p:txBody>
      </p:sp>
      <p:grpSp>
        <p:nvGrpSpPr>
          <p:cNvPr id="64" name="Group 63"/>
          <p:cNvGrpSpPr/>
          <p:nvPr/>
        </p:nvGrpSpPr>
        <p:grpSpPr>
          <a:xfrm>
            <a:off x="8592020" y="4106174"/>
            <a:ext cx="1328468" cy="2139341"/>
            <a:chOff x="8592020" y="4106174"/>
            <a:chExt cx="1328468" cy="2139341"/>
          </a:xfrm>
        </p:grpSpPr>
        <p:sp>
          <p:nvSpPr>
            <p:cNvPr id="55" name="Rectangle 54"/>
            <p:cNvSpPr/>
            <p:nvPr/>
          </p:nvSpPr>
          <p:spPr>
            <a:xfrm>
              <a:off x="8592020" y="5779688"/>
              <a:ext cx="1328468" cy="465827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SG" sz="2800" b="1" dirty="0" smtClean="0"/>
                <a:t>44+XY</a:t>
              </a:r>
              <a:endParaRPr lang="en-US" sz="2800" b="1" dirty="0"/>
            </a:p>
          </p:txBody>
        </p:sp>
        <p:pic>
          <p:nvPicPr>
            <p:cNvPr id="56" name="Picture 55" descr="১.jpg"/>
            <p:cNvPicPr>
              <a:picLocks noChangeAspect="1"/>
            </p:cNvPicPr>
            <p:nvPr/>
          </p:nvPicPr>
          <p:blipFill>
            <a:blip r:embed="rId2"/>
            <a:srcRect l="5163" t="5106" r="78057" b="22597"/>
            <a:stretch>
              <a:fillRect/>
            </a:stretch>
          </p:blipFill>
          <p:spPr>
            <a:xfrm>
              <a:off x="8919728" y="4106174"/>
              <a:ext cx="672860" cy="1604513"/>
            </a:xfrm>
            <a:prstGeom prst="rect">
              <a:avLst/>
            </a:prstGeom>
          </p:spPr>
        </p:pic>
      </p:grpSp>
      <p:grpSp>
        <p:nvGrpSpPr>
          <p:cNvPr id="60" name="Group 59"/>
          <p:cNvGrpSpPr/>
          <p:nvPr/>
        </p:nvGrpSpPr>
        <p:grpSpPr>
          <a:xfrm>
            <a:off x="2122157" y="4123426"/>
            <a:ext cx="1328468" cy="2122089"/>
            <a:chOff x="2122157" y="4123426"/>
            <a:chExt cx="1328468" cy="2122089"/>
          </a:xfrm>
        </p:grpSpPr>
        <p:sp>
          <p:nvSpPr>
            <p:cNvPr id="52" name="Rectangle 51"/>
            <p:cNvSpPr/>
            <p:nvPr/>
          </p:nvSpPr>
          <p:spPr>
            <a:xfrm>
              <a:off x="2122157" y="5779688"/>
              <a:ext cx="1328468" cy="46582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SG" sz="2800" b="1" dirty="0" smtClean="0"/>
                <a:t>44+XX</a:t>
              </a:r>
              <a:endParaRPr lang="en-US" sz="2800" b="1" dirty="0"/>
            </a:p>
          </p:txBody>
        </p:sp>
        <p:pic>
          <p:nvPicPr>
            <p:cNvPr id="57" name="Picture 56" descr="১.jpg"/>
            <p:cNvPicPr>
              <a:picLocks noChangeAspect="1"/>
            </p:cNvPicPr>
            <p:nvPr/>
          </p:nvPicPr>
          <p:blipFill>
            <a:blip r:embed="rId2"/>
            <a:srcRect l="78683" t="4328" r="6258" b="21820"/>
            <a:stretch>
              <a:fillRect/>
            </a:stretch>
          </p:blipFill>
          <p:spPr>
            <a:xfrm>
              <a:off x="2484407" y="4123426"/>
              <a:ext cx="603849" cy="1639019"/>
            </a:xfrm>
            <a:prstGeom prst="rect">
              <a:avLst/>
            </a:prstGeom>
          </p:spPr>
        </p:pic>
      </p:grpSp>
      <p:grpSp>
        <p:nvGrpSpPr>
          <p:cNvPr id="61" name="Group 60"/>
          <p:cNvGrpSpPr/>
          <p:nvPr/>
        </p:nvGrpSpPr>
        <p:grpSpPr>
          <a:xfrm>
            <a:off x="4382295" y="4123426"/>
            <a:ext cx="1328468" cy="2122089"/>
            <a:chOff x="4382295" y="4123426"/>
            <a:chExt cx="1328468" cy="2122089"/>
          </a:xfrm>
        </p:grpSpPr>
        <p:sp>
          <p:nvSpPr>
            <p:cNvPr id="53" name="Rectangle 52"/>
            <p:cNvSpPr/>
            <p:nvPr/>
          </p:nvSpPr>
          <p:spPr>
            <a:xfrm>
              <a:off x="4382295" y="5779688"/>
              <a:ext cx="1328468" cy="46582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SG" sz="2800" b="1" dirty="0" smtClean="0"/>
                <a:t>44+XX</a:t>
              </a:r>
              <a:endParaRPr lang="en-US" sz="2800" b="1" dirty="0"/>
            </a:p>
          </p:txBody>
        </p:sp>
        <p:pic>
          <p:nvPicPr>
            <p:cNvPr id="58" name="Picture 57" descr="১.jpg"/>
            <p:cNvPicPr>
              <a:picLocks noChangeAspect="1"/>
            </p:cNvPicPr>
            <p:nvPr/>
          </p:nvPicPr>
          <p:blipFill>
            <a:blip r:embed="rId2"/>
            <a:srcRect l="78683" t="4328" r="6258" b="21820"/>
            <a:stretch>
              <a:fillRect/>
            </a:stretch>
          </p:blipFill>
          <p:spPr>
            <a:xfrm>
              <a:off x="4779051" y="4123426"/>
              <a:ext cx="603849" cy="1639019"/>
            </a:xfrm>
            <a:prstGeom prst="rect">
              <a:avLst/>
            </a:prstGeom>
          </p:spPr>
        </p:pic>
      </p:grpSp>
      <p:grpSp>
        <p:nvGrpSpPr>
          <p:cNvPr id="63" name="Group 62"/>
          <p:cNvGrpSpPr/>
          <p:nvPr/>
        </p:nvGrpSpPr>
        <p:grpSpPr>
          <a:xfrm>
            <a:off x="6711446" y="4123428"/>
            <a:ext cx="1328468" cy="2122087"/>
            <a:chOff x="6711446" y="4123428"/>
            <a:chExt cx="1328468" cy="2122087"/>
          </a:xfrm>
        </p:grpSpPr>
        <p:sp>
          <p:nvSpPr>
            <p:cNvPr id="54" name="Rectangle 53"/>
            <p:cNvSpPr/>
            <p:nvPr/>
          </p:nvSpPr>
          <p:spPr>
            <a:xfrm>
              <a:off x="6711446" y="5779688"/>
              <a:ext cx="1328468" cy="465827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SG" sz="2800" b="1" dirty="0" smtClean="0"/>
                <a:t>44+XY</a:t>
              </a:r>
              <a:endParaRPr lang="en-US" sz="2800" b="1" dirty="0"/>
            </a:p>
          </p:txBody>
        </p:sp>
        <p:pic>
          <p:nvPicPr>
            <p:cNvPr id="59" name="Picture 58" descr="১.jpg"/>
            <p:cNvPicPr>
              <a:picLocks noChangeAspect="1"/>
            </p:cNvPicPr>
            <p:nvPr/>
          </p:nvPicPr>
          <p:blipFill>
            <a:blip r:embed="rId2"/>
            <a:srcRect l="5163" t="5106" r="78057" b="22597"/>
            <a:stretch>
              <a:fillRect/>
            </a:stretch>
          </p:blipFill>
          <p:spPr>
            <a:xfrm>
              <a:off x="7039157" y="4123428"/>
              <a:ext cx="672860" cy="1604513"/>
            </a:xfrm>
            <a:prstGeom prst="rect">
              <a:avLst/>
            </a:prstGeom>
          </p:spPr>
        </p:pic>
      </p:grpSp>
      <p:sp>
        <p:nvSpPr>
          <p:cNvPr id="65" name="Oval 64"/>
          <p:cNvSpPr/>
          <p:nvPr/>
        </p:nvSpPr>
        <p:spPr>
          <a:xfrm>
            <a:off x="2257244" y="2705812"/>
            <a:ext cx="1069676" cy="776377"/>
          </a:xfrm>
          <a:prstGeom prst="ellipse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000" b="1" dirty="0" smtClean="0"/>
              <a:t>22+X</a:t>
            </a:r>
            <a:endParaRPr lang="en-US" sz="2000" b="1" dirty="0"/>
          </a:p>
        </p:txBody>
      </p:sp>
      <p:sp>
        <p:nvSpPr>
          <p:cNvPr id="66" name="Oval 65"/>
          <p:cNvSpPr/>
          <p:nvPr/>
        </p:nvSpPr>
        <p:spPr>
          <a:xfrm>
            <a:off x="8761561" y="2757570"/>
            <a:ext cx="1069676" cy="7763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000" b="1" dirty="0" smtClean="0"/>
              <a:t>22+X</a:t>
            </a:r>
            <a:endParaRPr lang="en-US" sz="2000" b="1" dirty="0"/>
          </a:p>
        </p:txBody>
      </p:sp>
      <p:sp>
        <p:nvSpPr>
          <p:cNvPr id="67" name="Oval 66"/>
          <p:cNvSpPr/>
          <p:nvPr/>
        </p:nvSpPr>
        <p:spPr>
          <a:xfrm>
            <a:off x="6846498" y="2705812"/>
            <a:ext cx="1069676" cy="77637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000" b="1" dirty="0" smtClean="0"/>
              <a:t>22+X</a:t>
            </a:r>
            <a:endParaRPr lang="en-US" sz="2000" b="1" dirty="0"/>
          </a:p>
        </p:txBody>
      </p:sp>
      <p:sp>
        <p:nvSpPr>
          <p:cNvPr id="68" name="Oval 67"/>
          <p:cNvSpPr/>
          <p:nvPr/>
        </p:nvSpPr>
        <p:spPr>
          <a:xfrm>
            <a:off x="4172308" y="2705812"/>
            <a:ext cx="1069676" cy="776377"/>
          </a:xfrm>
          <a:prstGeom prst="ellipse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000" b="1" dirty="0" smtClean="0"/>
              <a:t>22+Y</a:t>
            </a:r>
            <a:endParaRPr lang="en-US" sz="20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0" y="260352"/>
            <a:ext cx="12192000" cy="646331"/>
          </a:xfrm>
          <a:prstGeom prst="rect">
            <a:avLst/>
          </a:prstGeom>
          <a:solidFill>
            <a:srgbClr val="002060"/>
          </a:solidFill>
          <a:ln cmpd="thickThin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SG" sz="36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বাবা</a:t>
            </a:r>
            <a:r>
              <a:rPr lang="en-SG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SG" sz="36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মায়ের</a:t>
            </a:r>
            <a:r>
              <a:rPr lang="en-SG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36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গ্যামিটে</a:t>
            </a:r>
            <a:r>
              <a:rPr lang="en-SG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36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কতটি</a:t>
            </a:r>
            <a:r>
              <a:rPr lang="en-SG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36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SG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36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ক্রোমোসোম</a:t>
            </a:r>
            <a:r>
              <a:rPr lang="en-SG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36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থাকে</a:t>
            </a:r>
            <a:r>
              <a:rPr lang="en-SG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70" name="Oval 69"/>
          <p:cNvSpPr/>
          <p:nvPr/>
        </p:nvSpPr>
        <p:spPr>
          <a:xfrm>
            <a:off x="2205484" y="2622432"/>
            <a:ext cx="1210575" cy="91151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000" b="1" dirty="0" smtClean="0"/>
              <a:t>22+X</a:t>
            </a:r>
            <a:endParaRPr lang="en-US" sz="2000" b="1" dirty="0"/>
          </a:p>
        </p:txBody>
      </p:sp>
      <p:sp>
        <p:nvSpPr>
          <p:cNvPr id="71" name="Oval 70"/>
          <p:cNvSpPr/>
          <p:nvPr/>
        </p:nvSpPr>
        <p:spPr>
          <a:xfrm>
            <a:off x="8709801" y="2674190"/>
            <a:ext cx="1210575" cy="91151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000" b="1" dirty="0" smtClean="0"/>
              <a:t>22+X</a:t>
            </a:r>
            <a:endParaRPr lang="en-US" sz="2000" b="1" dirty="0"/>
          </a:p>
        </p:txBody>
      </p:sp>
      <p:sp>
        <p:nvSpPr>
          <p:cNvPr id="72" name="Oval 71"/>
          <p:cNvSpPr/>
          <p:nvPr/>
        </p:nvSpPr>
        <p:spPr>
          <a:xfrm>
            <a:off x="6794738" y="2622432"/>
            <a:ext cx="1210575" cy="91151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000" b="1" dirty="0" smtClean="0"/>
              <a:t>22+X</a:t>
            </a:r>
            <a:endParaRPr lang="en-US" sz="2000" b="1" dirty="0"/>
          </a:p>
        </p:txBody>
      </p:sp>
      <p:sp>
        <p:nvSpPr>
          <p:cNvPr id="73" name="Oval 72"/>
          <p:cNvSpPr/>
          <p:nvPr/>
        </p:nvSpPr>
        <p:spPr>
          <a:xfrm>
            <a:off x="4120548" y="2622432"/>
            <a:ext cx="1210575" cy="91151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000" b="1" dirty="0" smtClean="0"/>
              <a:t>22+Y</a:t>
            </a:r>
            <a:endParaRPr lang="en-US" sz="20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0" y="243098"/>
            <a:ext cx="12192000" cy="646331"/>
          </a:xfrm>
          <a:prstGeom prst="rect">
            <a:avLst/>
          </a:prstGeom>
          <a:solidFill>
            <a:srgbClr val="002060"/>
          </a:solidFill>
          <a:ln cmpd="thickThin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SG" sz="36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সন্তানদের</a:t>
            </a:r>
            <a:r>
              <a:rPr lang="en-SG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36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লিঙ্গ</a:t>
            </a:r>
            <a:r>
              <a:rPr lang="en-SG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36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কীভাবে</a:t>
            </a:r>
            <a:r>
              <a:rPr lang="en-SG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36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নির্ধারিত</a:t>
            </a:r>
            <a:r>
              <a:rPr lang="en-SG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36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হবে</a:t>
            </a:r>
            <a:r>
              <a:rPr lang="en-SG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03436E-6 2.94798E-6 L 4.03436E-6 0.3863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3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30088E-6 -3.75723E-6 L -0.3761 0.37873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" y="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03436E-6 2.94798E-6 L 0.18662 0.39144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" y="196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60281E-7 2.89017E-6 L -0.34513 0.38381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1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"/>
                            </p:stCondLst>
                            <p:childTnLst>
                              <p:par>
                                <p:cTn id="7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064E-6 2.94798E-6 L -3.7064E-6 0.38636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3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43 2.94798E-6 L 0.21941 0.38636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" y="1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00"/>
                            </p:stCondLst>
                            <p:childTnLst>
                              <p:par>
                                <p:cTn id="8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2.89017E-6 L -0.00143 0.37873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9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86 0.00254 L 0.37623 0.38635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" y="1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0"/>
                            </p:stCondLst>
                            <p:childTnLst>
                              <p:par>
                                <p:cTn id="10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35" grpId="0" animBg="1"/>
      <p:bldP spid="35" grpId="1" animBg="1"/>
      <p:bldP spid="36" grpId="0" animBg="1"/>
      <p:bldP spid="36" grpId="1" animBg="1"/>
      <p:bldP spid="38" grpId="0" animBg="1"/>
      <p:bldP spid="40" grpId="0" animBg="1"/>
      <p:bldP spid="40" grpId="1" animBg="1"/>
      <p:bldP spid="44" grpId="0" animBg="1"/>
      <p:bldP spid="44" grpId="1" animBg="1"/>
      <p:bldP spid="47" grpId="0" animBg="1"/>
      <p:bldP spid="47" grpId="1" animBg="1"/>
      <p:bldP spid="49" grpId="1" animBg="1"/>
      <p:bldP spid="50" grpId="0" animBg="1"/>
      <p:bldP spid="50" grpId="1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 descr="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8540150" y="569337"/>
            <a:ext cx="3381555" cy="5755422"/>
          </a:xfrm>
          <a:prstGeom prst="rect">
            <a:avLst/>
          </a:prstGeom>
          <a:solidFill>
            <a:srgbClr val="FFFF66"/>
          </a:solidFill>
          <a:ln w="38100" cmpd="thickThin">
            <a:noFill/>
          </a:ln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</a:pPr>
            <a:endParaRPr lang="en-SG" sz="5400" b="1" u="sng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>
              <a:lnSpc>
                <a:spcPct val="80000"/>
              </a:lnSpc>
            </a:pPr>
            <a:r>
              <a:rPr lang="en-SG" sz="5400" b="1" u="sng" dirty="0" err="1" smtClean="0">
                <a:solidFill>
                  <a:srgbClr val="8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SG" sz="5400" b="1" u="sng" dirty="0" smtClean="0">
                <a:solidFill>
                  <a:srgbClr val="8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5400" b="1" u="sng" dirty="0" err="1" smtClean="0">
                <a:solidFill>
                  <a:srgbClr val="8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5400" b="1" u="sng" dirty="0" smtClean="0">
              <a:solidFill>
                <a:srgbClr val="8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lnSpc>
                <a:spcPct val="80000"/>
              </a:lnSpc>
            </a:pPr>
            <a:endParaRPr lang="en-SG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lnSpc>
                <a:spcPct val="80000"/>
              </a:lnSpc>
            </a:pPr>
            <a:r>
              <a:rPr lang="en-SG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লিঙ্গ</a:t>
            </a:r>
            <a:r>
              <a:rPr lang="en-SG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নির্ধারণ</a:t>
            </a:r>
            <a:r>
              <a:rPr lang="en-SG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নীতি</a:t>
            </a:r>
            <a:r>
              <a:rPr lang="en-SG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en-SG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SG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en-SG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সেক্স</a:t>
            </a:r>
            <a:r>
              <a:rPr lang="en-SG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লিঙ্কড</a:t>
            </a:r>
            <a:r>
              <a:rPr lang="en-SG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ডিসঅর্ডার</a:t>
            </a:r>
            <a:endParaRPr lang="en-SG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lnSpc>
                <a:spcPct val="80000"/>
              </a:lnSpc>
            </a:pPr>
            <a:endParaRPr lang="en-SG" sz="7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45504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99754" y="1587260"/>
            <a:ext cx="11717295" cy="3999097"/>
            <a:chOff x="99750" y="1587260"/>
            <a:chExt cx="11717295" cy="3999097"/>
          </a:xfrm>
        </p:grpSpPr>
        <p:sp>
          <p:nvSpPr>
            <p:cNvPr id="38" name="Rectangle 37">
              <a:extLst>
                <a:ext uri="{FF2B5EF4-FFF2-40B4-BE49-F238E27FC236}">
                  <a16:creationId xmlns:lc="http://schemas.openxmlformats.org/drawingml/2006/lockedCanvas" xmlns="" xmlns:a16="http://schemas.microsoft.com/office/drawing/2014/main" id="{B225AB4E-9EB4-4B0D-8B51-99C33E5CE775}"/>
                </a:ext>
              </a:extLst>
            </p:cNvPr>
            <p:cNvSpPr/>
            <p:nvPr/>
          </p:nvSpPr>
          <p:spPr>
            <a:xfrm>
              <a:off x="1740548" y="1604513"/>
              <a:ext cx="10076497" cy="3416061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lc="http://schemas.openxmlformats.org/drawingml/2006/lockedCanvas" xmlns="" xmlns:a16="http://schemas.microsoft.com/office/drawing/2014/main" id="{7D61CC0A-49F3-49E4-8BA3-A3422587A14B}"/>
                </a:ext>
              </a:extLst>
            </p:cNvPr>
            <p:cNvSpPr/>
            <p:nvPr/>
          </p:nvSpPr>
          <p:spPr>
            <a:xfrm>
              <a:off x="864415" y="1587260"/>
              <a:ext cx="816466" cy="343331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56" name="Oval 55">
              <a:extLst>
                <a:ext uri="{FF2B5EF4-FFF2-40B4-BE49-F238E27FC236}">
                  <a16:creationId xmlns:lc="http://schemas.openxmlformats.org/drawingml/2006/lockedCanvas" xmlns="" xmlns:a16="http://schemas.microsoft.com/office/drawing/2014/main" id="{E66CFF82-C205-45CC-9E5B-CF29E78990C6}"/>
                </a:ext>
              </a:extLst>
            </p:cNvPr>
            <p:cNvSpPr/>
            <p:nvPr/>
          </p:nvSpPr>
          <p:spPr>
            <a:xfrm>
              <a:off x="212640" y="2495536"/>
              <a:ext cx="2089787" cy="201359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57" name="Notched Right Arrow 56"/>
            <p:cNvSpPr/>
            <p:nvPr/>
          </p:nvSpPr>
          <p:spPr>
            <a:xfrm rot="16200000">
              <a:off x="373711" y="3177344"/>
              <a:ext cx="1778132" cy="1528761"/>
            </a:xfrm>
            <a:prstGeom prst="notchedRightArrow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lc="http://schemas.openxmlformats.org/drawingml/2006/lockedCanvas" xmlns="" xmlns:a16="http://schemas.microsoft.com/office/drawing/2014/main" id="{FF2F21DA-04F9-4CAF-8758-9852D1F9674E}"/>
                </a:ext>
              </a:extLst>
            </p:cNvPr>
            <p:cNvSpPr/>
            <p:nvPr/>
          </p:nvSpPr>
          <p:spPr>
            <a:xfrm>
              <a:off x="353379" y="2649721"/>
              <a:ext cx="1786189" cy="170838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lc="http://schemas.openxmlformats.org/drawingml/2006/lockedCanvas" xmlns="" xmlns:a16="http://schemas.microsoft.com/office/drawing/2014/main" id="{1F8E02A4-19AA-491A-8B8E-198490D326B3}"/>
                </a:ext>
              </a:extLst>
            </p:cNvPr>
            <p:cNvSpPr/>
            <p:nvPr/>
          </p:nvSpPr>
          <p:spPr>
            <a:xfrm>
              <a:off x="99750" y="2924869"/>
              <a:ext cx="2304171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bn-BD" sz="4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শিখনফল</a:t>
              </a:r>
              <a:r>
                <a:rPr lang="bn-BD" sz="6000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  </a:t>
              </a:r>
              <a:endParaRPr lang="en-US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111899" y="2851460"/>
              <a:ext cx="756788" cy="66172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4000" b="1" dirty="0">
                  <a:ln w="0"/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১. </a:t>
              </a:r>
              <a:endParaRPr lang="en-US" sz="40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133880" y="3550734"/>
              <a:ext cx="726756" cy="66172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000" b="1" dirty="0">
                  <a:ln w="0"/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২.</a:t>
              </a:r>
              <a:r>
                <a:rPr lang="bn-BD" sz="4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endParaRPr lang="en-US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cxnSp>
          <p:nvCxnSpPr>
            <p:cNvPr id="63" name="Straight Connector 62"/>
            <p:cNvCxnSpPr/>
            <p:nvPr/>
          </p:nvCxnSpPr>
          <p:spPr>
            <a:xfrm flipH="1">
              <a:off x="2780868" y="2339373"/>
              <a:ext cx="11226" cy="3246984"/>
            </a:xfrm>
            <a:prstGeom prst="line">
              <a:avLst/>
            </a:prstGeom>
            <a:ln w="2222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" name="Group 50"/>
            <p:cNvGrpSpPr/>
            <p:nvPr/>
          </p:nvGrpSpPr>
          <p:grpSpPr>
            <a:xfrm>
              <a:off x="2738766" y="1991834"/>
              <a:ext cx="8876857" cy="2269103"/>
              <a:chOff x="1985250" y="1926289"/>
              <a:chExt cx="9002968" cy="2269103"/>
            </a:xfrm>
          </p:grpSpPr>
          <p:sp>
            <p:nvSpPr>
              <p:cNvPr id="65" name="TextBox 18"/>
              <p:cNvSpPr txBox="1"/>
              <p:nvPr/>
            </p:nvSpPr>
            <p:spPr>
              <a:xfrm>
                <a:off x="1985250" y="1926289"/>
                <a:ext cx="496213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bn-IN" sz="3200" b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  </a:t>
                </a:r>
                <a:r>
                  <a:rPr lang="en-US" sz="4000" b="1" u="sng" dirty="0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এই পাঠ শেষে শিক্ষার্থীরা</a:t>
                </a:r>
                <a:r>
                  <a:rPr lang="en-US" sz="4000" b="1" dirty="0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..</a:t>
                </a:r>
                <a:r>
                  <a:rPr lang="bn-IN" sz="4000" b="1" dirty="0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.</a:t>
                </a:r>
                <a:endParaRPr lang="en-US" sz="4000" b="1" dirty="0">
                  <a:ln w="0"/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66" name="Freeform 65"/>
              <p:cNvSpPr/>
              <p:nvPr/>
            </p:nvSpPr>
            <p:spPr>
              <a:xfrm>
                <a:off x="2030186" y="2770129"/>
                <a:ext cx="8958032" cy="705735"/>
              </a:xfrm>
              <a:custGeom>
                <a:avLst/>
                <a:gdLst>
                  <a:gd name="connsiteX0" fmla="*/ 117625 w 705734"/>
                  <a:gd name="connsiteY0" fmla="*/ 0 h 9258037"/>
                  <a:gd name="connsiteX1" fmla="*/ 588109 w 705734"/>
                  <a:gd name="connsiteY1" fmla="*/ 0 h 9258037"/>
                  <a:gd name="connsiteX2" fmla="*/ 705734 w 705734"/>
                  <a:gd name="connsiteY2" fmla="*/ 117625 h 9258037"/>
                  <a:gd name="connsiteX3" fmla="*/ 705734 w 705734"/>
                  <a:gd name="connsiteY3" fmla="*/ 9258037 h 9258037"/>
                  <a:gd name="connsiteX4" fmla="*/ 705734 w 705734"/>
                  <a:gd name="connsiteY4" fmla="*/ 9258037 h 9258037"/>
                  <a:gd name="connsiteX5" fmla="*/ 0 w 705734"/>
                  <a:gd name="connsiteY5" fmla="*/ 9258037 h 9258037"/>
                  <a:gd name="connsiteX6" fmla="*/ 0 w 705734"/>
                  <a:gd name="connsiteY6" fmla="*/ 9258037 h 9258037"/>
                  <a:gd name="connsiteX7" fmla="*/ 0 w 705734"/>
                  <a:gd name="connsiteY7" fmla="*/ 117625 h 9258037"/>
                  <a:gd name="connsiteX8" fmla="*/ 117625 w 705734"/>
                  <a:gd name="connsiteY8" fmla="*/ 0 h 9258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05734" h="9258037">
                    <a:moveTo>
                      <a:pt x="705734" y="1543046"/>
                    </a:moveTo>
                    <a:lnTo>
                      <a:pt x="705734" y="7714991"/>
                    </a:lnTo>
                    <a:cubicBezTo>
                      <a:pt x="705734" y="8567182"/>
                      <a:pt x="701719" y="9258030"/>
                      <a:pt x="696767" y="9258030"/>
                    </a:cubicBezTo>
                    <a:lnTo>
                      <a:pt x="0" y="9258030"/>
                    </a:lnTo>
                    <a:lnTo>
                      <a:pt x="0" y="9258030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696767" y="7"/>
                    </a:lnTo>
                    <a:cubicBezTo>
                      <a:pt x="701719" y="7"/>
                      <a:pt x="705734" y="690855"/>
                      <a:pt x="705734" y="1543046"/>
                    </a:cubicBezTo>
                    <a:close/>
                  </a:path>
                </a:pathLst>
              </a:custGeom>
              <a:noFill/>
              <a:ln w="22225">
                <a:solidFill>
                  <a:schemeClr val="tx1"/>
                </a:solidFill>
              </a:ln>
              <a:scene3d>
                <a:camera prst="orthographicFront"/>
                <a:lightRig rig="flat" dir="t"/>
              </a:scene3d>
              <a:sp3d extrusionH="12700" prstMaterial="plastic">
                <a:bevelT w="50800" h="508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99137" tIns="52231" rIns="52231" bIns="52232" numCol="1" spcCol="1270" anchor="ctr" anchorCtr="0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1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en-SG" sz="3600" b="1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লিঙ্গ</a:t>
                </a:r>
                <a:r>
                  <a:rPr lang="en-SG" sz="36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SG" sz="3600" b="1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নির্ধারণ</a:t>
                </a:r>
                <a:r>
                  <a:rPr lang="en-SG" sz="36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SG" sz="3600" b="1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নীতি</a:t>
                </a:r>
                <a:r>
                  <a:rPr lang="en-SG" sz="36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SG" sz="3600" b="1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বিশ্লেষণ</a:t>
                </a:r>
                <a:r>
                  <a:rPr lang="en-SG" sz="36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SG" sz="3600" b="1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করতে</a:t>
                </a:r>
                <a:r>
                  <a:rPr lang="en-SG" sz="36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SG" sz="3600" b="1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পারবে</a:t>
                </a:r>
                <a:r>
                  <a:rPr lang="en-SG" sz="36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;</a:t>
                </a:r>
                <a:endParaRPr lang="en-US" sz="3600" b="1" dirty="0">
                  <a:ln w="0"/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67" name="Freeform 66"/>
              <p:cNvSpPr/>
              <p:nvPr/>
            </p:nvSpPr>
            <p:spPr>
              <a:xfrm>
                <a:off x="2030186" y="3489657"/>
                <a:ext cx="8958032" cy="705735"/>
              </a:xfrm>
              <a:custGeom>
                <a:avLst/>
                <a:gdLst>
                  <a:gd name="connsiteX0" fmla="*/ 117625 w 705734"/>
                  <a:gd name="connsiteY0" fmla="*/ 0 h 9258037"/>
                  <a:gd name="connsiteX1" fmla="*/ 588109 w 705734"/>
                  <a:gd name="connsiteY1" fmla="*/ 0 h 9258037"/>
                  <a:gd name="connsiteX2" fmla="*/ 705734 w 705734"/>
                  <a:gd name="connsiteY2" fmla="*/ 117625 h 9258037"/>
                  <a:gd name="connsiteX3" fmla="*/ 705734 w 705734"/>
                  <a:gd name="connsiteY3" fmla="*/ 9258037 h 9258037"/>
                  <a:gd name="connsiteX4" fmla="*/ 705734 w 705734"/>
                  <a:gd name="connsiteY4" fmla="*/ 9258037 h 9258037"/>
                  <a:gd name="connsiteX5" fmla="*/ 0 w 705734"/>
                  <a:gd name="connsiteY5" fmla="*/ 9258037 h 9258037"/>
                  <a:gd name="connsiteX6" fmla="*/ 0 w 705734"/>
                  <a:gd name="connsiteY6" fmla="*/ 9258037 h 9258037"/>
                  <a:gd name="connsiteX7" fmla="*/ 0 w 705734"/>
                  <a:gd name="connsiteY7" fmla="*/ 117625 h 9258037"/>
                  <a:gd name="connsiteX8" fmla="*/ 117625 w 705734"/>
                  <a:gd name="connsiteY8" fmla="*/ 0 h 9258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05734" h="9258037">
                    <a:moveTo>
                      <a:pt x="705734" y="1543046"/>
                    </a:moveTo>
                    <a:lnTo>
                      <a:pt x="705734" y="7714991"/>
                    </a:lnTo>
                    <a:cubicBezTo>
                      <a:pt x="705734" y="8567182"/>
                      <a:pt x="701719" y="9258030"/>
                      <a:pt x="696767" y="9258030"/>
                    </a:cubicBezTo>
                    <a:lnTo>
                      <a:pt x="0" y="9258030"/>
                    </a:lnTo>
                    <a:lnTo>
                      <a:pt x="0" y="9258030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696767" y="7"/>
                    </a:lnTo>
                    <a:cubicBezTo>
                      <a:pt x="701719" y="7"/>
                      <a:pt x="705734" y="690855"/>
                      <a:pt x="705734" y="1543046"/>
                    </a:cubicBezTo>
                    <a:close/>
                  </a:path>
                </a:pathLst>
              </a:custGeom>
              <a:noFill/>
              <a:ln w="22225">
                <a:solidFill>
                  <a:schemeClr val="tx1"/>
                </a:solidFill>
              </a:ln>
              <a:scene3d>
                <a:camera prst="orthographicFront"/>
                <a:lightRig rig="flat" dir="t"/>
              </a:scene3d>
              <a:sp3d extrusionH="12700" prstMaterial="plastic">
                <a:bevelT w="50800" h="508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99137" tIns="52231" rIns="52231" bIns="52232" numCol="1" spcCol="1270" anchor="ctr" anchorCtr="0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1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en-SG" sz="3600" b="1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সেক্স</a:t>
                </a:r>
                <a:r>
                  <a:rPr lang="en-SG" sz="36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SG" sz="3600" b="1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লিঙ্কড</a:t>
                </a:r>
                <a:r>
                  <a:rPr lang="en-SG" sz="36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SG" sz="3600" b="1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ডিসঅর্ডারের</a:t>
                </a:r>
                <a:r>
                  <a:rPr lang="en-SG" sz="36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SG" sz="3600" b="1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কারণ</a:t>
                </a:r>
                <a:r>
                  <a:rPr lang="en-SG" sz="36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SG" sz="3600" b="1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ব্যাখ্যা</a:t>
                </a:r>
                <a:r>
                  <a:rPr lang="en-SG" sz="36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SG" sz="3600" b="1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করতে</a:t>
                </a:r>
                <a:r>
                  <a:rPr lang="en-SG" sz="36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SG" sz="3600" b="1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পারবে</a:t>
                </a:r>
                <a:r>
                  <a:rPr lang="en-SG" sz="36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  <a:endParaRPr lang="en-US" sz="3600" b="1" dirty="0">
                  <a:ln w="0"/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6470993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88458" y="557385"/>
            <a:ext cx="8258628" cy="857347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</a:pPr>
            <a:r>
              <a:rPr kumimoji="0" lang="en-SG" sz="4500" b="1" i="0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  <a:sym typeface="Symbol" panose="05050102010706020507" pitchFamily="18" charset="2"/>
              </a:rPr>
              <a:t>লিঙ্গ</a:t>
            </a:r>
            <a:r>
              <a:rPr kumimoji="0" lang="en-SG" sz="4500" b="1" i="0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  <a:r>
              <a:rPr kumimoji="0" lang="en-SG" sz="4500" b="1" i="0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  <a:sym typeface="Symbol" panose="05050102010706020507" pitchFamily="18" charset="2"/>
              </a:rPr>
              <a:t>নির্ধারণ</a:t>
            </a:r>
            <a:r>
              <a:rPr kumimoji="0" lang="en-SG" sz="4500" b="1" i="0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  <a:r>
              <a:rPr kumimoji="0" lang="en-SG" sz="4500" b="1" i="0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  <a:sym typeface="Symbol" panose="05050102010706020507" pitchFamily="18" charset="2"/>
              </a:rPr>
              <a:t>নীতি</a:t>
            </a:r>
            <a:endParaRPr kumimoji="0" lang="en-SG" sz="4500" b="1" i="0" strike="noStrike" kern="1200" cap="none" spc="0" normalizeH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j-ea"/>
              <a:cs typeface="NikoshBAN" panose="02000000000000000000" pitchFamily="2" charset="0"/>
              <a:sym typeface="Symbol" panose="05050102010706020507" pitchFamily="18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88572" y="1518250"/>
            <a:ext cx="10058400" cy="493981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just"/>
            <a:r>
              <a:rPr lang="en-SG" sz="3500" b="1" spc="-40" dirty="0" err="1" smtClean="0">
                <a:latin typeface="NikoshBAN" pitchFamily="2" charset="0"/>
                <a:cs typeface="NikoshBAN" pitchFamily="2" charset="0"/>
              </a:rPr>
              <a:t>লিঙ্গ</a:t>
            </a:r>
            <a:r>
              <a:rPr lang="en-SG" sz="3500" b="1" spc="-4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40" dirty="0" err="1" smtClean="0">
                <a:latin typeface="NikoshBAN" pitchFamily="2" charset="0"/>
                <a:cs typeface="NikoshBAN" pitchFamily="2" charset="0"/>
              </a:rPr>
              <a:t>নির্ধারণকারী</a:t>
            </a:r>
            <a:r>
              <a:rPr lang="en-SG" sz="3500" b="1" spc="-4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40" dirty="0" err="1" smtClean="0">
                <a:latin typeface="NikoshBAN" pitchFamily="2" charset="0"/>
                <a:cs typeface="NikoshBAN" pitchFamily="2" charset="0"/>
              </a:rPr>
              <a:t>ক্রোমোসোমগুলোকে</a:t>
            </a:r>
            <a:r>
              <a:rPr lang="en-SG" sz="3500" b="1" spc="-4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4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সেক্স</a:t>
            </a:r>
            <a:r>
              <a:rPr lang="en-SG" sz="3500" b="1" spc="-4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4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ক্রোমোসোম</a:t>
            </a:r>
            <a:r>
              <a:rPr lang="en-SG" sz="3500" b="1" spc="-4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4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SG" sz="3500" b="1" spc="-4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4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হেটারোসোম</a:t>
            </a:r>
            <a:r>
              <a:rPr lang="en-SG" sz="3500" b="1" spc="-4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4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SG" sz="3500" b="1" spc="-4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SG" sz="3200" b="1" spc="-4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SG" sz="3500" b="1" spc="-40" dirty="0" smtClean="0">
                <a:latin typeface="NikoshBAN" pitchFamily="2" charset="0"/>
                <a:cs typeface="NikoshBAN" pitchFamily="2" charset="0"/>
              </a:rPr>
              <a:t>ও</a:t>
            </a:r>
            <a:r>
              <a:rPr lang="en-SG" sz="3200" b="1" spc="-40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SG" sz="3500" b="1" spc="-4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SG" sz="3500" b="1" spc="-4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spc="-4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SG" sz="3500" b="1" spc="-4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SG" sz="3200" b="1" spc="-4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SG" sz="3500" b="1" spc="-4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SG" sz="3500" b="1" spc="-4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40" dirty="0" err="1" smtClean="0">
                <a:latin typeface="NikoshBAN" pitchFamily="2" charset="0"/>
                <a:cs typeface="NikoshBAN" pitchFamily="2" charset="0"/>
              </a:rPr>
              <a:t>নন-হোমোলোগাস</a:t>
            </a:r>
            <a:r>
              <a:rPr lang="en-SG" sz="3500" b="1" spc="-4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spc="-4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SG" sz="3500" b="1" spc="-4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4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SG" sz="3500" b="1" spc="-4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spc="-40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SG" sz="3500" b="1" spc="-4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SG" sz="3500" b="1" spc="-4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40" dirty="0" err="1" smtClean="0"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SG" sz="3500" b="1" spc="-4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SG" sz="3200" b="1" spc="-4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SG" sz="3500" b="1" spc="-4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SG" sz="3500" b="1" spc="-40" dirty="0" err="1" smtClean="0">
                <a:latin typeface="NikoshBAN" pitchFamily="2" charset="0"/>
                <a:cs typeface="NikoshBAN" pitchFamily="2" charset="0"/>
              </a:rPr>
              <a:t>একলিঙ্গ</a:t>
            </a:r>
            <a:r>
              <a:rPr lang="en-SG" sz="3500" b="1" spc="-4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40" dirty="0" err="1" smtClean="0">
                <a:latin typeface="NikoshBAN" pitchFamily="2" charset="0"/>
                <a:cs typeface="NikoshBAN" pitchFamily="2" charset="0"/>
              </a:rPr>
              <a:t>জীবে</a:t>
            </a:r>
            <a:r>
              <a:rPr lang="en-SG" sz="3500" b="1" spc="-4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40" dirty="0" err="1" smtClean="0">
                <a:latin typeface="NikoshBAN" pitchFamily="2" charset="0"/>
                <a:cs typeface="NikoshBAN" pitchFamily="2" charset="0"/>
              </a:rPr>
              <a:t>দু-ধরনের</a:t>
            </a:r>
            <a:r>
              <a:rPr lang="en-SG" sz="3500" b="1" spc="-4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40" dirty="0" err="1" smtClean="0">
                <a:latin typeface="NikoshBAN" pitchFamily="2" charset="0"/>
                <a:cs typeface="NikoshBAN" pitchFamily="2" charset="0"/>
              </a:rPr>
              <a:t>ক্রোমোসোম</a:t>
            </a:r>
            <a:r>
              <a:rPr lang="en-SG" sz="3500" b="1" spc="-4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4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SG" sz="3500" b="1" spc="-40" dirty="0" smtClean="0">
                <a:latin typeface="NikoshBAN" pitchFamily="2" charset="0"/>
                <a:cs typeface="NikoshBAN" pitchFamily="2" charset="0"/>
              </a:rPr>
              <a:t> :</a:t>
            </a:r>
          </a:p>
          <a:p>
            <a:pPr algn="just"/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১.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অটোসোম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SG" sz="3500" b="1" spc="-150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SG" sz="3500" b="1" spc="-150" dirty="0" err="1" smtClean="0">
                <a:latin typeface="NikoshBAN" pitchFamily="2" charset="0"/>
                <a:cs typeface="NikoshBAN" pitchFamily="2" charset="0"/>
              </a:rPr>
              <a:t>ক্রোমোসোমের</a:t>
            </a:r>
            <a:r>
              <a:rPr lang="en-SG" sz="35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50" dirty="0" err="1" smtClean="0">
                <a:latin typeface="NikoshBAN" pitchFamily="2" charset="0"/>
                <a:cs typeface="NikoshBAN" pitchFamily="2" charset="0"/>
              </a:rPr>
              <a:t>জিনগুলো</a:t>
            </a:r>
            <a:r>
              <a:rPr lang="en-SG" sz="35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50" dirty="0" err="1" smtClean="0">
                <a:latin typeface="NikoshBAN" pitchFamily="2" charset="0"/>
                <a:cs typeface="NikoshBAN" pitchFamily="2" charset="0"/>
              </a:rPr>
              <a:t>দেহের</a:t>
            </a:r>
            <a:r>
              <a:rPr lang="en-SG" sz="35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50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SG" sz="35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50" dirty="0" err="1" smtClean="0">
                <a:latin typeface="NikoshBAN" pitchFamily="2" charset="0"/>
                <a:cs typeface="NikoshBAN" pitchFamily="2" charset="0"/>
              </a:rPr>
              <a:t>নিয়ন্ত্রণ</a:t>
            </a:r>
            <a:r>
              <a:rPr lang="en-SG" sz="35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5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SG" sz="3500" b="1" spc="-15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SG" sz="3500" b="1" spc="-150" dirty="0" err="1" smtClean="0">
                <a:latin typeface="NikoshBAN" pitchFamily="2" charset="0"/>
                <a:cs typeface="NikoshBAN" pitchFamily="2" charset="0"/>
              </a:rPr>
              <a:t>ডিপ্লয়েড</a:t>
            </a:r>
            <a:r>
              <a:rPr lang="en-SG" sz="35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50" dirty="0" err="1" smtClean="0">
                <a:latin typeface="NikoshBAN" pitchFamily="2" charset="0"/>
                <a:cs typeface="NikoshBAN" pitchFamily="2" charset="0"/>
              </a:rPr>
              <a:t>জীবে</a:t>
            </a:r>
            <a:r>
              <a:rPr lang="en-SG" sz="35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5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SG" sz="35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50" dirty="0" err="1" smtClean="0">
                <a:latin typeface="NikoshBAN" pitchFamily="2" charset="0"/>
                <a:cs typeface="NikoshBAN" pitchFamily="2" charset="0"/>
              </a:rPr>
              <a:t>সেট</a:t>
            </a:r>
            <a:r>
              <a:rPr lang="en-SG" sz="35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50" dirty="0" err="1" smtClean="0">
                <a:latin typeface="NikoshBAN" pitchFamily="2" charset="0"/>
                <a:cs typeface="NikoshBAN" pitchFamily="2" charset="0"/>
              </a:rPr>
              <a:t>থাকলেও</a:t>
            </a:r>
            <a:r>
              <a:rPr lang="en-SG" sz="35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5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SG" sz="35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50" dirty="0" err="1" smtClean="0">
                <a:latin typeface="NikoshBAN" pitchFamily="2" charset="0"/>
                <a:cs typeface="NikoshBAN" pitchFamily="2" charset="0"/>
              </a:rPr>
              <a:t>গ্যামিটে</a:t>
            </a:r>
            <a:r>
              <a:rPr lang="en-SG" sz="35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5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SG" sz="35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50" dirty="0" err="1" smtClean="0">
                <a:latin typeface="NikoshBAN" pitchFamily="2" charset="0"/>
                <a:cs typeface="NikoshBAN" pitchFamily="2" charset="0"/>
              </a:rPr>
              <a:t>সেট</a:t>
            </a:r>
            <a:r>
              <a:rPr lang="en-SG" sz="35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50" dirty="0" err="1" smtClean="0">
                <a:latin typeface="NikoshBAN" pitchFamily="2" charset="0"/>
                <a:cs typeface="NikoshBAN" pitchFamily="2" charset="0"/>
              </a:rPr>
              <a:t>অটোসোম</a:t>
            </a:r>
            <a:r>
              <a:rPr lang="en-SG" sz="3500" b="1" spc="-15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SG" sz="3200" b="1" spc="-15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SG" sz="3500" b="1" spc="-15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SG" sz="3500" b="1" spc="-15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SG" sz="3500" b="1" spc="-15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২.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সেক্স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ক্রোমোসোম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: এ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ক্রোমোসোমগুলো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লিঙ্গ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নির্ধারণের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দায়ী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প্রজাতি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লিঙ্গভেদে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একই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১টি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২টি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সেক্স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ক্রোমোসোম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সেক্স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ক্রোমোসোম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একই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প্রকৃতির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হোমোগ্যামিটিক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জীব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হেটারোগ্যামিটিক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জীব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হেটারোগ্যামিসিস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5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2792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1450053" y="1044634"/>
            <a:ext cx="9614188" cy="3033388"/>
            <a:chOff x="1400175" y="591615"/>
            <a:chExt cx="9614188" cy="3033388"/>
          </a:xfrm>
        </p:grpSpPr>
        <p:sp>
          <p:nvSpPr>
            <p:cNvPr id="6" name="Rectangle 5"/>
            <p:cNvSpPr/>
            <p:nvPr/>
          </p:nvSpPr>
          <p:spPr>
            <a:xfrm>
              <a:off x="2958300" y="1788268"/>
              <a:ext cx="8056063" cy="705549"/>
            </a:xfrm>
            <a:prstGeom prst="rect">
              <a:avLst/>
            </a:prstGeom>
            <a:ln w="38100" cmpd="thickThin">
              <a:solidFill>
                <a:schemeClr val="accent5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182880" rtlCol="0" anchor="ctr">
              <a:sp3d extrusionH="57150">
                <a:bevelT w="38100" h="38100"/>
              </a:sp3d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200" indent="-457200">
                <a:buFont typeface="Wingdings" panose="05000000000000000000" pitchFamily="2" charset="2"/>
                <a:buChar char="v"/>
              </a:pPr>
              <a:endPara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787019" y="1814997"/>
              <a:ext cx="8227344" cy="7286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 algn="ctr">
                <a:buFont typeface="Wingdings" panose="05000000000000000000" pitchFamily="2" charset="2"/>
                <a:buChar char="v"/>
              </a:pPr>
              <a:r>
                <a:rPr lang="en-SG" sz="4000" b="1" dirty="0" smtClean="0">
                  <a:ln w="11430"/>
                  <a:solidFill>
                    <a:srgbClr val="0066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SG" sz="4000" b="1" dirty="0" err="1" smtClean="0">
                  <a:ln w="11430"/>
                  <a:solidFill>
                    <a:srgbClr val="0066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অটোসোম</a:t>
              </a:r>
              <a:r>
                <a:rPr lang="en-SG" sz="4000" b="1" dirty="0" smtClean="0">
                  <a:ln w="11430"/>
                  <a:solidFill>
                    <a:srgbClr val="0066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SG" sz="4000" b="1" dirty="0" err="1" smtClean="0">
                  <a:ln w="11430"/>
                  <a:solidFill>
                    <a:srgbClr val="0066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কী</a:t>
              </a:r>
              <a:r>
                <a:rPr lang="en-SG" sz="4000" b="1" dirty="0" smtClean="0">
                  <a:ln w="11430"/>
                  <a:solidFill>
                    <a:srgbClr val="0066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?</a:t>
              </a:r>
              <a:endParaRPr lang="en-US" sz="4000" b="1" dirty="0">
                <a:ln w="11430"/>
                <a:solidFill>
                  <a:srgbClr val="00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7D61CC0A-49F3-49E4-8BA3-A3422587A14B}"/>
                </a:ext>
              </a:extLst>
            </p:cNvPr>
            <p:cNvSpPr/>
            <p:nvPr/>
          </p:nvSpPr>
          <p:spPr>
            <a:xfrm>
              <a:off x="1900238" y="591615"/>
              <a:ext cx="720531" cy="303338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="" xmlns:a16="http://schemas.microsoft.com/office/drawing/2014/main" id="{E66CFF82-C205-45CC-9E5B-CF29E78990C6}"/>
                </a:ext>
              </a:extLst>
            </p:cNvPr>
            <p:cNvSpPr/>
            <p:nvPr/>
          </p:nvSpPr>
          <p:spPr>
            <a:xfrm>
              <a:off x="1400175" y="1274720"/>
              <a:ext cx="1700214" cy="166563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4" name="Notched Right Arrow 13"/>
            <p:cNvSpPr/>
            <p:nvPr/>
          </p:nvSpPr>
          <p:spPr>
            <a:xfrm rot="16200000">
              <a:off x="1431733" y="2268457"/>
              <a:ext cx="1618999" cy="1005842"/>
            </a:xfrm>
            <a:prstGeom prst="notchedRightArrow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="" xmlns:a16="http://schemas.microsoft.com/office/drawing/2014/main" id="{FF2F21DA-04F9-4CAF-8758-9852D1F9674E}"/>
                </a:ext>
              </a:extLst>
            </p:cNvPr>
            <p:cNvSpPr/>
            <p:nvPr/>
          </p:nvSpPr>
          <p:spPr>
            <a:xfrm>
              <a:off x="1513687" y="1400867"/>
              <a:ext cx="1473189" cy="142668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6D4E8B2E-4F62-406A-BCB8-2561B52A8595}"/>
                </a:ext>
              </a:extLst>
            </p:cNvPr>
            <p:cNvSpPr/>
            <p:nvPr/>
          </p:nvSpPr>
          <p:spPr>
            <a:xfrm>
              <a:off x="1548035" y="1567922"/>
              <a:ext cx="1333115" cy="1175706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sz="4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একক </a:t>
              </a:r>
              <a:endPara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4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কাজ</a:t>
              </a:r>
              <a:endPara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2959331" y="3303935"/>
            <a:ext cx="8065720" cy="170816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SG" sz="3500" b="1" spc="-15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SG" sz="35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50" dirty="0" err="1" smtClean="0">
                <a:latin typeface="NikoshBAN" pitchFamily="2" charset="0"/>
                <a:cs typeface="NikoshBAN" pitchFamily="2" charset="0"/>
              </a:rPr>
              <a:t>ক্রোমোসোমের</a:t>
            </a:r>
            <a:r>
              <a:rPr lang="en-SG" sz="35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50" dirty="0" err="1" smtClean="0">
                <a:latin typeface="NikoshBAN" pitchFamily="2" charset="0"/>
                <a:cs typeface="NikoshBAN" pitchFamily="2" charset="0"/>
              </a:rPr>
              <a:t>জিনগুলো</a:t>
            </a:r>
            <a:r>
              <a:rPr lang="en-SG" sz="35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50" dirty="0" err="1" smtClean="0">
                <a:latin typeface="NikoshBAN" pitchFamily="2" charset="0"/>
                <a:cs typeface="NikoshBAN" pitchFamily="2" charset="0"/>
              </a:rPr>
              <a:t>দেহের</a:t>
            </a:r>
            <a:r>
              <a:rPr lang="en-SG" sz="35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50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SG" sz="35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50" dirty="0" err="1" smtClean="0">
                <a:latin typeface="NikoshBAN" pitchFamily="2" charset="0"/>
                <a:cs typeface="NikoshBAN" pitchFamily="2" charset="0"/>
              </a:rPr>
              <a:t>নিয়ন্ত্রণ</a:t>
            </a:r>
            <a:r>
              <a:rPr lang="en-SG" sz="35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5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SG" sz="35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5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SG" sz="35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5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অটোসোম</a:t>
            </a:r>
            <a:r>
              <a:rPr lang="en-SG" sz="35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5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SG" sz="3500" b="1" spc="-15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SG" sz="3500" b="1" spc="-150" dirty="0" err="1" smtClean="0">
                <a:latin typeface="NikoshBAN" pitchFamily="2" charset="0"/>
                <a:cs typeface="NikoshBAN" pitchFamily="2" charset="0"/>
              </a:rPr>
              <a:t>ডিপ্লয়েড</a:t>
            </a:r>
            <a:r>
              <a:rPr lang="en-SG" sz="35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50" dirty="0" err="1" smtClean="0">
                <a:latin typeface="NikoshBAN" pitchFamily="2" charset="0"/>
                <a:cs typeface="NikoshBAN" pitchFamily="2" charset="0"/>
              </a:rPr>
              <a:t>জীবে</a:t>
            </a:r>
            <a:r>
              <a:rPr lang="en-SG" sz="35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5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SG" sz="35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50" dirty="0" err="1" smtClean="0">
                <a:latin typeface="NikoshBAN" pitchFamily="2" charset="0"/>
                <a:cs typeface="NikoshBAN" pitchFamily="2" charset="0"/>
              </a:rPr>
              <a:t>সেট</a:t>
            </a:r>
            <a:r>
              <a:rPr lang="en-SG" sz="35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50" dirty="0" err="1" smtClean="0">
                <a:latin typeface="NikoshBAN" pitchFamily="2" charset="0"/>
                <a:cs typeface="NikoshBAN" pitchFamily="2" charset="0"/>
              </a:rPr>
              <a:t>থাকলেও</a:t>
            </a:r>
            <a:r>
              <a:rPr lang="en-SG" sz="35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5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SG" sz="35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50" dirty="0" err="1" smtClean="0">
                <a:latin typeface="NikoshBAN" pitchFamily="2" charset="0"/>
                <a:cs typeface="NikoshBAN" pitchFamily="2" charset="0"/>
              </a:rPr>
              <a:t>গ্যামিটে</a:t>
            </a:r>
            <a:r>
              <a:rPr lang="en-SG" sz="35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5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SG" sz="35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50" dirty="0" err="1" smtClean="0">
                <a:latin typeface="NikoshBAN" pitchFamily="2" charset="0"/>
                <a:cs typeface="NikoshBAN" pitchFamily="2" charset="0"/>
              </a:rPr>
              <a:t>সেট</a:t>
            </a:r>
            <a:r>
              <a:rPr lang="en-SG" sz="3500" b="1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50" dirty="0" err="1" smtClean="0">
                <a:latin typeface="NikoshBAN" pitchFamily="2" charset="0"/>
                <a:cs typeface="NikoshBAN" pitchFamily="2" charset="0"/>
              </a:rPr>
              <a:t>অটোসোম</a:t>
            </a:r>
            <a:r>
              <a:rPr lang="en-SG" sz="3500" b="1" spc="-15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SG" sz="3200" b="1" spc="-15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SG" sz="3500" b="1" spc="-15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SG" sz="3500" b="1" spc="-15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SG" sz="3500" b="1" spc="-15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500" b="1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741455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88458" y="897151"/>
            <a:ext cx="8258628" cy="741872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</a:pPr>
            <a:r>
              <a:rPr lang="en-SG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(a) XX-XY </a:t>
            </a:r>
            <a:r>
              <a:rPr lang="en-SG" sz="44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পদ্ধতি</a:t>
            </a:r>
            <a:endParaRPr kumimoji="0" lang="en-US" sz="4400" b="1" i="0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NikoshBAN" panose="02000000000000000000" pitchFamily="2" charset="0"/>
              <a:ea typeface="+mj-ea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8572" y="1984080"/>
            <a:ext cx="10058400" cy="3416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rtlCol="0">
            <a:spAutoFit/>
          </a:bodyPr>
          <a:lstStyle/>
          <a:p>
            <a:pPr algn="just"/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ড্রসোফিলা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প্রতঙ্গ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উদ্ভিদে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লিঙ্গ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নির্ধারিত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 এ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স্ত্রী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হোমোগ্যামিটিক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SG" sz="3200" b="1" spc="-40" dirty="0" smtClean="0"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পুরুষ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হেটারোগ্যামিটিক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SG" sz="3200" b="1" spc="-40" dirty="0" smtClean="0"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)।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স্ত্রীতে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ডিম্বাণু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SG" sz="3200" b="1" spc="-4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হলেও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পুরুষে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দু-ধরনের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শুক্রাণু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SG" sz="3200" b="1" spc="-4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3600" b="1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500" b="1" spc="-40" dirty="0" smtClean="0">
                <a:latin typeface="NikoshBAN" pitchFamily="2" charset="0"/>
                <a:cs typeface="NikoshBAN" pitchFamily="2" charset="0"/>
              </a:rPr>
              <a:t>ও</a:t>
            </a:r>
            <a:r>
              <a:rPr lang="en-SG" sz="3600" b="1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b="1" spc="-4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SG" sz="3200" b="1" spc="-4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বাহী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ডিম্বাণুর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spc="-4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বাহী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শুক্রাণুর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মিলন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কন্যা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SG" sz="3200" b="1" spc="-40" dirty="0" smtClean="0"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spc="-4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বাহী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ডিম্বাণুর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spc="-4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বাহী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শুক্রাণুর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মিলন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পুত্র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SG" sz="3200" b="1" spc="-40" dirty="0" smtClean="0"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সন্তান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জন্ম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5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2792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12198</TotalTime>
  <Words>1193</Words>
  <Application>Microsoft Office PowerPoint</Application>
  <PresentationFormat>Custom</PresentationFormat>
  <Paragraphs>288</Paragraphs>
  <Slides>28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স্বাগতম</vt:lpstr>
      <vt:lpstr>Slide 2</vt:lpstr>
      <vt:lpstr>পাঠ পরিচিতি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User</dc:creator>
  <cp:lastModifiedBy>HP</cp:lastModifiedBy>
  <cp:revision>1642</cp:revision>
  <dcterms:created xsi:type="dcterms:W3CDTF">2017-05-02T02:18:13Z</dcterms:created>
  <dcterms:modified xsi:type="dcterms:W3CDTF">2021-08-26T19:34:31Z</dcterms:modified>
</cp:coreProperties>
</file>