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6" r:id="rId7"/>
    <p:sldId id="281" r:id="rId8"/>
    <p:sldId id="276" r:id="rId9"/>
    <p:sldId id="262" r:id="rId10"/>
    <p:sldId id="273" r:id="rId11"/>
    <p:sldId id="285" r:id="rId12"/>
    <p:sldId id="274" r:id="rId13"/>
    <p:sldId id="282" r:id="rId14"/>
    <p:sldId id="269" r:id="rId15"/>
    <p:sldId id="283" r:id="rId16"/>
    <p:sldId id="284" r:id="rId17"/>
    <p:sldId id="265" r:id="rId18"/>
    <p:sldId id="286" r:id="rId19"/>
    <p:sldId id="287" r:id="rId20"/>
    <p:sldId id="268" r:id="rId21"/>
    <p:sldId id="261" r:id="rId22"/>
    <p:sldId id="26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0AB7"/>
    <a:srgbClr val="6FB51B"/>
    <a:srgbClr val="2F24BA"/>
    <a:srgbClr val="130CA4"/>
    <a:srgbClr val="FF33CC"/>
    <a:srgbClr val="00FF00"/>
    <a:srgbClr val="85134F"/>
    <a:srgbClr val="120ABC"/>
    <a:srgbClr val="119F33"/>
    <a:srgbClr val="FEF6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2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45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8ECD-8EB5-4C1D-B505-6F074ACED958}" type="datetimeFigureOut">
              <a:rPr lang="en-US" smtClean="0"/>
              <a:t>27-Aug-21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10E4-A179-4EA3-8CBD-804341C85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50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8ECD-8EB5-4C1D-B505-6F074ACED958}" type="datetimeFigureOut">
              <a:rPr lang="en-US" smtClean="0"/>
              <a:t>27-Aug-21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10E4-A179-4EA3-8CBD-804341C85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693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8ECD-8EB5-4C1D-B505-6F074ACED958}" type="datetimeFigureOut">
              <a:rPr lang="en-US" smtClean="0"/>
              <a:t>27-Aug-21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10E4-A179-4EA3-8CBD-804341C85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92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8ECD-8EB5-4C1D-B505-6F074ACED958}" type="datetimeFigureOut">
              <a:rPr lang="en-US" smtClean="0"/>
              <a:t>27-Aug-21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10E4-A179-4EA3-8CBD-804341C85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344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8ECD-8EB5-4C1D-B505-6F074ACED958}" type="datetimeFigureOut">
              <a:rPr lang="en-US" smtClean="0"/>
              <a:t>27-Aug-21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10E4-A179-4EA3-8CBD-804341C85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70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8ECD-8EB5-4C1D-B505-6F074ACED958}" type="datetimeFigureOut">
              <a:rPr lang="en-US" smtClean="0"/>
              <a:t>27-Aug-21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10E4-A179-4EA3-8CBD-804341C85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54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8ECD-8EB5-4C1D-B505-6F074ACED958}" type="datetimeFigureOut">
              <a:rPr lang="en-US" smtClean="0"/>
              <a:t>27-Aug-21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10E4-A179-4EA3-8CBD-804341C85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32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8ECD-8EB5-4C1D-B505-6F074ACED958}" type="datetimeFigureOut">
              <a:rPr lang="en-US" smtClean="0"/>
              <a:t>27-Aug-21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10E4-A179-4EA3-8CBD-804341C85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93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8ECD-8EB5-4C1D-B505-6F074ACED958}" type="datetimeFigureOut">
              <a:rPr lang="en-US" smtClean="0"/>
              <a:t>27-Aug-21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10E4-A179-4EA3-8CBD-804341C85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999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8ECD-8EB5-4C1D-B505-6F074ACED958}" type="datetimeFigureOut">
              <a:rPr lang="en-US" smtClean="0"/>
              <a:t>27-Aug-21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10E4-A179-4EA3-8CBD-804341C85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3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8ECD-8EB5-4C1D-B505-6F074ACED958}" type="datetimeFigureOut">
              <a:rPr lang="en-US" smtClean="0"/>
              <a:t>27-Aug-21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10E4-A179-4EA3-8CBD-804341C85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014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08ECD-8EB5-4C1D-B505-6F074ACED958}" type="datetimeFigureOut">
              <a:rPr lang="en-US" smtClean="0"/>
              <a:t>27-Aug-21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110E4-A179-4EA3-8CBD-804341C85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30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rgbClr val="149C17"/>
            </a:gs>
            <a:gs pos="47000">
              <a:schemeClr val="accent1">
                <a:lumMod val="45000"/>
                <a:lumOff val="55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900972" y="1280159"/>
            <a:ext cx="10390056" cy="815927"/>
            <a:chOff x="900972" y="1280159"/>
            <a:chExt cx="10390056" cy="815927"/>
          </a:xfrm>
        </p:grpSpPr>
        <p:sp>
          <p:nvSpPr>
            <p:cNvPr id="4" name="Rounded Rectangle 3"/>
            <p:cNvSpPr/>
            <p:nvPr/>
          </p:nvSpPr>
          <p:spPr>
            <a:xfrm>
              <a:off x="900972" y="1280159"/>
              <a:ext cx="10390056" cy="815927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3556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235613" y="1518190"/>
              <a:ext cx="9720774" cy="339864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  <a:alpha val="80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235613" y="1350497"/>
            <a:ext cx="1828800" cy="4009831"/>
            <a:chOff x="1235613" y="1350497"/>
            <a:chExt cx="1828800" cy="4009831"/>
          </a:xfrm>
        </p:grpSpPr>
        <p:sp>
          <p:nvSpPr>
            <p:cNvPr id="10" name="Freeform 9"/>
            <p:cNvSpPr/>
            <p:nvPr/>
          </p:nvSpPr>
          <p:spPr>
            <a:xfrm>
              <a:off x="1235613" y="3531528"/>
              <a:ext cx="1828800" cy="1828800"/>
            </a:xfrm>
            <a:custGeom>
              <a:avLst/>
              <a:gdLst>
                <a:gd name="connsiteX0" fmla="*/ 914400 w 1828800"/>
                <a:gd name="connsiteY0" fmla="*/ 0 h 1828800"/>
                <a:gd name="connsiteX1" fmla="*/ 1828800 w 1828800"/>
                <a:gd name="connsiteY1" fmla="*/ 914400 h 1828800"/>
                <a:gd name="connsiteX2" fmla="*/ 914400 w 1828800"/>
                <a:gd name="connsiteY2" fmla="*/ 1828800 h 1828800"/>
                <a:gd name="connsiteX3" fmla="*/ 0 w 1828800"/>
                <a:gd name="connsiteY3" fmla="*/ 914400 h 1828800"/>
                <a:gd name="connsiteX4" fmla="*/ 820908 w 1828800"/>
                <a:gd name="connsiteY4" fmla="*/ 4721 h 1828800"/>
                <a:gd name="connsiteX5" fmla="*/ 875827 w 1828800"/>
                <a:gd name="connsiteY5" fmla="*/ 1948 h 1828800"/>
                <a:gd name="connsiteX6" fmla="*/ 837573 w 1828800"/>
                <a:gd name="connsiteY6" fmla="*/ 12713 h 1828800"/>
                <a:gd name="connsiteX7" fmla="*/ 766689 w 1828800"/>
                <a:gd name="connsiteY7" fmla="*/ 161778 h 1828800"/>
                <a:gd name="connsiteX8" fmla="*/ 882748 w 1828800"/>
                <a:gd name="connsiteY8" fmla="*/ 323556 h 1828800"/>
                <a:gd name="connsiteX9" fmla="*/ 998807 w 1828800"/>
                <a:gd name="connsiteY9" fmla="*/ 161778 h 1828800"/>
                <a:gd name="connsiteX10" fmla="*/ 927924 w 1828800"/>
                <a:gd name="connsiteY10" fmla="*/ 12713 h 1828800"/>
                <a:gd name="connsiteX11" fmla="*/ 887563 w 1828800"/>
                <a:gd name="connsiteY11" fmla="*/ 1355 h 1828800"/>
                <a:gd name="connsiteX12" fmla="*/ 882748 w 1828800"/>
                <a:gd name="connsiteY12" fmla="*/ 0 h 1828800"/>
                <a:gd name="connsiteX13" fmla="*/ 887563 w 1828800"/>
                <a:gd name="connsiteY13" fmla="*/ 1355 h 1828800"/>
                <a:gd name="connsiteX14" fmla="*/ 875827 w 1828800"/>
                <a:gd name="connsiteY14" fmla="*/ 1948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28800" h="1828800">
                  <a:moveTo>
                    <a:pt x="914400" y="0"/>
                  </a:moveTo>
                  <a:cubicBezTo>
                    <a:pt x="1419409" y="0"/>
                    <a:pt x="1828800" y="409391"/>
                    <a:pt x="1828800" y="914400"/>
                  </a:cubicBezTo>
                  <a:cubicBezTo>
                    <a:pt x="1828800" y="1419409"/>
                    <a:pt x="1419409" y="1828800"/>
                    <a:pt x="914400" y="1828800"/>
                  </a:cubicBezTo>
                  <a:cubicBezTo>
                    <a:pt x="409391" y="1828800"/>
                    <a:pt x="0" y="1419409"/>
                    <a:pt x="0" y="914400"/>
                  </a:cubicBezTo>
                  <a:cubicBezTo>
                    <a:pt x="0" y="440954"/>
                    <a:pt x="359816" y="51548"/>
                    <a:pt x="820908" y="4721"/>
                  </a:cubicBezTo>
                  <a:lnTo>
                    <a:pt x="875827" y="1948"/>
                  </a:lnTo>
                  <a:lnTo>
                    <a:pt x="837573" y="12713"/>
                  </a:lnTo>
                  <a:cubicBezTo>
                    <a:pt x="795917" y="37273"/>
                    <a:pt x="766689" y="94767"/>
                    <a:pt x="766689" y="161778"/>
                  </a:cubicBezTo>
                  <a:cubicBezTo>
                    <a:pt x="766689" y="251126"/>
                    <a:pt x="818650" y="323556"/>
                    <a:pt x="882748" y="323556"/>
                  </a:cubicBezTo>
                  <a:cubicBezTo>
                    <a:pt x="946846" y="323556"/>
                    <a:pt x="998807" y="251126"/>
                    <a:pt x="998807" y="161778"/>
                  </a:cubicBezTo>
                  <a:cubicBezTo>
                    <a:pt x="998807" y="94767"/>
                    <a:pt x="969579" y="37273"/>
                    <a:pt x="927924" y="12713"/>
                  </a:cubicBezTo>
                  <a:lnTo>
                    <a:pt x="887563" y="1355"/>
                  </a:lnTo>
                  <a:close/>
                  <a:moveTo>
                    <a:pt x="882748" y="0"/>
                  </a:moveTo>
                  <a:lnTo>
                    <a:pt x="887563" y="1355"/>
                  </a:lnTo>
                  <a:lnTo>
                    <a:pt x="875827" y="1948"/>
                  </a:lnTo>
                  <a:close/>
                </a:path>
              </a:pathLst>
            </a:custGeom>
            <a:gradFill>
              <a:gsLst>
                <a:gs pos="57509">
                  <a:srgbClr val="840C7B"/>
                </a:gs>
                <a:gs pos="29000">
                  <a:srgbClr val="00B050"/>
                </a:gs>
                <a:gs pos="16000">
                  <a:srgbClr val="FF0000"/>
                </a:gs>
              </a:gsLst>
              <a:lin ang="5400000" scaled="0"/>
            </a:gradFill>
            <a:ln>
              <a:gradFill>
                <a:gsLst>
                  <a:gs pos="0">
                    <a:srgbClr val="149C17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stA="50000" endA="300" endPos="820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01373" y="3784209"/>
              <a:ext cx="109728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8000" dirty="0" smtClean="0">
                  <a:solidFill>
                    <a:srgbClr val="FFFF0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স্বা</a:t>
              </a:r>
              <a:endParaRPr lang="en-US" sz="8000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827628" y="1350497"/>
              <a:ext cx="644769" cy="745587"/>
              <a:chOff x="7348026" y="2616591"/>
              <a:chExt cx="644769" cy="745587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7348026" y="2616591"/>
                <a:ext cx="644769" cy="74558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7469945" y="2771336"/>
                <a:ext cx="407963" cy="436098"/>
              </a:xfrm>
              <a:prstGeom prst="ellipse">
                <a:avLst/>
              </a:prstGeom>
              <a:solidFill>
                <a:srgbClr val="840C7B"/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5" name="Straight Connector 34"/>
            <p:cNvCxnSpPr>
              <a:stCxn id="19" idx="4"/>
              <a:endCxn id="10" idx="11"/>
            </p:cNvCxnSpPr>
            <p:nvPr/>
          </p:nvCxnSpPr>
          <p:spPr>
            <a:xfrm flipH="1">
              <a:off x="2123176" y="2096084"/>
              <a:ext cx="26837" cy="1436799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2037626" y="3530921"/>
              <a:ext cx="171099" cy="253895"/>
            </a:xfrm>
            <a:prstGeom prst="ellipse">
              <a:avLst/>
            </a:prstGeom>
            <a:solidFill>
              <a:srgbClr val="840C7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463909" y="1350497"/>
            <a:ext cx="1828800" cy="4262512"/>
            <a:chOff x="3516924" y="1350497"/>
            <a:chExt cx="1828800" cy="4262512"/>
          </a:xfrm>
        </p:grpSpPr>
        <p:sp>
          <p:nvSpPr>
            <p:cNvPr id="11" name="Freeform 10"/>
            <p:cNvSpPr/>
            <p:nvPr/>
          </p:nvSpPr>
          <p:spPr>
            <a:xfrm>
              <a:off x="3516924" y="3784209"/>
              <a:ext cx="1828800" cy="1828800"/>
            </a:xfrm>
            <a:custGeom>
              <a:avLst/>
              <a:gdLst>
                <a:gd name="connsiteX0" fmla="*/ 914400 w 1828800"/>
                <a:gd name="connsiteY0" fmla="*/ 0 h 1828800"/>
                <a:gd name="connsiteX1" fmla="*/ 1828800 w 1828800"/>
                <a:gd name="connsiteY1" fmla="*/ 914400 h 1828800"/>
                <a:gd name="connsiteX2" fmla="*/ 914400 w 1828800"/>
                <a:gd name="connsiteY2" fmla="*/ 1828800 h 1828800"/>
                <a:gd name="connsiteX3" fmla="*/ 0 w 1828800"/>
                <a:gd name="connsiteY3" fmla="*/ 914400 h 1828800"/>
                <a:gd name="connsiteX4" fmla="*/ 820908 w 1828800"/>
                <a:gd name="connsiteY4" fmla="*/ 4721 h 1828800"/>
                <a:gd name="connsiteX5" fmla="*/ 875827 w 1828800"/>
                <a:gd name="connsiteY5" fmla="*/ 1948 h 1828800"/>
                <a:gd name="connsiteX6" fmla="*/ 837573 w 1828800"/>
                <a:gd name="connsiteY6" fmla="*/ 12713 h 1828800"/>
                <a:gd name="connsiteX7" fmla="*/ 766689 w 1828800"/>
                <a:gd name="connsiteY7" fmla="*/ 161778 h 1828800"/>
                <a:gd name="connsiteX8" fmla="*/ 882748 w 1828800"/>
                <a:gd name="connsiteY8" fmla="*/ 323556 h 1828800"/>
                <a:gd name="connsiteX9" fmla="*/ 998807 w 1828800"/>
                <a:gd name="connsiteY9" fmla="*/ 161778 h 1828800"/>
                <a:gd name="connsiteX10" fmla="*/ 927924 w 1828800"/>
                <a:gd name="connsiteY10" fmla="*/ 12713 h 1828800"/>
                <a:gd name="connsiteX11" fmla="*/ 887563 w 1828800"/>
                <a:gd name="connsiteY11" fmla="*/ 1355 h 1828800"/>
                <a:gd name="connsiteX12" fmla="*/ 882748 w 1828800"/>
                <a:gd name="connsiteY12" fmla="*/ 0 h 1828800"/>
                <a:gd name="connsiteX13" fmla="*/ 887563 w 1828800"/>
                <a:gd name="connsiteY13" fmla="*/ 1355 h 1828800"/>
                <a:gd name="connsiteX14" fmla="*/ 875827 w 1828800"/>
                <a:gd name="connsiteY14" fmla="*/ 1948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28800" h="1828800">
                  <a:moveTo>
                    <a:pt x="914400" y="0"/>
                  </a:moveTo>
                  <a:cubicBezTo>
                    <a:pt x="1419409" y="0"/>
                    <a:pt x="1828800" y="409391"/>
                    <a:pt x="1828800" y="914400"/>
                  </a:cubicBezTo>
                  <a:cubicBezTo>
                    <a:pt x="1828800" y="1419409"/>
                    <a:pt x="1419409" y="1828800"/>
                    <a:pt x="914400" y="1828800"/>
                  </a:cubicBezTo>
                  <a:cubicBezTo>
                    <a:pt x="409391" y="1828800"/>
                    <a:pt x="0" y="1419409"/>
                    <a:pt x="0" y="914400"/>
                  </a:cubicBezTo>
                  <a:cubicBezTo>
                    <a:pt x="0" y="440954"/>
                    <a:pt x="359816" y="51548"/>
                    <a:pt x="820908" y="4721"/>
                  </a:cubicBezTo>
                  <a:lnTo>
                    <a:pt x="875827" y="1948"/>
                  </a:lnTo>
                  <a:lnTo>
                    <a:pt x="837573" y="12713"/>
                  </a:lnTo>
                  <a:cubicBezTo>
                    <a:pt x="795917" y="37273"/>
                    <a:pt x="766689" y="94767"/>
                    <a:pt x="766689" y="161778"/>
                  </a:cubicBezTo>
                  <a:cubicBezTo>
                    <a:pt x="766689" y="251126"/>
                    <a:pt x="818650" y="323556"/>
                    <a:pt x="882748" y="323556"/>
                  </a:cubicBezTo>
                  <a:cubicBezTo>
                    <a:pt x="946846" y="323556"/>
                    <a:pt x="998807" y="251126"/>
                    <a:pt x="998807" y="161778"/>
                  </a:cubicBezTo>
                  <a:cubicBezTo>
                    <a:pt x="998807" y="94767"/>
                    <a:pt x="969579" y="37273"/>
                    <a:pt x="927924" y="12713"/>
                  </a:cubicBezTo>
                  <a:lnTo>
                    <a:pt x="887563" y="1355"/>
                  </a:lnTo>
                  <a:close/>
                  <a:moveTo>
                    <a:pt x="882748" y="0"/>
                  </a:moveTo>
                  <a:lnTo>
                    <a:pt x="887563" y="1355"/>
                  </a:lnTo>
                  <a:lnTo>
                    <a:pt x="875827" y="1948"/>
                  </a:lnTo>
                  <a:close/>
                </a:path>
              </a:pathLst>
            </a:custGeom>
            <a:gradFill>
              <a:gsLst>
                <a:gs pos="57509">
                  <a:srgbClr val="85134F"/>
                </a:gs>
                <a:gs pos="29000">
                  <a:schemeClr val="accent2">
                    <a:lumMod val="75000"/>
                  </a:schemeClr>
                </a:gs>
                <a:gs pos="16000">
                  <a:srgbClr val="00B050">
                    <a:lumMod val="81000"/>
                    <a:alpha val="81000"/>
                  </a:srgbClr>
                </a:gs>
              </a:gsLst>
              <a:lin ang="5400000" scaled="0"/>
            </a:gradFill>
            <a:ln>
              <a:gradFill>
                <a:gsLst>
                  <a:gs pos="0">
                    <a:srgbClr val="149C17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stA="50000" endA="300" endPos="820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39309" y="4013980"/>
              <a:ext cx="109728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80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গ</a:t>
              </a:r>
              <a:endParaRPr lang="en-US" sz="8000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4059834" y="1350497"/>
              <a:ext cx="644769" cy="745587"/>
              <a:chOff x="7348026" y="2616591"/>
              <a:chExt cx="644769" cy="745587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7348026" y="2616591"/>
                <a:ext cx="644769" cy="74558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7469945" y="2771336"/>
                <a:ext cx="407963" cy="436098"/>
              </a:xfrm>
              <a:prstGeom prst="ellipse">
                <a:avLst/>
              </a:prstGeom>
              <a:solidFill>
                <a:srgbClr val="A23332"/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1" name="Straight Connector 40"/>
            <p:cNvCxnSpPr>
              <a:stCxn id="26" idx="4"/>
              <a:endCxn id="11" idx="11"/>
            </p:cNvCxnSpPr>
            <p:nvPr/>
          </p:nvCxnSpPr>
          <p:spPr>
            <a:xfrm>
              <a:off x="4382219" y="2096084"/>
              <a:ext cx="22268" cy="1689480"/>
            </a:xfrm>
            <a:prstGeom prst="line">
              <a:avLst/>
            </a:prstGeom>
            <a:ln w="28575">
              <a:solidFill>
                <a:srgbClr val="8513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4319760" y="3781525"/>
              <a:ext cx="171099" cy="253895"/>
            </a:xfrm>
            <a:prstGeom prst="ellipse">
              <a:avLst/>
            </a:prstGeom>
            <a:solidFill>
              <a:srgbClr val="85134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798235" y="1350499"/>
            <a:ext cx="1828800" cy="4262510"/>
            <a:chOff x="5798235" y="1350499"/>
            <a:chExt cx="1828800" cy="4262510"/>
          </a:xfrm>
        </p:grpSpPr>
        <p:sp>
          <p:nvSpPr>
            <p:cNvPr id="12" name="Freeform 11"/>
            <p:cNvSpPr/>
            <p:nvPr/>
          </p:nvSpPr>
          <p:spPr>
            <a:xfrm>
              <a:off x="5798235" y="3784209"/>
              <a:ext cx="1828800" cy="1828800"/>
            </a:xfrm>
            <a:custGeom>
              <a:avLst/>
              <a:gdLst>
                <a:gd name="connsiteX0" fmla="*/ 914400 w 1828800"/>
                <a:gd name="connsiteY0" fmla="*/ 0 h 1828800"/>
                <a:gd name="connsiteX1" fmla="*/ 1828800 w 1828800"/>
                <a:gd name="connsiteY1" fmla="*/ 914400 h 1828800"/>
                <a:gd name="connsiteX2" fmla="*/ 914400 w 1828800"/>
                <a:gd name="connsiteY2" fmla="*/ 1828800 h 1828800"/>
                <a:gd name="connsiteX3" fmla="*/ 0 w 1828800"/>
                <a:gd name="connsiteY3" fmla="*/ 914400 h 1828800"/>
                <a:gd name="connsiteX4" fmla="*/ 820908 w 1828800"/>
                <a:gd name="connsiteY4" fmla="*/ 4721 h 1828800"/>
                <a:gd name="connsiteX5" fmla="*/ 875827 w 1828800"/>
                <a:gd name="connsiteY5" fmla="*/ 1948 h 1828800"/>
                <a:gd name="connsiteX6" fmla="*/ 837573 w 1828800"/>
                <a:gd name="connsiteY6" fmla="*/ 12713 h 1828800"/>
                <a:gd name="connsiteX7" fmla="*/ 766689 w 1828800"/>
                <a:gd name="connsiteY7" fmla="*/ 161778 h 1828800"/>
                <a:gd name="connsiteX8" fmla="*/ 882748 w 1828800"/>
                <a:gd name="connsiteY8" fmla="*/ 323556 h 1828800"/>
                <a:gd name="connsiteX9" fmla="*/ 998807 w 1828800"/>
                <a:gd name="connsiteY9" fmla="*/ 161778 h 1828800"/>
                <a:gd name="connsiteX10" fmla="*/ 927924 w 1828800"/>
                <a:gd name="connsiteY10" fmla="*/ 12713 h 1828800"/>
                <a:gd name="connsiteX11" fmla="*/ 887563 w 1828800"/>
                <a:gd name="connsiteY11" fmla="*/ 1355 h 1828800"/>
                <a:gd name="connsiteX12" fmla="*/ 882748 w 1828800"/>
                <a:gd name="connsiteY12" fmla="*/ 0 h 1828800"/>
                <a:gd name="connsiteX13" fmla="*/ 887563 w 1828800"/>
                <a:gd name="connsiteY13" fmla="*/ 1355 h 1828800"/>
                <a:gd name="connsiteX14" fmla="*/ 875827 w 1828800"/>
                <a:gd name="connsiteY14" fmla="*/ 1948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28800" h="1828800">
                  <a:moveTo>
                    <a:pt x="914400" y="0"/>
                  </a:moveTo>
                  <a:cubicBezTo>
                    <a:pt x="1419409" y="0"/>
                    <a:pt x="1828800" y="409391"/>
                    <a:pt x="1828800" y="914400"/>
                  </a:cubicBezTo>
                  <a:cubicBezTo>
                    <a:pt x="1828800" y="1419409"/>
                    <a:pt x="1419409" y="1828800"/>
                    <a:pt x="914400" y="1828800"/>
                  </a:cubicBezTo>
                  <a:cubicBezTo>
                    <a:pt x="409391" y="1828800"/>
                    <a:pt x="0" y="1419409"/>
                    <a:pt x="0" y="914400"/>
                  </a:cubicBezTo>
                  <a:cubicBezTo>
                    <a:pt x="0" y="440954"/>
                    <a:pt x="359816" y="51548"/>
                    <a:pt x="820908" y="4721"/>
                  </a:cubicBezTo>
                  <a:lnTo>
                    <a:pt x="875827" y="1948"/>
                  </a:lnTo>
                  <a:lnTo>
                    <a:pt x="837573" y="12713"/>
                  </a:lnTo>
                  <a:cubicBezTo>
                    <a:pt x="795917" y="37273"/>
                    <a:pt x="766689" y="94767"/>
                    <a:pt x="766689" y="161778"/>
                  </a:cubicBezTo>
                  <a:cubicBezTo>
                    <a:pt x="766689" y="251126"/>
                    <a:pt x="818650" y="323556"/>
                    <a:pt x="882748" y="323556"/>
                  </a:cubicBezTo>
                  <a:cubicBezTo>
                    <a:pt x="946846" y="323556"/>
                    <a:pt x="998807" y="251126"/>
                    <a:pt x="998807" y="161778"/>
                  </a:cubicBezTo>
                  <a:cubicBezTo>
                    <a:pt x="998807" y="94767"/>
                    <a:pt x="969579" y="37273"/>
                    <a:pt x="927924" y="12713"/>
                  </a:cubicBezTo>
                  <a:lnTo>
                    <a:pt x="887563" y="1355"/>
                  </a:lnTo>
                  <a:close/>
                  <a:moveTo>
                    <a:pt x="882748" y="0"/>
                  </a:moveTo>
                  <a:lnTo>
                    <a:pt x="887563" y="1355"/>
                  </a:lnTo>
                  <a:lnTo>
                    <a:pt x="875827" y="1948"/>
                  </a:lnTo>
                  <a:close/>
                </a:path>
              </a:pathLst>
            </a:custGeom>
            <a:gradFill>
              <a:gsLst>
                <a:gs pos="57509">
                  <a:srgbClr val="FFFF00"/>
                </a:gs>
                <a:gs pos="29000">
                  <a:srgbClr val="00B050"/>
                </a:gs>
                <a:gs pos="16000">
                  <a:srgbClr val="002060"/>
                </a:gs>
              </a:gsLst>
              <a:lin ang="5400000" scaled="0"/>
            </a:gradFill>
            <a:ln>
              <a:gradFill>
                <a:gsLst>
                  <a:gs pos="0">
                    <a:srgbClr val="149C17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stA="50000" endA="300" endPos="820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50746" y="4013981"/>
              <a:ext cx="109728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8000" dirty="0" smtClean="0">
                  <a:solidFill>
                    <a:srgbClr val="C0000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ত</a:t>
              </a:r>
              <a:endParaRPr lang="en-US" sz="8000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6292041" y="1350499"/>
              <a:ext cx="644769" cy="745587"/>
              <a:chOff x="7348026" y="2616591"/>
              <a:chExt cx="644769" cy="745587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7348026" y="2616591"/>
                <a:ext cx="644769" cy="74558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7469945" y="2771336"/>
                <a:ext cx="407963" cy="43609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3" name="Straight Connector 42"/>
            <p:cNvCxnSpPr/>
            <p:nvPr/>
          </p:nvCxnSpPr>
          <p:spPr>
            <a:xfrm>
              <a:off x="6641262" y="2091213"/>
              <a:ext cx="22268" cy="168948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6585790" y="3791241"/>
              <a:ext cx="171099" cy="253895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8079546" y="1350498"/>
            <a:ext cx="1828800" cy="4262511"/>
            <a:chOff x="8079546" y="1350498"/>
            <a:chExt cx="1828800" cy="4262511"/>
          </a:xfrm>
        </p:grpSpPr>
        <p:sp>
          <p:nvSpPr>
            <p:cNvPr id="13" name="Freeform 12"/>
            <p:cNvSpPr/>
            <p:nvPr/>
          </p:nvSpPr>
          <p:spPr>
            <a:xfrm>
              <a:off x="8079546" y="3784209"/>
              <a:ext cx="1828800" cy="1828800"/>
            </a:xfrm>
            <a:custGeom>
              <a:avLst/>
              <a:gdLst>
                <a:gd name="connsiteX0" fmla="*/ 914400 w 1828800"/>
                <a:gd name="connsiteY0" fmla="*/ 0 h 1828800"/>
                <a:gd name="connsiteX1" fmla="*/ 1828800 w 1828800"/>
                <a:gd name="connsiteY1" fmla="*/ 914400 h 1828800"/>
                <a:gd name="connsiteX2" fmla="*/ 914400 w 1828800"/>
                <a:gd name="connsiteY2" fmla="*/ 1828800 h 1828800"/>
                <a:gd name="connsiteX3" fmla="*/ 0 w 1828800"/>
                <a:gd name="connsiteY3" fmla="*/ 914400 h 1828800"/>
                <a:gd name="connsiteX4" fmla="*/ 820908 w 1828800"/>
                <a:gd name="connsiteY4" fmla="*/ 4721 h 1828800"/>
                <a:gd name="connsiteX5" fmla="*/ 875827 w 1828800"/>
                <a:gd name="connsiteY5" fmla="*/ 1948 h 1828800"/>
                <a:gd name="connsiteX6" fmla="*/ 837573 w 1828800"/>
                <a:gd name="connsiteY6" fmla="*/ 12713 h 1828800"/>
                <a:gd name="connsiteX7" fmla="*/ 766689 w 1828800"/>
                <a:gd name="connsiteY7" fmla="*/ 161778 h 1828800"/>
                <a:gd name="connsiteX8" fmla="*/ 882748 w 1828800"/>
                <a:gd name="connsiteY8" fmla="*/ 323556 h 1828800"/>
                <a:gd name="connsiteX9" fmla="*/ 998807 w 1828800"/>
                <a:gd name="connsiteY9" fmla="*/ 161778 h 1828800"/>
                <a:gd name="connsiteX10" fmla="*/ 927924 w 1828800"/>
                <a:gd name="connsiteY10" fmla="*/ 12713 h 1828800"/>
                <a:gd name="connsiteX11" fmla="*/ 887563 w 1828800"/>
                <a:gd name="connsiteY11" fmla="*/ 1355 h 1828800"/>
                <a:gd name="connsiteX12" fmla="*/ 882748 w 1828800"/>
                <a:gd name="connsiteY12" fmla="*/ 0 h 1828800"/>
                <a:gd name="connsiteX13" fmla="*/ 887563 w 1828800"/>
                <a:gd name="connsiteY13" fmla="*/ 1355 h 1828800"/>
                <a:gd name="connsiteX14" fmla="*/ 875827 w 1828800"/>
                <a:gd name="connsiteY14" fmla="*/ 1948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28800" h="1828800">
                  <a:moveTo>
                    <a:pt x="914400" y="0"/>
                  </a:moveTo>
                  <a:cubicBezTo>
                    <a:pt x="1419409" y="0"/>
                    <a:pt x="1828800" y="409391"/>
                    <a:pt x="1828800" y="914400"/>
                  </a:cubicBezTo>
                  <a:cubicBezTo>
                    <a:pt x="1828800" y="1419409"/>
                    <a:pt x="1419409" y="1828800"/>
                    <a:pt x="914400" y="1828800"/>
                  </a:cubicBezTo>
                  <a:cubicBezTo>
                    <a:pt x="409391" y="1828800"/>
                    <a:pt x="0" y="1419409"/>
                    <a:pt x="0" y="914400"/>
                  </a:cubicBezTo>
                  <a:cubicBezTo>
                    <a:pt x="0" y="440954"/>
                    <a:pt x="359816" y="51548"/>
                    <a:pt x="820908" y="4721"/>
                  </a:cubicBezTo>
                  <a:lnTo>
                    <a:pt x="875827" y="1948"/>
                  </a:lnTo>
                  <a:lnTo>
                    <a:pt x="837573" y="12713"/>
                  </a:lnTo>
                  <a:cubicBezTo>
                    <a:pt x="795917" y="37273"/>
                    <a:pt x="766689" y="94767"/>
                    <a:pt x="766689" y="161778"/>
                  </a:cubicBezTo>
                  <a:cubicBezTo>
                    <a:pt x="766689" y="251126"/>
                    <a:pt x="818650" y="323556"/>
                    <a:pt x="882748" y="323556"/>
                  </a:cubicBezTo>
                  <a:cubicBezTo>
                    <a:pt x="946846" y="323556"/>
                    <a:pt x="998807" y="251126"/>
                    <a:pt x="998807" y="161778"/>
                  </a:cubicBezTo>
                  <a:cubicBezTo>
                    <a:pt x="998807" y="94767"/>
                    <a:pt x="969579" y="37273"/>
                    <a:pt x="927924" y="12713"/>
                  </a:cubicBezTo>
                  <a:lnTo>
                    <a:pt x="887563" y="1355"/>
                  </a:lnTo>
                  <a:close/>
                  <a:moveTo>
                    <a:pt x="882748" y="0"/>
                  </a:moveTo>
                  <a:lnTo>
                    <a:pt x="887563" y="1355"/>
                  </a:lnTo>
                  <a:lnTo>
                    <a:pt x="875827" y="1948"/>
                  </a:lnTo>
                  <a:close/>
                </a:path>
              </a:pathLst>
            </a:custGeom>
            <a:gradFill>
              <a:gsLst>
                <a:gs pos="57509">
                  <a:srgbClr val="130CA4"/>
                </a:gs>
                <a:gs pos="29000">
                  <a:srgbClr val="00B050"/>
                </a:gs>
                <a:gs pos="16000">
                  <a:srgbClr val="840C7B">
                    <a:alpha val="80784"/>
                  </a:srgbClr>
                </a:gs>
              </a:gsLst>
              <a:lin ang="5400000" scaled="0"/>
            </a:gradFill>
            <a:ln>
              <a:gradFill>
                <a:gsLst>
                  <a:gs pos="0">
                    <a:srgbClr val="149C17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reflection stA="50000" endA="300" endPos="820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445306" y="4089009"/>
              <a:ext cx="109728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8000" dirty="0" smtClean="0">
                  <a:solidFill>
                    <a:srgbClr val="00B0F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ম</a:t>
              </a:r>
              <a:endParaRPr lang="en-US" sz="8000" dirty="0">
                <a:solidFill>
                  <a:srgbClr val="00B0F0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8671561" y="1350498"/>
              <a:ext cx="644769" cy="745587"/>
              <a:chOff x="7348026" y="2616591"/>
              <a:chExt cx="644769" cy="745587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7348026" y="2616591"/>
                <a:ext cx="644769" cy="74558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7469945" y="2771336"/>
                <a:ext cx="407963" cy="436098"/>
              </a:xfrm>
              <a:prstGeom prst="ellipse">
                <a:avLst/>
              </a:prstGeom>
              <a:solidFill>
                <a:srgbClr val="130CA4"/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2" name="Straight Connector 41"/>
            <p:cNvCxnSpPr/>
            <p:nvPr/>
          </p:nvCxnSpPr>
          <p:spPr>
            <a:xfrm>
              <a:off x="8966145" y="2107470"/>
              <a:ext cx="22268" cy="1689480"/>
            </a:xfrm>
            <a:prstGeom prst="line">
              <a:avLst/>
            </a:prstGeom>
            <a:ln w="28575">
              <a:solidFill>
                <a:srgbClr val="130C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/>
            <p:cNvSpPr/>
            <p:nvPr/>
          </p:nvSpPr>
          <p:spPr>
            <a:xfrm>
              <a:off x="8859677" y="3796271"/>
              <a:ext cx="171099" cy="253895"/>
            </a:xfrm>
            <a:prstGeom prst="ellipse">
              <a:avLst/>
            </a:prstGeom>
            <a:solidFill>
              <a:srgbClr val="130CA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23128">
            <a:off x="10513255" y="523819"/>
            <a:ext cx="1517014" cy="151268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6872" flipH="1">
            <a:off x="219773" y="459590"/>
            <a:ext cx="1517014" cy="151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3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1000">
              <a:schemeClr val="accent1">
                <a:lumMod val="45000"/>
                <a:lumOff val="55000"/>
              </a:schemeClr>
            </a:gs>
            <a:gs pos="77000">
              <a:schemeClr val="accent1">
                <a:lumMod val="45000"/>
                <a:lumOff val="55000"/>
              </a:schemeClr>
            </a:gs>
            <a:gs pos="98000">
              <a:srgbClr val="6FB51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gradFill flip="none" rotWithShape="1">
                  <a:gsLst>
                    <a:gs pos="0">
                      <a:srgbClr val="85134F">
                        <a:shade val="30000"/>
                        <a:satMod val="115000"/>
                      </a:srgbClr>
                    </a:gs>
                    <a:gs pos="50000">
                      <a:srgbClr val="85134F">
                        <a:shade val="67500"/>
                        <a:satMod val="115000"/>
                      </a:srgbClr>
                    </a:gs>
                    <a:gs pos="100000">
                      <a:srgbClr val="85134F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" panose="02000000000000000000" pitchFamily="2" charset="0"/>
                <a:cs typeface="Nikosh" panose="02000000000000000000" pitchFamily="2" charset="0"/>
              </a:rPr>
              <a:t>           রম্বসের পরিসীমা নির্ণয়</a:t>
            </a:r>
            <a:endParaRPr lang="en-US" sz="6000" b="1" dirty="0">
              <a:gradFill flip="none" rotWithShape="1">
                <a:gsLst>
                  <a:gs pos="0">
                    <a:srgbClr val="85134F">
                      <a:shade val="30000"/>
                      <a:satMod val="115000"/>
                    </a:srgbClr>
                  </a:gs>
                  <a:gs pos="50000">
                    <a:srgbClr val="85134F">
                      <a:shade val="67500"/>
                      <a:satMod val="115000"/>
                    </a:srgbClr>
                  </a:gs>
                  <a:gs pos="100000">
                    <a:srgbClr val="85134F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83334" y="4303038"/>
            <a:ext cx="789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141526" y="2112872"/>
            <a:ext cx="789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44889" y="2273680"/>
            <a:ext cx="789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589327" y="2112872"/>
            <a:ext cx="789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215255" y="4363775"/>
            <a:ext cx="789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39744" y="4426174"/>
            <a:ext cx="789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78188" y="3135650"/>
            <a:ext cx="789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610109" y="3359984"/>
            <a:ext cx="789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a</a:t>
            </a:r>
          </a:p>
        </p:txBody>
      </p:sp>
      <p:sp>
        <p:nvSpPr>
          <p:cNvPr id="15" name="Parallelogram 14"/>
          <p:cNvSpPr/>
          <p:nvPr/>
        </p:nvSpPr>
        <p:spPr>
          <a:xfrm>
            <a:off x="9388185" y="2742439"/>
            <a:ext cx="2201141" cy="1737360"/>
          </a:xfrm>
          <a:prstGeom prst="parallelogram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24691" y="2240117"/>
            <a:ext cx="8229597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gradFill flip="none" rotWithShape="1">
                  <a:gsLst>
                    <a:gs pos="0">
                      <a:srgbClr val="85134F">
                        <a:shade val="30000"/>
                        <a:satMod val="115000"/>
                      </a:srgbClr>
                    </a:gs>
                    <a:gs pos="50000">
                      <a:srgbClr val="85134F">
                        <a:shade val="67500"/>
                        <a:satMod val="115000"/>
                      </a:srgbClr>
                    </a:gs>
                    <a:gs pos="100000">
                      <a:srgbClr val="85134F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যেহেতু রম্বসের প্রত্যেক বাহুর দৈর্ঘ্য সমান</a:t>
            </a:r>
          </a:p>
          <a:p>
            <a:r>
              <a:rPr lang="bn-IN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তাই রম্বসের পরিসীমা=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a+a+a+a</a:t>
            </a:r>
            <a:r>
              <a:rPr lang="bn-IN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  <a:r>
              <a:rPr lang="bn-IN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একক</a:t>
            </a:r>
          </a:p>
          <a:p>
            <a:r>
              <a:rPr lang="bn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                        =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4a</a:t>
            </a:r>
            <a:r>
              <a:rPr lang="bn-IN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একক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12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  <p:bldP spid="9" grpId="0"/>
      <p:bldP spid="10" grpId="0"/>
      <p:bldP spid="12" grpId="0"/>
      <p:bldP spid="13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1000">
              <a:schemeClr val="accent1">
                <a:lumMod val="45000"/>
                <a:lumOff val="55000"/>
              </a:schemeClr>
            </a:gs>
            <a:gs pos="77000">
              <a:schemeClr val="accent1">
                <a:lumMod val="45000"/>
                <a:lumOff val="55000"/>
              </a:schemeClr>
            </a:gs>
            <a:gs pos="98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gradFill flip="none" rotWithShape="1">
                  <a:gsLst>
                    <a:gs pos="0">
                      <a:srgbClr val="85134F">
                        <a:shade val="30000"/>
                        <a:satMod val="115000"/>
                      </a:srgbClr>
                    </a:gs>
                    <a:gs pos="50000">
                      <a:srgbClr val="85134F">
                        <a:shade val="67500"/>
                        <a:satMod val="115000"/>
                      </a:srgbClr>
                    </a:gs>
                    <a:gs pos="100000">
                      <a:srgbClr val="85134F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" panose="02000000000000000000" pitchFamily="2" charset="0"/>
                <a:cs typeface="Nikosh" panose="02000000000000000000" pitchFamily="2" charset="0"/>
              </a:rPr>
              <a:t>           রম্বসের পরিসীমা নির্ণয়</a:t>
            </a:r>
            <a:endParaRPr lang="en-US" sz="6000" b="1" dirty="0">
              <a:gradFill flip="none" rotWithShape="1">
                <a:gsLst>
                  <a:gs pos="0">
                    <a:srgbClr val="85134F">
                      <a:shade val="30000"/>
                      <a:satMod val="115000"/>
                    </a:srgbClr>
                  </a:gs>
                  <a:gs pos="50000">
                    <a:srgbClr val="85134F">
                      <a:shade val="67500"/>
                      <a:satMod val="115000"/>
                    </a:srgbClr>
                  </a:gs>
                  <a:gs pos="100000">
                    <a:srgbClr val="85134F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83334" y="4303038"/>
            <a:ext cx="789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141526" y="2112872"/>
            <a:ext cx="789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44889" y="2273680"/>
            <a:ext cx="789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589327" y="2112872"/>
            <a:ext cx="789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215255" y="4363775"/>
            <a:ext cx="789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39744" y="4426174"/>
            <a:ext cx="789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78188" y="3135650"/>
            <a:ext cx="789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390600" y="3355571"/>
            <a:ext cx="789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8</a:t>
            </a:r>
          </a:p>
        </p:txBody>
      </p:sp>
      <p:sp>
        <p:nvSpPr>
          <p:cNvPr id="15" name="Parallelogram 14"/>
          <p:cNvSpPr/>
          <p:nvPr/>
        </p:nvSpPr>
        <p:spPr>
          <a:xfrm>
            <a:off x="9388185" y="2742439"/>
            <a:ext cx="2201141" cy="1737360"/>
          </a:xfrm>
          <a:prstGeom prst="parallelogram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0" y="3611119"/>
                <a:ext cx="8229597" cy="3477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sz="2800" b="1" dirty="0" smtClean="0">
                    <a:gradFill flip="none" rotWithShape="1">
                      <a:gsLst>
                        <a:gs pos="0">
                          <a:srgbClr val="85134F">
                            <a:shade val="30000"/>
                            <a:satMod val="115000"/>
                          </a:srgbClr>
                        </a:gs>
                        <a:gs pos="50000">
                          <a:srgbClr val="85134F">
                            <a:shade val="67500"/>
                            <a:satMod val="115000"/>
                          </a:srgbClr>
                        </a:gs>
                        <a:gs pos="100000">
                          <a:srgbClr val="85134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bn-IN" sz="44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যেহেতু রম্বসের প্রত্যেক বাহুর দৈর্ঘ্য সমান</a:t>
                </a:r>
              </a:p>
              <a:p>
                <a:r>
                  <a:rPr lang="bn-IN" sz="44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তাই রম্বসের পরিসীমা=</a:t>
                </a:r>
                <a:r>
                  <a:rPr lang="en-US" sz="44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(8+8+8+8</a:t>
                </a:r>
                <a:r>
                  <a:rPr lang="bn-IN" sz="44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4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)</a:t>
                </a:r>
                <a:r>
                  <a:rPr lang="bn-IN" sz="44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সে</a:t>
                </a:r>
                <a:r>
                  <a:rPr lang="en-US" sz="44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.</a:t>
                </a:r>
                <a:r>
                  <a:rPr lang="bn-IN" sz="44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মি</a:t>
                </a:r>
                <a:r>
                  <a:rPr lang="en-US" sz="44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.</a:t>
                </a:r>
                <a:endParaRPr lang="bn-IN" sz="4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bn-IN" sz="4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bn-IN" sz="44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      =</a:t>
                </a:r>
                <a:r>
                  <a:rPr lang="en-US" sz="44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4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×</m:t>
                    </m:r>
                  </m:oMath>
                </a14:m>
                <a:r>
                  <a:rPr lang="en-US" sz="44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8</a:t>
                </a:r>
                <a:r>
                  <a:rPr lang="bn-IN" sz="44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সে</a:t>
                </a:r>
                <a:r>
                  <a:rPr lang="en-US" sz="44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.</a:t>
                </a:r>
                <a:r>
                  <a:rPr lang="bn-IN" sz="44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মি</a:t>
                </a:r>
                <a:r>
                  <a:rPr lang="en-US" sz="44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.</a:t>
                </a:r>
              </a:p>
              <a:p>
                <a:r>
                  <a:rPr lang="en-US" sz="4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4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      =32</a:t>
                </a:r>
                <a:r>
                  <a:rPr lang="bn-IN" sz="44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সে</a:t>
                </a:r>
                <a:r>
                  <a:rPr lang="en-US" sz="44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.</a:t>
                </a:r>
                <a:r>
                  <a:rPr lang="bn-IN" sz="44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মি</a:t>
                </a:r>
                <a:r>
                  <a:rPr lang="en-US" sz="44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.</a:t>
                </a:r>
                <a:endPara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endPara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11119"/>
                <a:ext cx="8229597" cy="3477875"/>
              </a:xfrm>
              <a:prstGeom prst="rect">
                <a:avLst/>
              </a:prstGeom>
              <a:blipFill>
                <a:blip r:embed="rId2"/>
                <a:stretch>
                  <a:fillRect l="-2963" t="-3503" r="-25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3274872" y="1673515"/>
            <a:ext cx="53236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gradFill flip="none" rotWithShape="1">
                  <a:gsLst>
                    <a:gs pos="0">
                      <a:srgbClr val="85134F">
                        <a:shade val="30000"/>
                        <a:satMod val="115000"/>
                      </a:srgbClr>
                    </a:gs>
                    <a:gs pos="50000">
                      <a:srgbClr val="85134F">
                        <a:shade val="67500"/>
                        <a:satMod val="115000"/>
                      </a:srgbClr>
                    </a:gs>
                    <a:gs pos="100000">
                      <a:srgbClr val="85134F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" panose="02000000000000000000" pitchFamily="2" charset="0"/>
                <a:cs typeface="Nikosh" panose="02000000000000000000" pitchFamily="2" charset="0"/>
              </a:rPr>
              <a:t>রম্বসের প্রত্যেক বাহুর দৈর্ঘ্য </a:t>
            </a:r>
            <a:r>
              <a:rPr lang="en-US" sz="3600" b="1" dirty="0" smtClean="0">
                <a:gradFill flip="none" rotWithShape="1">
                  <a:gsLst>
                    <a:gs pos="0">
                      <a:srgbClr val="85134F">
                        <a:shade val="30000"/>
                        <a:satMod val="115000"/>
                      </a:srgbClr>
                    </a:gs>
                    <a:gs pos="50000">
                      <a:srgbClr val="85134F">
                        <a:shade val="67500"/>
                        <a:satMod val="115000"/>
                      </a:srgbClr>
                    </a:gs>
                    <a:gs pos="100000">
                      <a:srgbClr val="85134F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" panose="02000000000000000000" pitchFamily="2" charset="0"/>
                <a:cs typeface="Nikosh" panose="02000000000000000000" pitchFamily="2" charset="0"/>
              </a:rPr>
              <a:t>8</a:t>
            </a:r>
            <a:r>
              <a:rPr lang="bn-IN" sz="3600" b="1" dirty="0" smtClean="0">
                <a:gradFill flip="none" rotWithShape="1">
                  <a:gsLst>
                    <a:gs pos="0">
                      <a:srgbClr val="85134F">
                        <a:shade val="30000"/>
                        <a:satMod val="115000"/>
                      </a:srgbClr>
                    </a:gs>
                    <a:gs pos="50000">
                      <a:srgbClr val="85134F">
                        <a:shade val="67500"/>
                        <a:satMod val="115000"/>
                      </a:srgbClr>
                    </a:gs>
                    <a:gs pos="100000">
                      <a:srgbClr val="85134F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" panose="02000000000000000000" pitchFamily="2" charset="0"/>
                <a:cs typeface="Nikosh" panose="02000000000000000000" pitchFamily="2" charset="0"/>
              </a:rPr>
              <a:t> সে</a:t>
            </a:r>
            <a:r>
              <a:rPr lang="en-US" sz="3600" b="1" dirty="0" smtClean="0">
                <a:gradFill flip="none" rotWithShape="1">
                  <a:gsLst>
                    <a:gs pos="0">
                      <a:srgbClr val="85134F">
                        <a:shade val="30000"/>
                        <a:satMod val="115000"/>
                      </a:srgbClr>
                    </a:gs>
                    <a:gs pos="50000">
                      <a:srgbClr val="85134F">
                        <a:shade val="67500"/>
                        <a:satMod val="115000"/>
                      </a:srgbClr>
                    </a:gs>
                    <a:gs pos="100000">
                      <a:srgbClr val="85134F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r>
              <a:rPr lang="bn-IN" sz="3600" b="1" dirty="0" smtClean="0">
                <a:gradFill flip="none" rotWithShape="1">
                  <a:gsLst>
                    <a:gs pos="0">
                      <a:srgbClr val="85134F">
                        <a:shade val="30000"/>
                        <a:satMod val="115000"/>
                      </a:srgbClr>
                    </a:gs>
                    <a:gs pos="50000">
                      <a:srgbClr val="85134F">
                        <a:shade val="67500"/>
                        <a:satMod val="115000"/>
                      </a:srgbClr>
                    </a:gs>
                    <a:gs pos="100000">
                      <a:srgbClr val="85134F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" panose="02000000000000000000" pitchFamily="2" charset="0"/>
                <a:cs typeface="Nikosh" panose="02000000000000000000" pitchFamily="2" charset="0"/>
              </a:rPr>
              <a:t>মি</a:t>
            </a:r>
            <a:r>
              <a:rPr lang="en-US" sz="3600" b="1" dirty="0" smtClean="0">
                <a:gradFill flip="none" rotWithShape="1">
                  <a:gsLst>
                    <a:gs pos="0">
                      <a:srgbClr val="85134F">
                        <a:shade val="30000"/>
                        <a:satMod val="115000"/>
                      </a:srgbClr>
                    </a:gs>
                    <a:gs pos="50000">
                      <a:srgbClr val="85134F">
                        <a:shade val="67500"/>
                        <a:satMod val="115000"/>
                      </a:srgbClr>
                    </a:gs>
                    <a:gs pos="100000">
                      <a:srgbClr val="85134F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r>
              <a:rPr lang="bn-IN" sz="3600" b="1" dirty="0" smtClean="0">
                <a:gradFill flip="none" rotWithShape="1">
                  <a:gsLst>
                    <a:gs pos="0">
                      <a:srgbClr val="85134F">
                        <a:shade val="30000"/>
                        <a:satMod val="115000"/>
                      </a:srgbClr>
                    </a:gs>
                    <a:gs pos="50000">
                      <a:srgbClr val="85134F">
                        <a:shade val="67500"/>
                        <a:satMod val="115000"/>
                      </a:srgbClr>
                    </a:gs>
                    <a:gs pos="100000">
                      <a:srgbClr val="85134F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" panose="02000000000000000000" pitchFamily="2" charset="0"/>
                <a:cs typeface="Nikosh" panose="02000000000000000000" pitchFamily="2" charset="0"/>
              </a:rPr>
              <a:t> হলে পরিসীমা নির্নয় কর।</a:t>
            </a:r>
            <a:endParaRPr lang="en-US" sz="6000" b="1" dirty="0">
              <a:gradFill flip="none" rotWithShape="1">
                <a:gsLst>
                  <a:gs pos="0">
                    <a:srgbClr val="85134F">
                      <a:shade val="30000"/>
                      <a:satMod val="115000"/>
                    </a:srgbClr>
                  </a:gs>
                  <a:gs pos="50000">
                    <a:srgbClr val="85134F">
                      <a:shade val="67500"/>
                      <a:satMod val="115000"/>
                    </a:srgbClr>
                  </a:gs>
                  <a:gs pos="100000">
                    <a:srgbClr val="85134F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387927" y="1278886"/>
            <a:ext cx="2355273" cy="1702680"/>
          </a:xfrm>
          <a:prstGeom prst="horizontalScroll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উপস্থাপন</a:t>
            </a:r>
          </a:p>
          <a:p>
            <a:pPr algn="ctr"/>
            <a:r>
              <a:rPr lang="b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56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  <p:bldP spid="9" grpId="0"/>
      <p:bldP spid="10" grpId="0"/>
      <p:bldP spid="12" grpId="0"/>
      <p:bldP spid="13" grpId="0"/>
      <p:bldP spid="14" grpId="0"/>
      <p:bldP spid="15" grpId="0" animBg="1"/>
      <p:bldP spid="16" grpId="0"/>
      <p:bldP spid="17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1000">
              <a:schemeClr val="accent1">
                <a:lumMod val="45000"/>
                <a:lumOff val="55000"/>
              </a:schemeClr>
            </a:gs>
            <a:gs pos="77000">
              <a:schemeClr val="accent1">
                <a:lumMod val="45000"/>
                <a:lumOff val="55000"/>
              </a:schemeClr>
            </a:gs>
            <a:gs pos="98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0"/>
            <a:ext cx="121920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gradFill flip="none" rotWithShape="1">
                  <a:gsLst>
                    <a:gs pos="0">
                      <a:srgbClr val="85134F">
                        <a:shade val="30000"/>
                        <a:satMod val="115000"/>
                      </a:srgbClr>
                    </a:gs>
                    <a:gs pos="50000">
                      <a:srgbClr val="85134F">
                        <a:shade val="67500"/>
                        <a:satMod val="115000"/>
                      </a:srgbClr>
                    </a:gs>
                    <a:gs pos="100000">
                      <a:srgbClr val="85134F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" panose="02000000000000000000" pitchFamily="2" charset="0"/>
                <a:cs typeface="Nikosh" panose="02000000000000000000" pitchFamily="2" charset="0"/>
              </a:rPr>
              <a:t>রম্বসের দুইটি কর্ণ দেওয়া থাকলে </a:t>
            </a:r>
            <a:endParaRPr lang="en-US" sz="6000" b="1" dirty="0">
              <a:gradFill flip="none" rotWithShape="1">
                <a:gsLst>
                  <a:gs pos="0">
                    <a:srgbClr val="85134F">
                      <a:shade val="30000"/>
                      <a:satMod val="115000"/>
                    </a:srgbClr>
                  </a:gs>
                  <a:gs pos="50000">
                    <a:srgbClr val="85134F">
                      <a:shade val="67500"/>
                      <a:satMod val="115000"/>
                    </a:srgbClr>
                  </a:gs>
                  <a:gs pos="100000">
                    <a:srgbClr val="85134F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10838" y="2218348"/>
                <a:ext cx="12192000" cy="4615174"/>
              </a:xfrm>
              <a:prstGeom prst="rect">
                <a:avLst/>
              </a:prstGeom>
              <a:noFill/>
              <a:ln w="762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sz="3200" cap="all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মনে করি, </a:t>
                </a:r>
                <a:r>
                  <a:rPr lang="en-US" sz="3200" cap="all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ABCD</a:t>
                </a:r>
                <a:r>
                  <a:rPr lang="bn-IN" sz="3200" cap="all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রম্বসের কর্ণ</a:t>
                </a:r>
                <a:r>
                  <a:rPr lang="en-US" sz="3200" cap="all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AC=</a:t>
                </a:r>
                <a:r>
                  <a:rPr lang="en-US" sz="3200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d</a:t>
                </a:r>
                <a:r>
                  <a:rPr lang="en-US" sz="2000" cap="all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1</a:t>
                </a:r>
                <a:r>
                  <a:rPr lang="en-US" sz="3200" cap="all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,</a:t>
                </a:r>
                <a:r>
                  <a:rPr lang="bn-IN" sz="3200" cap="all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কর্ণ </a:t>
                </a:r>
                <a:r>
                  <a:rPr lang="en-US" sz="3200" cap="all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BD=</a:t>
                </a:r>
                <a:r>
                  <a:rPr lang="en-US" sz="3200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d</a:t>
                </a:r>
                <a:r>
                  <a:rPr lang="en-US" cap="all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2</a:t>
                </a:r>
                <a:r>
                  <a:rPr lang="en-US" sz="3200" cap="all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bn-IN" sz="3200" cap="all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এবং কর্ণদ্বয় পরস্পর </a:t>
                </a:r>
                <a:r>
                  <a:rPr lang="en-US" sz="3200" cap="all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O </a:t>
                </a:r>
                <a:r>
                  <a:rPr lang="bn-IN" sz="3200" cap="all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বিন্দুতে ছেদ করেছে।</a:t>
                </a:r>
                <a:r>
                  <a:rPr lang="bn-IN" sz="3200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AC</a:t>
                </a:r>
                <a:r>
                  <a:rPr lang="bn-IN" sz="3200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কর্ন রম্বসক্ষেত্রটিকে সমান দুইটি ত্রিভুজক্ষেত্রে বিভক্ত করে।</a:t>
                </a:r>
              </a:p>
              <a:p>
                <a:r>
                  <a:rPr lang="bn-IN" sz="3200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আমরা জানি,রম্বসের কর্ণদ্বয় পরস্পরকে সমকোণে সমদ্বিখন্ডিত করে।</a:t>
                </a:r>
              </a:p>
              <a:p>
                <a:r>
                  <a:rPr lang="bn-IN" sz="3200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ত্রিভুজ </a:t>
                </a:r>
                <a:r>
                  <a:rPr lang="en-US" sz="3200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ACD</a:t>
                </a:r>
                <a:r>
                  <a:rPr lang="bn-IN" sz="3200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এর </a:t>
                </a:r>
                <a:r>
                  <a:rPr lang="bn-IN" sz="3200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উচ্চতা=</a:t>
                </a:r>
                <a:r>
                  <a:rPr lang="en-US" sz="3200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d</a:t>
                </a:r>
                <a:r>
                  <a:rPr lang="en-US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2</a:t>
                </a:r>
                <a:r>
                  <a:rPr lang="en-US" sz="3600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/</a:t>
                </a:r>
                <a:r>
                  <a:rPr lang="en-US" sz="2800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2</a:t>
                </a:r>
                <a:endParaRPr lang="en-US" sz="1600" b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bn-IN" sz="3200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রম্বস</a:t>
                </a:r>
                <a:r>
                  <a:rPr lang="en-US" sz="3200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ABCD</a:t>
                </a:r>
                <a:r>
                  <a:rPr lang="bn-IN" sz="3200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এর ক্ষেত্রফল=</a:t>
                </a:r>
                <a:r>
                  <a:rPr lang="en-US" sz="3200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2×</a:t>
                </a:r>
                <a:r>
                  <a:rPr lang="bn-IN" sz="3200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ত্রিভুজক্ষেত্র </a:t>
                </a:r>
                <a:r>
                  <a:rPr lang="en-US" sz="3200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ACD </a:t>
                </a:r>
                <a:r>
                  <a:rPr lang="bn-IN" sz="3200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এর ক্ষেত্রফল</a:t>
                </a:r>
              </a:p>
              <a:p>
                <a:r>
                  <a:rPr lang="en-US" sz="4000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                          </a:t>
                </a:r>
                <a:r>
                  <a:rPr lang="bn-IN" sz="4000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=</a:t>
                </a:r>
                <a:r>
                  <a:rPr lang="en-US" sz="4000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2×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n w="9000" cmpd="sng">
                              <a:solidFill>
                                <a:schemeClr val="accent4">
                                  <a:shade val="50000"/>
                                  <a:satMod val="12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n w="9000" cmpd="sng">
                              <a:solidFill>
                                <a:schemeClr val="accent4">
                                  <a:shade val="50000"/>
                                  <a:satMod val="12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n w="9000" cmpd="sng">
                              <a:solidFill>
                                <a:schemeClr val="accent4">
                                  <a:shade val="50000"/>
                                  <a:satMod val="12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d</a:t>
                </a:r>
                <a:r>
                  <a:rPr lang="en-US" sz="2000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1.</a:t>
                </a:r>
                <a:r>
                  <a:rPr lang="bn-IN" sz="2800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cs typeface="Nikosh" panose="02000000000000000000" pitchFamily="2" charset="0"/>
                  </a:rPr>
                  <a:t> </a:t>
                </a:r>
                <a:r>
                  <a:rPr lang="en-US" sz="4400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cs typeface="Nikosh" panose="02000000000000000000" pitchFamily="2" charset="0"/>
                  </a:rPr>
                  <a:t>d</a:t>
                </a:r>
                <a:r>
                  <a:rPr lang="en-US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cs typeface="Nikosh" panose="02000000000000000000" pitchFamily="2" charset="0"/>
                  </a:rPr>
                  <a:t>2</a:t>
                </a:r>
                <a:endParaRPr lang="en-US" sz="2400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cs typeface="Nikosh" panose="02000000000000000000" pitchFamily="2" charset="0"/>
                </a:endParaRPr>
              </a:p>
              <a:p>
                <a:r>
                  <a:rPr lang="en-US" sz="2800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                                              </a:t>
                </a:r>
                <a:r>
                  <a:rPr lang="en-US" sz="4400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= </a:t>
                </a:r>
                <a:r>
                  <a:rPr lang="en-US" sz="2800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n w="9000" cmpd="sng">
                              <a:solidFill>
                                <a:schemeClr val="accent4">
                                  <a:shade val="50000"/>
                                  <a:satMod val="12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n w="9000" cmpd="sng">
                              <a:solidFill>
                                <a:schemeClr val="accent4">
                                  <a:shade val="50000"/>
                                  <a:satMod val="12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n w="9000" cmpd="sng">
                              <a:solidFill>
                                <a:schemeClr val="accent4">
                                  <a:shade val="50000"/>
                                  <a:satMod val="12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   </a:t>
                </a:r>
                <a:r>
                  <a:rPr lang="en-US" sz="3600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d</a:t>
                </a:r>
                <a:r>
                  <a:rPr lang="en-US" sz="1400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1</a:t>
                </a:r>
                <a:r>
                  <a:rPr lang="en-US" sz="2800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.</a:t>
                </a:r>
                <a:r>
                  <a:rPr lang="en-US" sz="4000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d</a:t>
                </a:r>
                <a:r>
                  <a:rPr lang="en-US" sz="1600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2</a:t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38" y="2218348"/>
                <a:ext cx="12192000" cy="46151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7820887" y="438559"/>
            <a:ext cx="2611585" cy="1662546"/>
            <a:chOff x="4343396" y="1436911"/>
            <a:chExt cx="2611585" cy="1662546"/>
          </a:xfrm>
        </p:grpSpPr>
        <p:sp>
          <p:nvSpPr>
            <p:cNvPr id="4" name="Flowchart: Data 3"/>
            <p:cNvSpPr/>
            <p:nvPr/>
          </p:nvSpPr>
          <p:spPr>
            <a:xfrm>
              <a:off x="4343396" y="1436911"/>
              <a:ext cx="2611582" cy="1662546"/>
            </a:xfrm>
            <a:prstGeom prst="flowChartInputOutpu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4890650" y="1436911"/>
              <a:ext cx="1557369" cy="1662546"/>
            </a:xfrm>
            <a:prstGeom prst="line">
              <a:avLst/>
            </a:prstGeom>
            <a:ln w="38100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4350327" y="1436911"/>
              <a:ext cx="2604654" cy="1645046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9988496" y="1755912"/>
            <a:ext cx="789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584868" y="153888"/>
            <a:ext cx="789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C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04805" y="1583309"/>
            <a:ext cx="789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99660" y="105970"/>
            <a:ext cx="789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D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05155" y="909183"/>
            <a:ext cx="830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d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389280" y="1269832"/>
            <a:ext cx="789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d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2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" y="-106480"/>
            <a:ext cx="12192000" cy="1015663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gradFill flip="none" rotWithShape="1">
                  <a:gsLst>
                    <a:gs pos="0">
                      <a:srgbClr val="85134F">
                        <a:shade val="30000"/>
                        <a:satMod val="115000"/>
                      </a:srgbClr>
                    </a:gs>
                    <a:gs pos="50000">
                      <a:srgbClr val="85134F">
                        <a:shade val="67500"/>
                        <a:satMod val="115000"/>
                      </a:srgbClr>
                    </a:gs>
                    <a:gs pos="100000">
                      <a:srgbClr val="85134F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" panose="02000000000000000000" pitchFamily="2" charset="0"/>
                <a:cs typeface="Nikosh" panose="02000000000000000000" pitchFamily="2" charset="0"/>
              </a:rPr>
              <a:t>      রম্বসের ক্ষেত্রফল নির্ণয় </a:t>
            </a:r>
            <a:endParaRPr lang="en-US" sz="6000" b="1" dirty="0">
              <a:gradFill flip="none" rotWithShape="1">
                <a:gsLst>
                  <a:gs pos="0">
                    <a:srgbClr val="85134F">
                      <a:shade val="30000"/>
                      <a:satMod val="115000"/>
                    </a:srgbClr>
                  </a:gs>
                  <a:gs pos="50000">
                    <a:srgbClr val="85134F">
                      <a:shade val="67500"/>
                      <a:satMod val="115000"/>
                    </a:srgbClr>
                  </a:gs>
                  <a:gs pos="100000">
                    <a:srgbClr val="85134F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90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1" grpId="0"/>
      <p:bldP spid="12" grpId="0"/>
      <p:bldP spid="13" grpId="0"/>
      <p:bldP spid="17" grpId="0"/>
      <p:bldP spid="21" grpId="0"/>
      <p:bldP spid="14" grpId="0" animBg="1"/>
      <p:bldP spid="1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EF6FB"/>
            </a:gs>
            <a:gs pos="41000">
              <a:schemeClr val="accent1">
                <a:lumMod val="45000"/>
                <a:lumOff val="55000"/>
              </a:schemeClr>
            </a:gs>
            <a:gs pos="77000">
              <a:schemeClr val="accent1">
                <a:lumMod val="45000"/>
                <a:lumOff val="55000"/>
              </a:schemeClr>
            </a:gs>
            <a:gs pos="98000">
              <a:srgbClr val="119F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gradFill flip="none" rotWithShape="1">
                  <a:gsLst>
                    <a:gs pos="0">
                      <a:srgbClr val="85134F">
                        <a:shade val="30000"/>
                        <a:satMod val="115000"/>
                      </a:srgbClr>
                    </a:gs>
                    <a:gs pos="50000">
                      <a:srgbClr val="85134F">
                        <a:shade val="67500"/>
                        <a:satMod val="115000"/>
                      </a:srgbClr>
                    </a:gs>
                    <a:gs pos="100000">
                      <a:srgbClr val="85134F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" panose="02000000000000000000" pitchFamily="2" charset="0"/>
                <a:cs typeface="Nikosh" panose="02000000000000000000" pitchFamily="2" charset="0"/>
              </a:rPr>
              <a:t>                    জোড়ায় কাজ</a:t>
            </a:r>
            <a:endParaRPr lang="en-US" sz="6000" b="1" dirty="0">
              <a:gradFill flip="none" rotWithShape="1">
                <a:gsLst>
                  <a:gs pos="0">
                    <a:srgbClr val="85134F">
                      <a:shade val="30000"/>
                      <a:satMod val="115000"/>
                    </a:srgbClr>
                  </a:gs>
                  <a:gs pos="50000">
                    <a:srgbClr val="85134F">
                      <a:shade val="67500"/>
                      <a:satMod val="115000"/>
                    </a:srgbClr>
                  </a:gs>
                  <a:gs pos="100000">
                    <a:srgbClr val="85134F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874644"/>
            <a:ext cx="1219200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gradFill flip="none" rotWithShape="1">
                  <a:gsLst>
                    <a:gs pos="0">
                      <a:srgbClr val="85134F">
                        <a:shade val="30000"/>
                        <a:satMod val="115000"/>
                      </a:srgbClr>
                    </a:gs>
                    <a:gs pos="50000">
                      <a:srgbClr val="85134F">
                        <a:shade val="67500"/>
                        <a:satMod val="115000"/>
                      </a:srgbClr>
                    </a:gs>
                    <a:gs pos="100000">
                      <a:srgbClr val="85134F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একটি রম্বসের একটি কর্ণ 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10</a:t>
            </a:r>
            <a:r>
              <a:rPr lang="bn-IN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মিটার এবং ক্ষেত্রফল 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120 </a:t>
            </a:r>
            <a:r>
              <a:rPr lang="bn-IN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বর্গমিটার </a:t>
            </a:r>
            <a:r>
              <a:rPr lang="bn-IN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হলে,অপর </a:t>
            </a:r>
            <a:r>
              <a:rPr lang="bn-IN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কর্ণ এবং পরিসীমা নির্ণয় কর। 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95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1000">
              <a:schemeClr val="accent1">
                <a:lumMod val="45000"/>
                <a:lumOff val="55000"/>
              </a:schemeClr>
            </a:gs>
            <a:gs pos="77000">
              <a:schemeClr val="accent1">
                <a:lumMod val="45000"/>
                <a:lumOff val="55000"/>
              </a:schemeClr>
            </a:gs>
            <a:gs pos="98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0"/>
            <a:ext cx="12192000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gradFill flip="none" rotWithShape="1">
                  <a:gsLst>
                    <a:gs pos="0">
                      <a:srgbClr val="85134F">
                        <a:shade val="30000"/>
                        <a:satMod val="115000"/>
                      </a:srgbClr>
                    </a:gs>
                    <a:gs pos="50000">
                      <a:srgbClr val="85134F">
                        <a:shade val="67500"/>
                        <a:satMod val="115000"/>
                      </a:srgbClr>
                    </a:gs>
                    <a:gs pos="100000">
                      <a:srgbClr val="85134F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" panose="02000000000000000000" pitchFamily="2" charset="0"/>
                <a:cs typeface="Nikosh" panose="02000000000000000000" pitchFamily="2" charset="0"/>
              </a:rPr>
              <a:t>       রম্বসের কর্ণের দৈর্ঘ্য এবং পরিসীমা নির্ণয়</a:t>
            </a:r>
            <a:endParaRPr lang="en-US" sz="6000" b="1" dirty="0">
              <a:gradFill flip="none" rotWithShape="1">
                <a:gsLst>
                  <a:gs pos="0">
                    <a:srgbClr val="85134F">
                      <a:shade val="30000"/>
                      <a:satMod val="115000"/>
                    </a:srgbClr>
                  </a:gs>
                  <a:gs pos="50000">
                    <a:srgbClr val="85134F">
                      <a:shade val="67500"/>
                      <a:satMod val="115000"/>
                    </a:srgbClr>
                  </a:gs>
                  <a:gs pos="100000">
                    <a:srgbClr val="85134F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" y="884163"/>
                <a:ext cx="12191999" cy="5904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sz="6000" b="1" dirty="0" smtClean="0">
                    <a:gradFill flip="none" rotWithShape="1">
                      <a:gsLst>
                        <a:gs pos="0">
                          <a:srgbClr val="85134F">
                            <a:shade val="30000"/>
                            <a:satMod val="115000"/>
                          </a:srgbClr>
                        </a:gs>
                        <a:gs pos="50000">
                          <a:srgbClr val="85134F">
                            <a:shade val="67500"/>
                            <a:satMod val="115000"/>
                          </a:srgbClr>
                        </a:gs>
                        <a:gs pos="100000">
                          <a:srgbClr val="85134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bn-IN" sz="3600" b="1" dirty="0" smtClean="0">
                    <a:gradFill flip="none" rotWithShape="1">
                      <a:gsLst>
                        <a:gs pos="0">
                          <a:srgbClr val="85134F">
                            <a:shade val="30000"/>
                            <a:satMod val="115000"/>
                          </a:srgbClr>
                        </a:gs>
                        <a:gs pos="50000">
                          <a:srgbClr val="85134F">
                            <a:shade val="67500"/>
                            <a:satMod val="115000"/>
                          </a:srgbClr>
                        </a:gs>
                        <a:gs pos="100000">
                          <a:srgbClr val="85134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" panose="02000000000000000000" pitchFamily="2" charset="0"/>
                    <a:cs typeface="Nikosh" panose="02000000000000000000" pitchFamily="2" charset="0"/>
                  </a:rPr>
                  <a:t>সমাধানঃ</a:t>
                </a:r>
              </a:p>
              <a:p>
                <a:r>
                  <a:rPr lang="bn-IN" sz="2800" b="1" dirty="0" smtClean="0">
                    <a:gradFill flip="none" rotWithShape="1">
                      <a:gsLst>
                        <a:gs pos="0">
                          <a:srgbClr val="85134F">
                            <a:shade val="30000"/>
                            <a:satMod val="115000"/>
                          </a:srgbClr>
                        </a:gs>
                        <a:gs pos="50000">
                          <a:srgbClr val="85134F">
                            <a:shade val="67500"/>
                            <a:satMod val="115000"/>
                          </a:srgbClr>
                        </a:gs>
                        <a:gs pos="100000">
                          <a:srgbClr val="85134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" panose="02000000000000000000" pitchFamily="2" charset="0"/>
                    <a:cs typeface="Nikosh" panose="02000000000000000000" pitchFamily="2" charset="0"/>
                  </a:rPr>
                  <a:t>মনে করি,</a:t>
                </a:r>
                <a:r>
                  <a:rPr lang="en-US" sz="2800" b="1" dirty="0" smtClean="0">
                    <a:gradFill flip="none" rotWithShape="1">
                      <a:gsLst>
                        <a:gs pos="0">
                          <a:srgbClr val="85134F">
                            <a:shade val="30000"/>
                            <a:satMod val="115000"/>
                          </a:srgbClr>
                        </a:gs>
                        <a:gs pos="50000">
                          <a:srgbClr val="85134F">
                            <a:shade val="67500"/>
                            <a:satMod val="115000"/>
                          </a:srgbClr>
                        </a:gs>
                        <a:gs pos="100000">
                          <a:srgbClr val="85134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" panose="02000000000000000000" pitchFamily="2" charset="0"/>
                    <a:cs typeface="Nikosh" panose="02000000000000000000" pitchFamily="2" charset="0"/>
                  </a:rPr>
                  <a:t>ABCD </a:t>
                </a:r>
                <a:r>
                  <a:rPr lang="bn-IN" sz="2800" b="1" dirty="0" smtClean="0">
                    <a:gradFill flip="none" rotWithShape="1">
                      <a:gsLst>
                        <a:gs pos="0">
                          <a:srgbClr val="85134F">
                            <a:shade val="30000"/>
                            <a:satMod val="115000"/>
                          </a:srgbClr>
                        </a:gs>
                        <a:gs pos="50000">
                          <a:srgbClr val="85134F">
                            <a:shade val="67500"/>
                            <a:satMod val="115000"/>
                          </a:srgbClr>
                        </a:gs>
                        <a:gs pos="100000">
                          <a:srgbClr val="85134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" panose="02000000000000000000" pitchFamily="2" charset="0"/>
                    <a:cs typeface="Nikosh" panose="02000000000000000000" pitchFamily="2" charset="0"/>
                  </a:rPr>
                  <a:t>রম্বসের কর্ণ</a:t>
                </a:r>
                <a:r>
                  <a:rPr lang="en-US" sz="2800" b="1" dirty="0" smtClean="0">
                    <a:gradFill flip="none" rotWithShape="1">
                      <a:gsLst>
                        <a:gs pos="0">
                          <a:srgbClr val="85134F">
                            <a:shade val="30000"/>
                            <a:satMod val="115000"/>
                          </a:srgbClr>
                        </a:gs>
                        <a:gs pos="50000">
                          <a:srgbClr val="85134F">
                            <a:shade val="67500"/>
                            <a:satMod val="115000"/>
                          </a:srgbClr>
                        </a:gs>
                        <a:gs pos="100000">
                          <a:srgbClr val="85134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" panose="02000000000000000000" pitchFamily="2" charset="0"/>
                    <a:cs typeface="Nikosh" panose="02000000000000000000" pitchFamily="2" charset="0"/>
                  </a:rPr>
                  <a:t>BD=d</a:t>
                </a:r>
                <a:r>
                  <a:rPr lang="en-US" sz="1600" b="1" dirty="0" smtClean="0">
                    <a:gradFill flip="none" rotWithShape="1">
                      <a:gsLst>
                        <a:gs pos="0">
                          <a:srgbClr val="85134F">
                            <a:shade val="30000"/>
                            <a:satMod val="115000"/>
                          </a:srgbClr>
                        </a:gs>
                        <a:gs pos="50000">
                          <a:srgbClr val="85134F">
                            <a:shade val="67500"/>
                            <a:satMod val="115000"/>
                          </a:srgbClr>
                        </a:gs>
                        <a:gs pos="100000">
                          <a:srgbClr val="85134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" panose="02000000000000000000" pitchFamily="2" charset="0"/>
                    <a:cs typeface="Nikosh" panose="02000000000000000000" pitchFamily="2" charset="0"/>
                  </a:rPr>
                  <a:t>1</a:t>
                </a:r>
                <a:r>
                  <a:rPr lang="en-US" sz="2800" b="1" dirty="0" smtClean="0">
                    <a:gradFill flip="none" rotWithShape="1">
                      <a:gsLst>
                        <a:gs pos="0">
                          <a:srgbClr val="85134F">
                            <a:shade val="30000"/>
                            <a:satMod val="115000"/>
                          </a:srgbClr>
                        </a:gs>
                        <a:gs pos="50000">
                          <a:srgbClr val="85134F">
                            <a:shade val="67500"/>
                            <a:satMod val="115000"/>
                          </a:srgbClr>
                        </a:gs>
                        <a:gs pos="100000">
                          <a:srgbClr val="85134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" panose="02000000000000000000" pitchFamily="2" charset="0"/>
                    <a:cs typeface="Nikosh" panose="02000000000000000000" pitchFamily="2" charset="0"/>
                  </a:rPr>
                  <a:t>=10 </a:t>
                </a:r>
                <a:r>
                  <a:rPr lang="bn-IN" sz="2800" b="1" dirty="0" smtClean="0">
                    <a:gradFill flip="none" rotWithShape="1">
                      <a:gsLst>
                        <a:gs pos="0">
                          <a:srgbClr val="85134F">
                            <a:shade val="30000"/>
                            <a:satMod val="115000"/>
                          </a:srgbClr>
                        </a:gs>
                        <a:gs pos="50000">
                          <a:srgbClr val="85134F">
                            <a:shade val="67500"/>
                            <a:satMod val="115000"/>
                          </a:srgbClr>
                        </a:gs>
                        <a:gs pos="100000">
                          <a:srgbClr val="85134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" panose="02000000000000000000" pitchFamily="2" charset="0"/>
                    <a:cs typeface="Nikosh" panose="02000000000000000000" pitchFamily="2" charset="0"/>
                  </a:rPr>
                  <a:t>মিটার এবং অপর কর্ণ </a:t>
                </a:r>
                <a:r>
                  <a:rPr lang="en-US" sz="2800" b="1" dirty="0" smtClean="0">
                    <a:gradFill flip="none" rotWithShape="1">
                      <a:gsLst>
                        <a:gs pos="0">
                          <a:srgbClr val="85134F">
                            <a:shade val="30000"/>
                            <a:satMod val="115000"/>
                          </a:srgbClr>
                        </a:gs>
                        <a:gs pos="50000">
                          <a:srgbClr val="85134F">
                            <a:shade val="67500"/>
                            <a:satMod val="115000"/>
                          </a:srgbClr>
                        </a:gs>
                        <a:gs pos="100000">
                          <a:srgbClr val="85134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" panose="02000000000000000000" pitchFamily="2" charset="0"/>
                    <a:cs typeface="Nikosh" panose="02000000000000000000" pitchFamily="2" charset="0"/>
                  </a:rPr>
                  <a:t>d</a:t>
                </a:r>
                <a:r>
                  <a:rPr lang="en-US" sz="1600" b="1" dirty="0" smtClean="0">
                    <a:gradFill flip="none" rotWithShape="1">
                      <a:gsLst>
                        <a:gs pos="0">
                          <a:srgbClr val="85134F">
                            <a:shade val="30000"/>
                            <a:satMod val="115000"/>
                          </a:srgbClr>
                        </a:gs>
                        <a:gs pos="50000">
                          <a:srgbClr val="85134F">
                            <a:shade val="67500"/>
                            <a:satMod val="115000"/>
                          </a:srgbClr>
                        </a:gs>
                        <a:gs pos="100000">
                          <a:srgbClr val="85134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" panose="02000000000000000000" pitchFamily="2" charset="0"/>
                    <a:cs typeface="Nikosh" panose="02000000000000000000" pitchFamily="2" charset="0"/>
                  </a:rPr>
                  <a:t>2</a:t>
                </a:r>
                <a:r>
                  <a:rPr lang="bn-IN" sz="2800" b="1" dirty="0" smtClean="0">
                    <a:gradFill flip="none" rotWithShape="1">
                      <a:gsLst>
                        <a:gs pos="0">
                          <a:srgbClr val="85134F">
                            <a:shade val="30000"/>
                            <a:satMod val="115000"/>
                          </a:srgbClr>
                        </a:gs>
                        <a:gs pos="50000">
                          <a:srgbClr val="85134F">
                            <a:shade val="67500"/>
                            <a:satMod val="115000"/>
                          </a:srgbClr>
                        </a:gs>
                        <a:gs pos="100000">
                          <a:srgbClr val="85134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" panose="02000000000000000000" pitchFamily="2" charset="0"/>
                    <a:cs typeface="Nikosh" panose="02000000000000000000" pitchFamily="2" charset="0"/>
                  </a:rPr>
                  <a:t>মিটার</a:t>
                </a:r>
              </a:p>
              <a:p>
                <a:r>
                  <a:rPr lang="bn-IN" sz="2800" b="1" dirty="0" smtClean="0">
                    <a:gradFill flip="none" rotWithShape="1">
                      <a:gsLst>
                        <a:gs pos="0">
                          <a:srgbClr val="85134F">
                            <a:shade val="30000"/>
                            <a:satMod val="115000"/>
                          </a:srgbClr>
                        </a:gs>
                        <a:gs pos="50000">
                          <a:srgbClr val="85134F">
                            <a:shade val="67500"/>
                            <a:satMod val="115000"/>
                          </a:srgbClr>
                        </a:gs>
                        <a:gs pos="100000">
                          <a:srgbClr val="85134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" panose="02000000000000000000" pitchFamily="2" charset="0"/>
                    <a:cs typeface="Nikosh" panose="02000000000000000000" pitchFamily="2" charset="0"/>
                  </a:rPr>
                  <a:t>রম্বসটির ক্ষেত্রফল=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b="1" i="1" smtClean="0">
                            <a:gradFill flip="none" rotWithShape="1">
                              <a:gsLst>
                                <a:gs pos="0">
                                  <a:srgbClr val="85134F">
                                    <a:shade val="30000"/>
                                    <a:satMod val="115000"/>
                                  </a:srgbClr>
                                </a:gs>
                                <a:gs pos="50000">
                                  <a:srgbClr val="85134F">
                                    <a:shade val="67500"/>
                                    <a:satMod val="115000"/>
                                  </a:srgbClr>
                                </a:gs>
                                <a:gs pos="100000">
                                  <a:srgbClr val="85134F">
                                    <a:shade val="100000"/>
                                    <a:satMod val="115000"/>
                                  </a:srgbClr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gradFill flip="none" rotWithShape="1">
                              <a:gsLst>
                                <a:gs pos="0">
                                  <a:srgbClr val="85134F">
                                    <a:shade val="30000"/>
                                    <a:satMod val="115000"/>
                                  </a:srgbClr>
                                </a:gs>
                                <a:gs pos="50000">
                                  <a:srgbClr val="85134F">
                                    <a:shade val="67500"/>
                                    <a:satMod val="115000"/>
                                  </a:srgbClr>
                                </a:gs>
                                <a:gs pos="100000">
                                  <a:srgbClr val="85134F">
                                    <a:shade val="100000"/>
                                    <a:satMod val="115000"/>
                                  </a:srgbClr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gradFill flip="none" rotWithShape="1">
                              <a:gsLst>
                                <a:gs pos="0">
                                  <a:srgbClr val="85134F">
                                    <a:shade val="30000"/>
                                    <a:satMod val="115000"/>
                                  </a:srgbClr>
                                </a:gs>
                                <a:gs pos="50000">
                                  <a:srgbClr val="85134F">
                                    <a:shade val="67500"/>
                                    <a:satMod val="115000"/>
                                  </a:srgbClr>
                                </a:gs>
                                <a:gs pos="100000">
                                  <a:srgbClr val="85134F">
                                    <a:shade val="100000"/>
                                    <a:satMod val="115000"/>
                                  </a:srgbClr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 smtClean="0">
                    <a:gradFill flip="none" rotWithShape="1">
                      <a:gsLst>
                        <a:gs pos="0">
                          <a:srgbClr val="85134F">
                            <a:shade val="30000"/>
                            <a:satMod val="115000"/>
                          </a:srgbClr>
                        </a:gs>
                        <a:gs pos="50000">
                          <a:srgbClr val="85134F">
                            <a:shade val="67500"/>
                            <a:satMod val="115000"/>
                          </a:srgbClr>
                        </a:gs>
                        <a:gs pos="100000">
                          <a:srgbClr val="85134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" panose="02000000000000000000" pitchFamily="2" charset="0"/>
                    <a:cs typeface="Nikosh" panose="02000000000000000000" pitchFamily="2" charset="0"/>
                  </a:rPr>
                  <a:t>d</a:t>
                </a:r>
                <a:r>
                  <a:rPr lang="en-US" sz="1600" b="1" dirty="0" smtClean="0">
                    <a:gradFill flip="none" rotWithShape="1">
                      <a:gsLst>
                        <a:gs pos="0">
                          <a:srgbClr val="85134F">
                            <a:shade val="30000"/>
                            <a:satMod val="115000"/>
                          </a:srgbClr>
                        </a:gs>
                        <a:gs pos="50000">
                          <a:srgbClr val="85134F">
                            <a:shade val="67500"/>
                            <a:satMod val="115000"/>
                          </a:srgbClr>
                        </a:gs>
                        <a:gs pos="100000">
                          <a:srgbClr val="85134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" panose="02000000000000000000" pitchFamily="2" charset="0"/>
                    <a:cs typeface="Nikosh" panose="02000000000000000000" pitchFamily="2" charset="0"/>
                  </a:rPr>
                  <a:t>1</a:t>
                </a:r>
                <a:r>
                  <a:rPr lang="en-US" sz="2800" b="1" dirty="0" smtClean="0">
                    <a:gradFill flip="none" rotWithShape="1">
                      <a:gsLst>
                        <a:gs pos="0">
                          <a:srgbClr val="85134F">
                            <a:shade val="30000"/>
                            <a:satMod val="115000"/>
                          </a:srgbClr>
                        </a:gs>
                        <a:gs pos="50000">
                          <a:srgbClr val="85134F">
                            <a:shade val="67500"/>
                            <a:satMod val="115000"/>
                          </a:srgbClr>
                        </a:gs>
                        <a:gs pos="100000">
                          <a:srgbClr val="85134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" panose="02000000000000000000" pitchFamily="2" charset="0"/>
                    <a:cs typeface="Nikosh" panose="02000000000000000000" pitchFamily="2" charset="0"/>
                  </a:rPr>
                  <a:t>.d</a:t>
                </a:r>
                <a:r>
                  <a:rPr lang="en-US" sz="1600" b="1" dirty="0" smtClean="0">
                    <a:gradFill flip="none" rotWithShape="1">
                      <a:gsLst>
                        <a:gs pos="0">
                          <a:srgbClr val="85134F">
                            <a:shade val="30000"/>
                            <a:satMod val="115000"/>
                          </a:srgbClr>
                        </a:gs>
                        <a:gs pos="50000">
                          <a:srgbClr val="85134F">
                            <a:shade val="67500"/>
                            <a:satMod val="115000"/>
                          </a:srgbClr>
                        </a:gs>
                        <a:gs pos="100000">
                          <a:srgbClr val="85134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" panose="02000000000000000000" pitchFamily="2" charset="0"/>
                    <a:cs typeface="Nikosh" panose="02000000000000000000" pitchFamily="2" charset="0"/>
                  </a:rPr>
                  <a:t>2 </a:t>
                </a:r>
                <a:r>
                  <a:rPr lang="bn-IN" sz="2800" b="1" dirty="0" smtClean="0">
                    <a:gradFill flip="none" rotWithShape="1">
                      <a:gsLst>
                        <a:gs pos="0">
                          <a:srgbClr val="85134F">
                            <a:shade val="30000"/>
                            <a:satMod val="115000"/>
                          </a:srgbClr>
                        </a:gs>
                        <a:gs pos="50000">
                          <a:srgbClr val="85134F">
                            <a:shade val="67500"/>
                            <a:satMod val="115000"/>
                          </a:srgbClr>
                        </a:gs>
                        <a:gs pos="100000">
                          <a:srgbClr val="85134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" panose="02000000000000000000" pitchFamily="2" charset="0"/>
                    <a:cs typeface="Nikosh" panose="02000000000000000000" pitchFamily="2" charset="0"/>
                  </a:rPr>
                  <a:t>বর্গমিটার</a:t>
                </a:r>
                <a:endParaRPr lang="en-US" sz="2800" b="1" dirty="0" smtClean="0">
                  <a:gradFill flip="none" rotWithShape="1">
                    <a:gsLst>
                      <a:gs pos="0">
                        <a:srgbClr val="85134F">
                          <a:shade val="30000"/>
                          <a:satMod val="115000"/>
                        </a:srgbClr>
                      </a:gs>
                      <a:gs pos="50000">
                        <a:srgbClr val="85134F">
                          <a:shade val="67500"/>
                          <a:satMod val="115000"/>
                        </a:srgbClr>
                      </a:gs>
                      <a:gs pos="100000">
                        <a:srgbClr val="85134F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bn-IN" sz="2800" b="1" dirty="0" smtClean="0">
                    <a:gradFill flip="none" rotWithShape="1">
                      <a:gsLst>
                        <a:gs pos="0">
                          <a:srgbClr val="85134F">
                            <a:shade val="30000"/>
                            <a:satMod val="115000"/>
                          </a:srgbClr>
                        </a:gs>
                        <a:gs pos="50000">
                          <a:srgbClr val="85134F">
                            <a:shade val="67500"/>
                            <a:satMod val="115000"/>
                          </a:srgbClr>
                        </a:gs>
                        <a:gs pos="100000">
                          <a:srgbClr val="85134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" panose="02000000000000000000" pitchFamily="2" charset="0"/>
                    <a:cs typeface="Nikosh" panose="02000000000000000000" pitchFamily="2" charset="0"/>
                  </a:rPr>
                  <a:t>প্রশ্নানুসারে,</a:t>
                </a:r>
                <a:r>
                  <a:rPr lang="bn-IN" sz="2800" b="1" dirty="0">
                    <a:gradFill flip="none" rotWithShape="1">
                      <a:gsLst>
                        <a:gs pos="0">
                          <a:srgbClr val="85134F">
                            <a:shade val="30000"/>
                            <a:satMod val="115000"/>
                          </a:srgbClr>
                        </a:gs>
                        <a:gs pos="50000">
                          <a:srgbClr val="85134F">
                            <a:shade val="67500"/>
                            <a:satMod val="115000"/>
                          </a:srgbClr>
                        </a:gs>
                        <a:gs pos="100000">
                          <a:srgbClr val="85134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b="1" i="1">
                            <a:gradFill flip="none" rotWithShape="1">
                              <a:gsLst>
                                <a:gs pos="0">
                                  <a:srgbClr val="85134F">
                                    <a:shade val="30000"/>
                                    <a:satMod val="115000"/>
                                  </a:srgbClr>
                                </a:gs>
                                <a:gs pos="50000">
                                  <a:srgbClr val="85134F">
                                    <a:shade val="67500"/>
                                    <a:satMod val="115000"/>
                                  </a:srgbClr>
                                </a:gs>
                                <a:gs pos="100000">
                                  <a:srgbClr val="85134F">
                                    <a:shade val="100000"/>
                                    <a:satMod val="115000"/>
                                  </a:srgbClr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1" i="1">
                            <a:gradFill flip="none" rotWithShape="1">
                              <a:gsLst>
                                <a:gs pos="0">
                                  <a:srgbClr val="85134F">
                                    <a:shade val="30000"/>
                                    <a:satMod val="115000"/>
                                  </a:srgbClr>
                                </a:gs>
                                <a:gs pos="50000">
                                  <a:srgbClr val="85134F">
                                    <a:shade val="67500"/>
                                    <a:satMod val="115000"/>
                                  </a:srgbClr>
                                </a:gs>
                                <a:gs pos="100000">
                                  <a:srgbClr val="85134F">
                                    <a:shade val="100000"/>
                                    <a:satMod val="115000"/>
                                  </a:srgbClr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gradFill flip="none" rotWithShape="1">
                              <a:gsLst>
                                <a:gs pos="0">
                                  <a:srgbClr val="85134F">
                                    <a:shade val="30000"/>
                                    <a:satMod val="115000"/>
                                  </a:srgbClr>
                                </a:gs>
                                <a:gs pos="50000">
                                  <a:srgbClr val="85134F">
                                    <a:shade val="67500"/>
                                    <a:satMod val="115000"/>
                                  </a:srgbClr>
                                </a:gs>
                                <a:gs pos="100000">
                                  <a:srgbClr val="85134F">
                                    <a:shade val="100000"/>
                                    <a:satMod val="115000"/>
                                  </a:srgbClr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>
                    <a:gradFill flip="none" rotWithShape="1">
                      <a:gsLst>
                        <a:gs pos="0">
                          <a:srgbClr val="85134F">
                            <a:shade val="30000"/>
                            <a:satMod val="115000"/>
                          </a:srgbClr>
                        </a:gs>
                        <a:gs pos="50000">
                          <a:srgbClr val="85134F">
                            <a:shade val="67500"/>
                            <a:satMod val="115000"/>
                          </a:srgbClr>
                        </a:gs>
                        <a:gs pos="100000">
                          <a:srgbClr val="85134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" panose="02000000000000000000" pitchFamily="2" charset="0"/>
                    <a:cs typeface="Nikosh" panose="02000000000000000000" pitchFamily="2" charset="0"/>
                  </a:rPr>
                  <a:t>d</a:t>
                </a:r>
                <a:r>
                  <a:rPr lang="en-US" sz="1600" b="1" dirty="0">
                    <a:gradFill flip="none" rotWithShape="1">
                      <a:gsLst>
                        <a:gs pos="0">
                          <a:srgbClr val="85134F">
                            <a:shade val="30000"/>
                            <a:satMod val="115000"/>
                          </a:srgbClr>
                        </a:gs>
                        <a:gs pos="50000">
                          <a:srgbClr val="85134F">
                            <a:shade val="67500"/>
                            <a:satMod val="115000"/>
                          </a:srgbClr>
                        </a:gs>
                        <a:gs pos="100000">
                          <a:srgbClr val="85134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" panose="02000000000000000000" pitchFamily="2" charset="0"/>
                    <a:cs typeface="Nikosh" panose="02000000000000000000" pitchFamily="2" charset="0"/>
                  </a:rPr>
                  <a:t>1</a:t>
                </a:r>
                <a:r>
                  <a:rPr lang="en-US" sz="2800" b="1" dirty="0">
                    <a:gradFill flip="none" rotWithShape="1">
                      <a:gsLst>
                        <a:gs pos="0">
                          <a:srgbClr val="85134F">
                            <a:shade val="30000"/>
                            <a:satMod val="115000"/>
                          </a:srgbClr>
                        </a:gs>
                        <a:gs pos="50000">
                          <a:srgbClr val="85134F">
                            <a:shade val="67500"/>
                            <a:satMod val="115000"/>
                          </a:srgbClr>
                        </a:gs>
                        <a:gs pos="100000">
                          <a:srgbClr val="85134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" panose="02000000000000000000" pitchFamily="2" charset="0"/>
                    <a:cs typeface="Nikosh" panose="02000000000000000000" pitchFamily="2" charset="0"/>
                  </a:rPr>
                  <a:t>.d</a:t>
                </a:r>
                <a:r>
                  <a:rPr lang="en-US" sz="1600" b="1" dirty="0">
                    <a:gradFill flip="none" rotWithShape="1">
                      <a:gsLst>
                        <a:gs pos="0">
                          <a:srgbClr val="85134F">
                            <a:shade val="30000"/>
                            <a:satMod val="115000"/>
                          </a:srgbClr>
                        </a:gs>
                        <a:gs pos="50000">
                          <a:srgbClr val="85134F">
                            <a:shade val="67500"/>
                            <a:satMod val="115000"/>
                          </a:srgbClr>
                        </a:gs>
                        <a:gs pos="100000">
                          <a:srgbClr val="85134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" panose="02000000000000000000" pitchFamily="2" charset="0"/>
                    <a:cs typeface="Nikosh" panose="02000000000000000000" pitchFamily="2" charset="0"/>
                  </a:rPr>
                  <a:t>2</a:t>
                </a:r>
                <a:r>
                  <a:rPr lang="en-US" sz="2800" b="1" dirty="0">
                    <a:gradFill flip="none" rotWithShape="1">
                      <a:gsLst>
                        <a:gs pos="0">
                          <a:srgbClr val="85134F">
                            <a:shade val="30000"/>
                            <a:satMod val="115000"/>
                          </a:srgbClr>
                        </a:gs>
                        <a:gs pos="50000">
                          <a:srgbClr val="85134F">
                            <a:shade val="67500"/>
                            <a:satMod val="115000"/>
                          </a:srgbClr>
                        </a:gs>
                        <a:gs pos="100000">
                          <a:srgbClr val="85134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bn-IN" sz="2800" b="1" dirty="0" smtClean="0">
                    <a:gradFill flip="none" rotWithShape="1">
                      <a:gsLst>
                        <a:gs pos="0">
                          <a:srgbClr val="85134F">
                            <a:shade val="30000"/>
                            <a:satMod val="115000"/>
                          </a:srgbClr>
                        </a:gs>
                        <a:gs pos="50000">
                          <a:srgbClr val="85134F">
                            <a:shade val="67500"/>
                            <a:satMod val="115000"/>
                          </a:srgbClr>
                        </a:gs>
                        <a:gs pos="100000">
                          <a:srgbClr val="85134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" panose="02000000000000000000" pitchFamily="2" charset="0"/>
                    <a:cs typeface="Nikosh" panose="02000000000000000000" pitchFamily="2" charset="0"/>
                  </a:rPr>
                  <a:t>=</a:t>
                </a:r>
                <a:r>
                  <a:rPr lang="en-US" sz="2800" b="1" dirty="0" smtClean="0">
                    <a:gradFill flip="none" rotWithShape="1">
                      <a:gsLst>
                        <a:gs pos="0">
                          <a:srgbClr val="85134F">
                            <a:shade val="30000"/>
                            <a:satMod val="115000"/>
                          </a:srgbClr>
                        </a:gs>
                        <a:gs pos="50000">
                          <a:srgbClr val="85134F">
                            <a:shade val="67500"/>
                            <a:satMod val="115000"/>
                          </a:srgbClr>
                        </a:gs>
                        <a:gs pos="100000">
                          <a:srgbClr val="85134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" panose="02000000000000000000" pitchFamily="2" charset="0"/>
                    <a:cs typeface="Nikosh" panose="02000000000000000000" pitchFamily="2" charset="0"/>
                  </a:rPr>
                  <a:t>120 </a:t>
                </a:r>
                <a:r>
                  <a:rPr lang="bn-IN" sz="2800" b="1" dirty="0" smtClean="0">
                    <a:gradFill flip="none" rotWithShape="1">
                      <a:gsLst>
                        <a:gs pos="0">
                          <a:srgbClr val="85134F">
                            <a:shade val="30000"/>
                            <a:satMod val="115000"/>
                          </a:srgbClr>
                        </a:gs>
                        <a:gs pos="50000">
                          <a:srgbClr val="85134F">
                            <a:shade val="67500"/>
                            <a:satMod val="115000"/>
                          </a:srgbClr>
                        </a:gs>
                        <a:gs pos="100000">
                          <a:srgbClr val="85134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" panose="02000000000000000000" pitchFamily="2" charset="0"/>
                    <a:cs typeface="Nikosh" panose="02000000000000000000" pitchFamily="2" charset="0"/>
                  </a:rPr>
                  <a:t>বা,</a:t>
                </a:r>
                <a:r>
                  <a:rPr lang="en-US" sz="2800" b="1" dirty="0" smtClean="0">
                    <a:gradFill flip="none" rotWithShape="1">
                      <a:gsLst>
                        <a:gs pos="0">
                          <a:srgbClr val="85134F">
                            <a:shade val="30000"/>
                            <a:satMod val="115000"/>
                          </a:srgbClr>
                        </a:gs>
                        <a:gs pos="50000">
                          <a:srgbClr val="85134F">
                            <a:shade val="67500"/>
                            <a:satMod val="115000"/>
                          </a:srgbClr>
                        </a:gs>
                        <a:gs pos="100000">
                          <a:srgbClr val="85134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" panose="02000000000000000000" pitchFamily="2" charset="0"/>
                    <a:cs typeface="Nikosh" panose="02000000000000000000" pitchFamily="2" charset="0"/>
                  </a:rPr>
                  <a:t>d</a:t>
                </a:r>
                <a:r>
                  <a:rPr lang="en-US" sz="1600" b="1" dirty="0" smtClean="0">
                    <a:gradFill flip="none" rotWithShape="1">
                      <a:gsLst>
                        <a:gs pos="0">
                          <a:srgbClr val="85134F">
                            <a:shade val="30000"/>
                            <a:satMod val="115000"/>
                          </a:srgbClr>
                        </a:gs>
                        <a:gs pos="50000">
                          <a:srgbClr val="85134F">
                            <a:shade val="67500"/>
                            <a:satMod val="115000"/>
                          </a:srgbClr>
                        </a:gs>
                        <a:gs pos="100000">
                          <a:srgbClr val="85134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" panose="02000000000000000000" pitchFamily="2" charset="0"/>
                    <a:cs typeface="Nikosh" panose="02000000000000000000" pitchFamily="2" charset="0"/>
                  </a:rPr>
                  <a:t>2</a:t>
                </a:r>
                <a:r>
                  <a:rPr lang="en-US" sz="2800" b="1" dirty="0" smtClean="0">
                    <a:gradFill flip="none" rotWithShape="1">
                      <a:gsLst>
                        <a:gs pos="0">
                          <a:srgbClr val="85134F">
                            <a:shade val="30000"/>
                            <a:satMod val="115000"/>
                          </a:srgbClr>
                        </a:gs>
                        <a:gs pos="50000">
                          <a:srgbClr val="85134F">
                            <a:shade val="67500"/>
                            <a:satMod val="115000"/>
                          </a:srgbClr>
                        </a:gs>
                        <a:gs pos="100000">
                          <a:srgbClr val="85134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" panose="02000000000000000000" pitchFamily="2" charset="0"/>
                    <a:cs typeface="Nikosh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gradFill flip="none" rotWithShape="1">
                              <a:gsLst>
                                <a:gs pos="0">
                                  <a:srgbClr val="85134F">
                                    <a:shade val="30000"/>
                                    <a:satMod val="115000"/>
                                  </a:srgbClr>
                                </a:gs>
                                <a:gs pos="50000">
                                  <a:srgbClr val="85134F">
                                    <a:shade val="67500"/>
                                    <a:satMod val="115000"/>
                                  </a:srgbClr>
                                </a:gs>
                                <a:gs pos="100000">
                                  <a:srgbClr val="85134F">
                                    <a:shade val="100000"/>
                                    <a:satMod val="115000"/>
                                  </a:srgbClr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gradFill flip="none" rotWithShape="1">
                              <a:gsLst>
                                <a:gs pos="0">
                                  <a:srgbClr val="85134F">
                                    <a:shade val="30000"/>
                                    <a:satMod val="115000"/>
                                  </a:srgbClr>
                                </a:gs>
                                <a:gs pos="50000">
                                  <a:srgbClr val="85134F">
                                    <a:shade val="67500"/>
                                    <a:satMod val="115000"/>
                                  </a:srgbClr>
                                </a:gs>
                                <a:gs pos="100000">
                                  <a:srgbClr val="85134F">
                                    <a:shade val="100000"/>
                                    <a:satMod val="115000"/>
                                  </a:srgbClr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𝟏𝟐𝟎</m:t>
                        </m:r>
                        <m:r>
                          <a:rPr lang="en-US" sz="2800" b="1" i="1" smtClean="0">
                            <a:gradFill flip="none" rotWithShape="1">
                              <a:gsLst>
                                <a:gs pos="0">
                                  <a:srgbClr val="85134F">
                                    <a:shade val="30000"/>
                                    <a:satMod val="115000"/>
                                  </a:srgbClr>
                                </a:gs>
                                <a:gs pos="50000">
                                  <a:srgbClr val="85134F">
                                    <a:shade val="67500"/>
                                    <a:satMod val="115000"/>
                                  </a:srgbClr>
                                </a:gs>
                                <a:gs pos="100000">
                                  <a:srgbClr val="85134F">
                                    <a:shade val="100000"/>
                                    <a:satMod val="115000"/>
                                  </a:srgbClr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×</m:t>
                        </m:r>
                        <m:r>
                          <a:rPr lang="en-US" sz="2800" b="1" i="1" smtClean="0">
                            <a:gradFill flip="none" rotWithShape="1">
                              <a:gsLst>
                                <a:gs pos="0">
                                  <a:srgbClr val="85134F">
                                    <a:shade val="30000"/>
                                    <a:satMod val="115000"/>
                                  </a:srgbClr>
                                </a:gs>
                                <a:gs pos="50000">
                                  <a:srgbClr val="85134F">
                                    <a:shade val="67500"/>
                                    <a:satMod val="115000"/>
                                  </a:srgbClr>
                                </a:gs>
                                <a:gs pos="100000">
                                  <a:srgbClr val="85134F">
                                    <a:shade val="100000"/>
                                    <a:satMod val="115000"/>
                                  </a:srgbClr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gradFill flip="none" rotWithShape="1">
                              <a:gsLst>
                                <a:gs pos="0">
                                  <a:srgbClr val="85134F">
                                    <a:shade val="30000"/>
                                    <a:satMod val="115000"/>
                                  </a:srgbClr>
                                </a:gs>
                                <a:gs pos="50000">
                                  <a:srgbClr val="85134F">
                                    <a:shade val="67500"/>
                                    <a:satMod val="115000"/>
                                  </a:srgbClr>
                                </a:gs>
                                <a:gs pos="100000">
                                  <a:srgbClr val="85134F">
                                    <a:shade val="100000"/>
                                    <a:satMod val="115000"/>
                                  </a:srgbClr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800" b="1" dirty="0" smtClean="0">
                    <a:gradFill flip="none" rotWithShape="1">
                      <a:gsLst>
                        <a:gs pos="0">
                          <a:srgbClr val="85134F">
                            <a:shade val="30000"/>
                            <a:satMod val="115000"/>
                          </a:srgbClr>
                        </a:gs>
                        <a:gs pos="50000">
                          <a:srgbClr val="85134F">
                            <a:shade val="67500"/>
                            <a:satMod val="115000"/>
                          </a:srgbClr>
                        </a:gs>
                        <a:gs pos="100000">
                          <a:srgbClr val="85134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" panose="02000000000000000000" pitchFamily="2" charset="0"/>
                    <a:cs typeface="Nikosh" panose="02000000000000000000" pitchFamily="2" charset="0"/>
                  </a:rPr>
                  <a:t>=24</a:t>
                </a:r>
                <a:r>
                  <a:rPr lang="bn-IN" sz="2800" b="1" dirty="0" smtClean="0">
                    <a:gradFill flip="none" rotWithShape="1">
                      <a:gsLst>
                        <a:gs pos="0">
                          <a:srgbClr val="85134F">
                            <a:shade val="30000"/>
                            <a:satMod val="115000"/>
                          </a:srgbClr>
                        </a:gs>
                        <a:gs pos="50000">
                          <a:srgbClr val="85134F">
                            <a:shade val="67500"/>
                            <a:satMod val="115000"/>
                          </a:srgbClr>
                        </a:gs>
                        <a:gs pos="100000">
                          <a:srgbClr val="85134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" panose="02000000000000000000" pitchFamily="2" charset="0"/>
                    <a:cs typeface="Nikosh" panose="02000000000000000000" pitchFamily="2" charset="0"/>
                  </a:rPr>
                  <a:t>মিটার।</a:t>
                </a:r>
              </a:p>
              <a:p>
                <a:r>
                  <a:rPr lang="bn-IN" sz="2800" b="1" dirty="0" smtClean="0">
                    <a:gradFill flip="none" rotWithShape="1">
                      <a:gsLst>
                        <a:gs pos="0">
                          <a:srgbClr val="85134F">
                            <a:shade val="30000"/>
                            <a:satMod val="115000"/>
                          </a:srgbClr>
                        </a:gs>
                        <a:gs pos="50000">
                          <a:srgbClr val="85134F">
                            <a:shade val="67500"/>
                            <a:satMod val="115000"/>
                          </a:srgbClr>
                        </a:gs>
                        <a:gs pos="100000">
                          <a:srgbClr val="85134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" panose="02000000000000000000" pitchFamily="2" charset="0"/>
                    <a:cs typeface="Nikosh" panose="02000000000000000000" pitchFamily="2" charset="0"/>
                  </a:rPr>
                  <a:t>আমরা জানি,রম্বসের কর্ণদ্বয় পরস্পরকে সমকোণে সমদ্বিখণ্ডিত করে।</a:t>
                </a:r>
              </a:p>
              <a:p>
                <a:r>
                  <a:rPr lang="en-US" sz="2800" dirty="0" smtClean="0">
                    <a:gradFill flip="none" rotWithShape="1">
                      <a:gsLst>
                        <a:gs pos="0">
                          <a:srgbClr val="85134F">
                            <a:shade val="30000"/>
                            <a:satMod val="115000"/>
                          </a:srgbClr>
                        </a:gs>
                        <a:gs pos="50000">
                          <a:srgbClr val="85134F">
                            <a:shade val="67500"/>
                            <a:satMod val="115000"/>
                          </a:srgbClr>
                        </a:gs>
                        <a:gs pos="100000">
                          <a:srgbClr val="85134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" panose="02000000000000000000" pitchFamily="2" charset="0"/>
                    <a:cs typeface="Nikosh" panose="02000000000000000000" pitchFamily="2" charset="0"/>
                  </a:rPr>
                  <a:t>OD=OB=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gradFill flip="none" rotWithShape="1">
                              <a:gsLst>
                                <a:gs pos="0">
                                  <a:srgbClr val="85134F">
                                    <a:shade val="30000"/>
                                    <a:satMod val="115000"/>
                                  </a:srgbClr>
                                </a:gs>
                                <a:gs pos="50000">
                                  <a:srgbClr val="85134F">
                                    <a:shade val="67500"/>
                                    <a:satMod val="115000"/>
                                  </a:srgbClr>
                                </a:gs>
                                <a:gs pos="100000">
                                  <a:srgbClr val="85134F">
                                    <a:shade val="100000"/>
                                    <a:satMod val="115000"/>
                                  </a:srgbClr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gradFill flip="none" rotWithShape="1">
                              <a:gsLst>
                                <a:gs pos="0">
                                  <a:srgbClr val="85134F">
                                    <a:shade val="30000"/>
                                    <a:satMod val="115000"/>
                                  </a:srgbClr>
                                </a:gs>
                                <a:gs pos="50000">
                                  <a:srgbClr val="85134F">
                                    <a:shade val="67500"/>
                                    <a:satMod val="115000"/>
                                  </a:srgbClr>
                                </a:gs>
                                <a:gs pos="100000">
                                  <a:srgbClr val="85134F">
                                    <a:shade val="100000"/>
                                    <a:satMod val="115000"/>
                                  </a:srgbClr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10</m:t>
                        </m:r>
                      </m:num>
                      <m:den>
                        <m:r>
                          <a:rPr lang="en-US" sz="2800" b="0" i="1" smtClean="0">
                            <a:gradFill flip="none" rotWithShape="1">
                              <a:gsLst>
                                <a:gs pos="0">
                                  <a:srgbClr val="85134F">
                                    <a:shade val="30000"/>
                                    <a:satMod val="115000"/>
                                  </a:srgbClr>
                                </a:gs>
                                <a:gs pos="50000">
                                  <a:srgbClr val="85134F">
                                    <a:shade val="67500"/>
                                    <a:satMod val="115000"/>
                                  </a:srgbClr>
                                </a:gs>
                                <a:gs pos="100000">
                                  <a:srgbClr val="85134F">
                                    <a:shade val="100000"/>
                                    <a:satMod val="115000"/>
                                  </a:srgbClr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>
                    <a:gradFill flip="none" rotWithShape="1">
                      <a:gsLst>
                        <a:gs pos="0">
                          <a:srgbClr val="85134F">
                            <a:shade val="30000"/>
                            <a:satMod val="115000"/>
                          </a:srgbClr>
                        </a:gs>
                        <a:gs pos="50000">
                          <a:srgbClr val="85134F">
                            <a:shade val="67500"/>
                            <a:satMod val="115000"/>
                          </a:srgbClr>
                        </a:gs>
                        <a:gs pos="100000">
                          <a:srgbClr val="85134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bn-IN" sz="2800" b="1" dirty="0" smtClean="0">
                    <a:gradFill flip="none" rotWithShape="1">
                      <a:gsLst>
                        <a:gs pos="0">
                          <a:srgbClr val="85134F">
                            <a:shade val="30000"/>
                            <a:satMod val="115000"/>
                          </a:srgbClr>
                        </a:gs>
                        <a:gs pos="50000">
                          <a:srgbClr val="85134F">
                            <a:shade val="67500"/>
                            <a:satMod val="115000"/>
                          </a:srgbClr>
                        </a:gs>
                        <a:gs pos="100000">
                          <a:srgbClr val="85134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" panose="02000000000000000000" pitchFamily="2" charset="0"/>
                    <a:cs typeface="Nikosh" panose="02000000000000000000" pitchFamily="2" charset="0"/>
                  </a:rPr>
                  <a:t>মিটার =</a:t>
                </a:r>
                <a:r>
                  <a:rPr lang="en-US" sz="2800" b="1" dirty="0" smtClean="0">
                    <a:gradFill flip="none" rotWithShape="1">
                      <a:gsLst>
                        <a:gs pos="0">
                          <a:srgbClr val="85134F">
                            <a:shade val="30000"/>
                            <a:satMod val="115000"/>
                          </a:srgbClr>
                        </a:gs>
                        <a:gs pos="50000">
                          <a:srgbClr val="85134F">
                            <a:shade val="67500"/>
                            <a:satMod val="115000"/>
                          </a:srgbClr>
                        </a:gs>
                        <a:gs pos="100000">
                          <a:srgbClr val="85134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" panose="02000000000000000000" pitchFamily="2" charset="0"/>
                    <a:cs typeface="Nikosh" panose="02000000000000000000" pitchFamily="2" charset="0"/>
                  </a:rPr>
                  <a:t>5</a:t>
                </a:r>
                <a:r>
                  <a:rPr lang="bn-IN" sz="2800" b="1" dirty="0" smtClean="0">
                    <a:gradFill flip="none" rotWithShape="1">
                      <a:gsLst>
                        <a:gs pos="0">
                          <a:srgbClr val="85134F">
                            <a:shade val="30000"/>
                            <a:satMod val="115000"/>
                          </a:srgbClr>
                        </a:gs>
                        <a:gs pos="50000">
                          <a:srgbClr val="85134F">
                            <a:shade val="67500"/>
                            <a:satMod val="115000"/>
                          </a:srgbClr>
                        </a:gs>
                        <a:gs pos="100000">
                          <a:srgbClr val="85134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" panose="02000000000000000000" pitchFamily="2" charset="0"/>
                    <a:cs typeface="Nikosh" panose="02000000000000000000" pitchFamily="2" charset="0"/>
                  </a:rPr>
                  <a:t>মিটারএবং</a:t>
                </a:r>
                <a:r>
                  <a:rPr lang="en-US" sz="2800" b="1" dirty="0" smtClean="0">
                    <a:gradFill flip="none" rotWithShape="1">
                      <a:gsLst>
                        <a:gs pos="0">
                          <a:srgbClr val="85134F">
                            <a:shade val="30000"/>
                            <a:satMod val="115000"/>
                          </a:srgbClr>
                        </a:gs>
                        <a:gs pos="50000">
                          <a:srgbClr val="85134F">
                            <a:shade val="67500"/>
                            <a:satMod val="115000"/>
                          </a:srgbClr>
                        </a:gs>
                        <a:gs pos="100000">
                          <a:srgbClr val="85134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" panose="02000000000000000000" pitchFamily="2" charset="0"/>
                    <a:cs typeface="Nikosh" panose="02000000000000000000" pitchFamily="2" charset="0"/>
                  </a:rPr>
                  <a:t>OA=OC=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gradFill flip="none" rotWithShape="1">
                              <a:gsLst>
                                <a:gs pos="0">
                                  <a:srgbClr val="85134F">
                                    <a:shade val="30000"/>
                                    <a:satMod val="115000"/>
                                  </a:srgbClr>
                                </a:gs>
                                <a:gs pos="50000">
                                  <a:srgbClr val="85134F">
                                    <a:shade val="67500"/>
                                    <a:satMod val="115000"/>
                                  </a:srgbClr>
                                </a:gs>
                                <a:gs pos="100000">
                                  <a:srgbClr val="85134F">
                                    <a:shade val="100000"/>
                                    <a:satMod val="115000"/>
                                  </a:srgbClr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gradFill flip="none" rotWithShape="1">
                              <a:gsLst>
                                <a:gs pos="0">
                                  <a:srgbClr val="85134F">
                                    <a:shade val="30000"/>
                                    <a:satMod val="115000"/>
                                  </a:srgbClr>
                                </a:gs>
                                <a:gs pos="50000">
                                  <a:srgbClr val="85134F">
                                    <a:shade val="67500"/>
                                    <a:satMod val="115000"/>
                                  </a:srgbClr>
                                </a:gs>
                                <a:gs pos="100000">
                                  <a:srgbClr val="85134F">
                                    <a:shade val="100000"/>
                                    <a:satMod val="115000"/>
                                  </a:srgbClr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𝟐𝟒</m:t>
                        </m:r>
                      </m:num>
                      <m:den>
                        <m:r>
                          <a:rPr lang="en-US" sz="2800" b="1" i="1" smtClean="0">
                            <a:gradFill flip="none" rotWithShape="1">
                              <a:gsLst>
                                <a:gs pos="0">
                                  <a:srgbClr val="85134F">
                                    <a:shade val="30000"/>
                                    <a:satMod val="115000"/>
                                  </a:srgbClr>
                                </a:gs>
                                <a:gs pos="50000">
                                  <a:srgbClr val="85134F">
                                    <a:shade val="67500"/>
                                    <a:satMod val="115000"/>
                                  </a:srgbClr>
                                </a:gs>
                                <a:gs pos="100000">
                                  <a:srgbClr val="85134F">
                                    <a:shade val="100000"/>
                                    <a:satMod val="115000"/>
                                  </a:srgbClr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 smtClean="0">
                    <a:gradFill flip="none" rotWithShape="1">
                      <a:gsLst>
                        <a:gs pos="0">
                          <a:srgbClr val="85134F">
                            <a:shade val="30000"/>
                            <a:satMod val="115000"/>
                          </a:srgbClr>
                        </a:gs>
                        <a:gs pos="50000">
                          <a:srgbClr val="85134F">
                            <a:shade val="67500"/>
                            <a:satMod val="115000"/>
                          </a:srgbClr>
                        </a:gs>
                        <a:gs pos="100000">
                          <a:srgbClr val="85134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bn-IN" sz="2800" b="1" dirty="0" smtClean="0">
                    <a:gradFill flip="none" rotWithShape="1">
                      <a:gsLst>
                        <a:gs pos="0">
                          <a:srgbClr val="85134F">
                            <a:shade val="30000"/>
                            <a:satMod val="115000"/>
                          </a:srgbClr>
                        </a:gs>
                        <a:gs pos="50000">
                          <a:srgbClr val="85134F">
                            <a:shade val="67500"/>
                            <a:satMod val="115000"/>
                          </a:srgbClr>
                        </a:gs>
                        <a:gs pos="100000">
                          <a:srgbClr val="85134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" panose="02000000000000000000" pitchFamily="2" charset="0"/>
                    <a:cs typeface="Nikosh" panose="02000000000000000000" pitchFamily="2" charset="0"/>
                  </a:rPr>
                  <a:t>মিটার=</a:t>
                </a:r>
                <a:r>
                  <a:rPr lang="en-US" sz="2800" b="1" dirty="0" smtClean="0">
                    <a:gradFill flip="none" rotWithShape="1">
                      <a:gsLst>
                        <a:gs pos="0">
                          <a:srgbClr val="85134F">
                            <a:shade val="30000"/>
                            <a:satMod val="115000"/>
                          </a:srgbClr>
                        </a:gs>
                        <a:gs pos="50000">
                          <a:srgbClr val="85134F">
                            <a:shade val="67500"/>
                            <a:satMod val="115000"/>
                          </a:srgbClr>
                        </a:gs>
                        <a:gs pos="100000">
                          <a:srgbClr val="85134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" panose="02000000000000000000" pitchFamily="2" charset="0"/>
                    <a:cs typeface="Nikosh" panose="02000000000000000000" pitchFamily="2" charset="0"/>
                  </a:rPr>
                  <a:t>12</a:t>
                </a:r>
                <a:r>
                  <a:rPr lang="bn-IN" sz="2800" b="1" dirty="0" smtClean="0">
                    <a:gradFill flip="none" rotWithShape="1">
                      <a:gsLst>
                        <a:gs pos="0">
                          <a:srgbClr val="85134F">
                            <a:shade val="30000"/>
                            <a:satMod val="115000"/>
                          </a:srgbClr>
                        </a:gs>
                        <a:gs pos="50000">
                          <a:srgbClr val="85134F">
                            <a:shade val="67500"/>
                            <a:satMod val="115000"/>
                          </a:srgbClr>
                        </a:gs>
                        <a:gs pos="100000">
                          <a:srgbClr val="85134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" panose="02000000000000000000" pitchFamily="2" charset="0"/>
                    <a:cs typeface="Nikosh" panose="02000000000000000000" pitchFamily="2" charset="0"/>
                  </a:rPr>
                  <a:t>মিটার</a:t>
                </a:r>
                <a:endParaRPr lang="en-US" sz="2800" b="1" dirty="0" smtClean="0">
                  <a:gradFill flip="none" rotWithShape="1">
                    <a:gsLst>
                      <a:gs pos="0">
                        <a:srgbClr val="85134F">
                          <a:shade val="30000"/>
                          <a:satMod val="115000"/>
                        </a:srgbClr>
                      </a:gs>
                      <a:gs pos="50000">
                        <a:srgbClr val="85134F">
                          <a:shade val="67500"/>
                          <a:satMod val="115000"/>
                        </a:srgbClr>
                      </a:gs>
                      <a:gs pos="100000">
                        <a:srgbClr val="85134F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bn-IN" sz="2800" b="1" dirty="0" smtClean="0">
                    <a:gradFill flip="none" rotWithShape="1">
                      <a:gsLst>
                        <a:gs pos="0">
                          <a:srgbClr val="85134F">
                            <a:shade val="30000"/>
                            <a:satMod val="115000"/>
                          </a:srgbClr>
                        </a:gs>
                        <a:gs pos="50000">
                          <a:srgbClr val="85134F">
                            <a:shade val="67500"/>
                            <a:satMod val="115000"/>
                          </a:srgbClr>
                        </a:gs>
                        <a:gs pos="100000">
                          <a:srgbClr val="85134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" panose="02000000000000000000" pitchFamily="2" charset="0"/>
                    <a:cs typeface="Nikosh" panose="02000000000000000000" pitchFamily="2" charset="0"/>
                  </a:rPr>
                  <a:t>সমকোণী ত্রিভুজ </a:t>
                </a:r>
                <a:r>
                  <a:rPr lang="en-US" sz="2800" b="1" dirty="0" smtClean="0">
                    <a:gradFill flip="none" rotWithShape="1">
                      <a:gsLst>
                        <a:gs pos="0">
                          <a:srgbClr val="85134F">
                            <a:shade val="30000"/>
                            <a:satMod val="115000"/>
                          </a:srgbClr>
                        </a:gs>
                        <a:gs pos="50000">
                          <a:srgbClr val="85134F">
                            <a:shade val="67500"/>
                            <a:satMod val="115000"/>
                          </a:srgbClr>
                        </a:gs>
                        <a:gs pos="100000">
                          <a:srgbClr val="85134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" panose="02000000000000000000" pitchFamily="2" charset="0"/>
                    <a:cs typeface="Nikosh" panose="02000000000000000000" pitchFamily="2" charset="0"/>
                  </a:rPr>
                  <a:t>AOD </a:t>
                </a:r>
                <a:r>
                  <a:rPr lang="bn-IN" sz="2800" b="1" dirty="0" smtClean="0">
                    <a:gradFill flip="none" rotWithShape="1">
                      <a:gsLst>
                        <a:gs pos="0">
                          <a:srgbClr val="85134F">
                            <a:shade val="30000"/>
                            <a:satMod val="115000"/>
                          </a:srgbClr>
                        </a:gs>
                        <a:gs pos="50000">
                          <a:srgbClr val="85134F">
                            <a:shade val="67500"/>
                            <a:satMod val="115000"/>
                          </a:srgbClr>
                        </a:gs>
                        <a:gs pos="100000">
                          <a:srgbClr val="85134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" panose="02000000000000000000" pitchFamily="2" charset="0"/>
                    <a:cs typeface="Nikosh" panose="02000000000000000000" pitchFamily="2" charset="0"/>
                  </a:rPr>
                  <a:t>এ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800" b="1" i="1" smtClean="0">
                            <a:gradFill flip="none" rotWithShape="1">
                              <a:gsLst>
                                <a:gs pos="0">
                                  <a:srgbClr val="85134F">
                                    <a:shade val="30000"/>
                                    <a:satMod val="115000"/>
                                  </a:srgbClr>
                                </a:gs>
                                <a:gs pos="50000">
                                  <a:srgbClr val="85134F">
                                    <a:shade val="67500"/>
                                    <a:satMod val="115000"/>
                                  </a:srgbClr>
                                </a:gs>
                                <a:gs pos="100000">
                                  <a:srgbClr val="85134F">
                                    <a:shade val="100000"/>
                                    <a:satMod val="115000"/>
                                  </a:srgbClr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gradFill flip="none" rotWithShape="1">
                              <a:gsLst>
                                <a:gs pos="0">
                                  <a:srgbClr val="85134F">
                                    <a:shade val="30000"/>
                                    <a:satMod val="115000"/>
                                  </a:srgbClr>
                                </a:gs>
                                <a:gs pos="50000">
                                  <a:srgbClr val="85134F">
                                    <a:shade val="67500"/>
                                    <a:satMod val="115000"/>
                                  </a:srgbClr>
                                </a:gs>
                                <a:gs pos="100000">
                                  <a:srgbClr val="85134F">
                                    <a:shade val="100000"/>
                                    <a:satMod val="115000"/>
                                  </a:srgbClr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𝑨𝑫</m:t>
                        </m:r>
                      </m:e>
                      <m:sup>
                        <m:r>
                          <a:rPr lang="en-US" sz="2800" b="1" i="1" smtClean="0">
                            <a:gradFill flip="none" rotWithShape="1">
                              <a:gsLst>
                                <a:gs pos="0">
                                  <a:srgbClr val="85134F">
                                    <a:shade val="30000"/>
                                    <a:satMod val="115000"/>
                                  </a:srgbClr>
                                </a:gs>
                                <a:gs pos="50000">
                                  <a:srgbClr val="85134F">
                                    <a:shade val="67500"/>
                                    <a:satMod val="115000"/>
                                  </a:srgbClr>
                                </a:gs>
                                <a:gs pos="100000">
                                  <a:srgbClr val="85134F">
                                    <a:shade val="100000"/>
                                    <a:satMod val="115000"/>
                                  </a:srgbClr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800" b="1" i="0" smtClean="0">
                        <a:gradFill flip="none" rotWithShape="1">
                          <a:gsLst>
                            <a:gs pos="0">
                              <a:srgbClr val="85134F">
                                <a:shade val="30000"/>
                                <a:satMod val="115000"/>
                              </a:srgbClr>
                            </a:gs>
                            <a:gs pos="50000">
                              <a:srgbClr val="85134F">
                                <a:shade val="67500"/>
                                <a:satMod val="115000"/>
                              </a:srgbClr>
                            </a:gs>
                            <a:gs pos="100000">
                              <a:srgbClr val="85134F">
                                <a:shade val="100000"/>
                                <a:satMod val="115000"/>
                              </a:srgb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800" b="1" i="1" smtClean="0">
                            <a:gradFill flip="none" rotWithShape="1">
                              <a:gsLst>
                                <a:gs pos="0">
                                  <a:srgbClr val="85134F">
                                    <a:shade val="30000"/>
                                    <a:satMod val="115000"/>
                                  </a:srgbClr>
                                </a:gs>
                                <a:gs pos="50000">
                                  <a:srgbClr val="85134F">
                                    <a:shade val="67500"/>
                                    <a:satMod val="115000"/>
                                  </a:srgbClr>
                                </a:gs>
                                <a:gs pos="100000">
                                  <a:srgbClr val="85134F">
                                    <a:shade val="100000"/>
                                    <a:satMod val="115000"/>
                                  </a:srgbClr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gradFill flip="none" rotWithShape="1">
                              <a:gsLst>
                                <a:gs pos="0">
                                  <a:srgbClr val="85134F">
                                    <a:shade val="30000"/>
                                    <a:satMod val="115000"/>
                                  </a:srgbClr>
                                </a:gs>
                                <a:gs pos="50000">
                                  <a:srgbClr val="85134F">
                                    <a:shade val="67500"/>
                                    <a:satMod val="115000"/>
                                  </a:srgbClr>
                                </a:gs>
                                <a:gs pos="100000">
                                  <a:srgbClr val="85134F">
                                    <a:shade val="100000"/>
                                    <a:satMod val="115000"/>
                                  </a:srgbClr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𝑶𝑨</m:t>
                        </m:r>
                      </m:e>
                      <m:sup>
                        <m:r>
                          <a:rPr lang="en-US" sz="2800" b="1" i="1" smtClean="0">
                            <a:gradFill flip="none" rotWithShape="1">
                              <a:gsLst>
                                <a:gs pos="0">
                                  <a:srgbClr val="85134F">
                                    <a:shade val="30000"/>
                                    <a:satMod val="115000"/>
                                  </a:srgbClr>
                                </a:gs>
                                <a:gs pos="50000">
                                  <a:srgbClr val="85134F">
                                    <a:shade val="67500"/>
                                    <a:satMod val="115000"/>
                                  </a:srgbClr>
                                </a:gs>
                                <a:gs pos="100000">
                                  <a:srgbClr val="85134F">
                                    <a:shade val="100000"/>
                                    <a:satMod val="115000"/>
                                  </a:srgbClr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 smtClean="0">
                    <a:gradFill flip="none" rotWithShape="1">
                      <a:gsLst>
                        <a:gs pos="0">
                          <a:srgbClr val="85134F">
                            <a:shade val="30000"/>
                            <a:satMod val="115000"/>
                          </a:srgbClr>
                        </a:gs>
                        <a:gs pos="50000">
                          <a:srgbClr val="85134F">
                            <a:shade val="67500"/>
                            <a:satMod val="115000"/>
                          </a:srgbClr>
                        </a:gs>
                        <a:gs pos="100000">
                          <a:srgbClr val="85134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" panose="02000000000000000000" pitchFamily="2" charset="0"/>
                    <a:cs typeface="Nikosh" panose="02000000000000000000" pitchFamily="2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gradFill flip="none" rotWithShape="1">
                              <a:gsLst>
                                <a:gs pos="0">
                                  <a:srgbClr val="85134F">
                                    <a:shade val="30000"/>
                                    <a:satMod val="115000"/>
                                  </a:srgbClr>
                                </a:gs>
                                <a:gs pos="50000">
                                  <a:srgbClr val="85134F">
                                    <a:shade val="67500"/>
                                    <a:satMod val="115000"/>
                                  </a:srgbClr>
                                </a:gs>
                                <a:gs pos="100000">
                                  <a:srgbClr val="85134F">
                                    <a:shade val="100000"/>
                                    <a:satMod val="115000"/>
                                  </a:srgbClr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gradFill flip="none" rotWithShape="1">
                              <a:gsLst>
                                <a:gs pos="0">
                                  <a:srgbClr val="85134F">
                                    <a:shade val="30000"/>
                                    <a:satMod val="115000"/>
                                  </a:srgbClr>
                                </a:gs>
                                <a:gs pos="50000">
                                  <a:srgbClr val="85134F">
                                    <a:shade val="67500"/>
                                    <a:satMod val="115000"/>
                                  </a:srgbClr>
                                </a:gs>
                                <a:gs pos="100000">
                                  <a:srgbClr val="85134F">
                                    <a:shade val="100000"/>
                                    <a:satMod val="115000"/>
                                  </a:srgbClr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𝑶𝑫</m:t>
                        </m:r>
                      </m:e>
                      <m:sup>
                        <m:r>
                          <a:rPr lang="en-US" sz="2800" b="1" i="1" smtClean="0">
                            <a:gradFill flip="none" rotWithShape="1">
                              <a:gsLst>
                                <a:gs pos="0">
                                  <a:srgbClr val="85134F">
                                    <a:shade val="30000"/>
                                    <a:satMod val="115000"/>
                                  </a:srgbClr>
                                </a:gs>
                                <a:gs pos="50000">
                                  <a:srgbClr val="85134F">
                                    <a:shade val="67500"/>
                                    <a:satMod val="115000"/>
                                  </a:srgbClr>
                                </a:gs>
                                <a:gs pos="100000">
                                  <a:srgbClr val="85134F">
                                    <a:shade val="100000"/>
                                    <a:satMod val="115000"/>
                                  </a:srgbClr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 smtClean="0">
                    <a:gradFill flip="none" rotWithShape="1">
                      <a:gsLst>
                        <a:gs pos="0">
                          <a:srgbClr val="85134F">
                            <a:shade val="30000"/>
                            <a:satMod val="115000"/>
                          </a:srgbClr>
                        </a:gs>
                        <a:gs pos="50000">
                          <a:srgbClr val="85134F">
                            <a:shade val="67500"/>
                            <a:satMod val="115000"/>
                          </a:srgbClr>
                        </a:gs>
                        <a:gs pos="100000">
                          <a:srgbClr val="85134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" panose="02000000000000000000" pitchFamily="2" charset="0"/>
                    <a:cs typeface="Nikosh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 smtClean="0">
                            <a:gradFill flip="none" rotWithShape="1">
                              <a:gsLst>
                                <a:gs pos="0">
                                  <a:srgbClr val="85134F">
                                    <a:shade val="30000"/>
                                    <a:satMod val="115000"/>
                                  </a:srgbClr>
                                </a:gs>
                                <a:gs pos="50000">
                                  <a:srgbClr val="85134F">
                                    <a:shade val="67500"/>
                                    <a:satMod val="115000"/>
                                  </a:srgbClr>
                                </a:gs>
                                <a:gs pos="100000">
                                  <a:srgbClr val="85134F">
                                    <a:shade val="100000"/>
                                    <a:satMod val="115000"/>
                                  </a:srgbClr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1" i="1" dirty="0" smtClean="0">
                            <a:gradFill flip="none" rotWithShape="1">
                              <a:gsLst>
                                <a:gs pos="0">
                                  <a:srgbClr val="85134F">
                                    <a:shade val="30000"/>
                                    <a:satMod val="115000"/>
                                  </a:srgbClr>
                                </a:gs>
                                <a:gs pos="50000">
                                  <a:srgbClr val="85134F">
                                    <a:shade val="67500"/>
                                    <a:satMod val="115000"/>
                                  </a:srgbClr>
                                </a:gs>
                                <a:gs pos="100000">
                                  <a:srgbClr val="85134F">
                                    <a:shade val="100000"/>
                                    <a:satMod val="115000"/>
                                  </a:srgbClr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𝟏𝟐</m:t>
                        </m:r>
                      </m:e>
                      <m:sup>
                        <m:r>
                          <a:rPr lang="en-US" sz="2800" b="1" i="1" dirty="0" smtClean="0">
                            <a:gradFill flip="none" rotWithShape="1">
                              <a:gsLst>
                                <a:gs pos="0">
                                  <a:srgbClr val="85134F">
                                    <a:shade val="30000"/>
                                    <a:satMod val="115000"/>
                                  </a:srgbClr>
                                </a:gs>
                                <a:gs pos="50000">
                                  <a:srgbClr val="85134F">
                                    <a:shade val="67500"/>
                                    <a:satMod val="115000"/>
                                  </a:srgbClr>
                                </a:gs>
                                <a:gs pos="100000">
                                  <a:srgbClr val="85134F">
                                    <a:shade val="100000"/>
                                    <a:satMod val="115000"/>
                                  </a:srgbClr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 smtClean="0">
                    <a:gradFill flip="none" rotWithShape="1">
                      <a:gsLst>
                        <a:gs pos="0">
                          <a:srgbClr val="85134F">
                            <a:shade val="30000"/>
                            <a:satMod val="115000"/>
                          </a:srgbClr>
                        </a:gs>
                        <a:gs pos="50000">
                          <a:srgbClr val="85134F">
                            <a:shade val="67500"/>
                            <a:satMod val="115000"/>
                          </a:srgbClr>
                        </a:gs>
                        <a:gs pos="100000">
                          <a:srgbClr val="85134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" panose="02000000000000000000" pitchFamily="2" charset="0"/>
                    <a:cs typeface="Nikosh" panose="02000000000000000000" pitchFamily="2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 smtClean="0">
                            <a:gradFill flip="none" rotWithShape="1">
                              <a:gsLst>
                                <a:gs pos="0">
                                  <a:srgbClr val="85134F">
                                    <a:shade val="30000"/>
                                    <a:satMod val="115000"/>
                                  </a:srgbClr>
                                </a:gs>
                                <a:gs pos="50000">
                                  <a:srgbClr val="85134F">
                                    <a:shade val="67500"/>
                                    <a:satMod val="115000"/>
                                  </a:srgbClr>
                                </a:gs>
                                <a:gs pos="100000">
                                  <a:srgbClr val="85134F">
                                    <a:shade val="100000"/>
                                    <a:satMod val="115000"/>
                                  </a:srgbClr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1" i="1" dirty="0" smtClean="0">
                            <a:gradFill flip="none" rotWithShape="1">
                              <a:gsLst>
                                <a:gs pos="0">
                                  <a:srgbClr val="85134F">
                                    <a:shade val="30000"/>
                                    <a:satMod val="115000"/>
                                  </a:srgbClr>
                                </a:gs>
                                <a:gs pos="50000">
                                  <a:srgbClr val="85134F">
                                    <a:shade val="67500"/>
                                    <a:satMod val="115000"/>
                                  </a:srgbClr>
                                </a:gs>
                                <a:gs pos="100000">
                                  <a:srgbClr val="85134F">
                                    <a:shade val="100000"/>
                                    <a:satMod val="115000"/>
                                  </a:srgbClr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𝟓</m:t>
                        </m:r>
                      </m:e>
                      <m:sup>
                        <m:r>
                          <a:rPr lang="en-US" sz="2800" b="1" i="1" dirty="0" smtClean="0">
                            <a:gradFill flip="none" rotWithShape="1">
                              <a:gsLst>
                                <a:gs pos="0">
                                  <a:srgbClr val="85134F">
                                    <a:shade val="30000"/>
                                    <a:satMod val="115000"/>
                                  </a:srgbClr>
                                </a:gs>
                                <a:gs pos="50000">
                                  <a:srgbClr val="85134F">
                                    <a:shade val="67500"/>
                                    <a:satMod val="115000"/>
                                  </a:srgbClr>
                                </a:gs>
                                <a:gs pos="100000">
                                  <a:srgbClr val="85134F">
                                    <a:shade val="100000"/>
                                    <a:satMod val="115000"/>
                                  </a:srgbClr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  <a:tileRect/>
                            </a:gra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800" b="1" dirty="0" smtClean="0">
                  <a:gradFill flip="none" rotWithShape="1">
                    <a:gsLst>
                      <a:gs pos="0">
                        <a:srgbClr val="85134F">
                          <a:shade val="30000"/>
                          <a:satMod val="115000"/>
                        </a:srgbClr>
                      </a:gs>
                      <a:gs pos="50000">
                        <a:srgbClr val="85134F">
                          <a:shade val="67500"/>
                          <a:satMod val="115000"/>
                        </a:srgbClr>
                      </a:gs>
                      <a:gs pos="100000">
                        <a:srgbClr val="85134F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2800" b="1" dirty="0" smtClean="0">
                    <a:gradFill flip="none" rotWithShape="1">
                      <a:gsLst>
                        <a:gs pos="0">
                          <a:srgbClr val="85134F">
                            <a:shade val="30000"/>
                            <a:satMod val="115000"/>
                          </a:srgbClr>
                        </a:gs>
                        <a:gs pos="50000">
                          <a:srgbClr val="85134F">
                            <a:shade val="67500"/>
                            <a:satMod val="115000"/>
                          </a:srgbClr>
                        </a:gs>
                        <a:gs pos="100000">
                          <a:srgbClr val="85134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" panose="02000000000000000000" pitchFamily="2" charset="0"/>
                    <a:cs typeface="Nikosh" panose="02000000000000000000" pitchFamily="2" charset="0"/>
                  </a:rPr>
                  <a:t>AD=13</a:t>
                </a:r>
              </a:p>
              <a:p>
                <a:r>
                  <a:rPr lang="bn-IN" sz="2800" b="1" dirty="0" smtClean="0">
                    <a:gradFill flip="none" rotWithShape="1">
                      <a:gsLst>
                        <a:gs pos="0">
                          <a:srgbClr val="85134F">
                            <a:shade val="30000"/>
                            <a:satMod val="115000"/>
                          </a:srgbClr>
                        </a:gs>
                        <a:gs pos="50000">
                          <a:srgbClr val="85134F">
                            <a:shade val="67500"/>
                            <a:satMod val="115000"/>
                          </a:srgbClr>
                        </a:gs>
                        <a:gs pos="100000">
                          <a:srgbClr val="85134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" panose="02000000000000000000" pitchFamily="2" charset="0"/>
                    <a:cs typeface="Nikosh" panose="02000000000000000000" pitchFamily="2" charset="0"/>
                  </a:rPr>
                  <a:t>রম্বসের প্রতি বাহুর দৈর্ঘ্য </a:t>
                </a:r>
                <a:r>
                  <a:rPr lang="en-US" sz="2800" b="1" dirty="0" smtClean="0">
                    <a:gradFill flip="none" rotWithShape="1">
                      <a:gsLst>
                        <a:gs pos="0">
                          <a:srgbClr val="85134F">
                            <a:shade val="30000"/>
                            <a:satMod val="115000"/>
                          </a:srgbClr>
                        </a:gs>
                        <a:gs pos="50000">
                          <a:srgbClr val="85134F">
                            <a:shade val="67500"/>
                            <a:satMod val="115000"/>
                          </a:srgbClr>
                        </a:gs>
                        <a:gs pos="100000">
                          <a:srgbClr val="85134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" panose="02000000000000000000" pitchFamily="2" charset="0"/>
                    <a:cs typeface="Nikosh" panose="02000000000000000000" pitchFamily="2" charset="0"/>
                  </a:rPr>
                  <a:t>13</a:t>
                </a:r>
                <a:r>
                  <a:rPr lang="bn-IN" sz="2800" b="1" dirty="0" smtClean="0">
                    <a:gradFill flip="none" rotWithShape="1">
                      <a:gsLst>
                        <a:gs pos="0">
                          <a:srgbClr val="85134F">
                            <a:shade val="30000"/>
                            <a:satMod val="115000"/>
                          </a:srgbClr>
                        </a:gs>
                        <a:gs pos="50000">
                          <a:srgbClr val="85134F">
                            <a:shade val="67500"/>
                            <a:satMod val="115000"/>
                          </a:srgbClr>
                        </a:gs>
                        <a:gs pos="100000">
                          <a:srgbClr val="85134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" panose="02000000000000000000" pitchFamily="2" charset="0"/>
                    <a:cs typeface="Nikosh" panose="02000000000000000000" pitchFamily="2" charset="0"/>
                  </a:rPr>
                  <a:t>মিটার।</a:t>
                </a:r>
              </a:p>
              <a:p>
                <a:r>
                  <a:rPr lang="bn-IN" sz="2800" b="1" dirty="0" smtClean="0">
                    <a:gradFill flip="none" rotWithShape="1">
                      <a:gsLst>
                        <a:gs pos="0">
                          <a:srgbClr val="85134F">
                            <a:shade val="30000"/>
                            <a:satMod val="115000"/>
                          </a:srgbClr>
                        </a:gs>
                        <a:gs pos="50000">
                          <a:srgbClr val="85134F">
                            <a:shade val="67500"/>
                            <a:satMod val="115000"/>
                          </a:srgbClr>
                        </a:gs>
                        <a:gs pos="100000">
                          <a:srgbClr val="85134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" panose="02000000000000000000" pitchFamily="2" charset="0"/>
                    <a:cs typeface="Nikosh" panose="02000000000000000000" pitchFamily="2" charset="0"/>
                  </a:rPr>
                  <a:t>রম্বসের পরিসীমা=</a:t>
                </a:r>
                <a:r>
                  <a:rPr lang="en-US" sz="2800" b="1" dirty="0" smtClean="0">
                    <a:gradFill flip="none" rotWithShape="1">
                      <a:gsLst>
                        <a:gs pos="0">
                          <a:srgbClr val="85134F">
                            <a:shade val="30000"/>
                            <a:satMod val="115000"/>
                          </a:srgbClr>
                        </a:gs>
                        <a:gs pos="50000">
                          <a:srgbClr val="85134F">
                            <a:shade val="67500"/>
                            <a:satMod val="115000"/>
                          </a:srgbClr>
                        </a:gs>
                        <a:gs pos="100000">
                          <a:srgbClr val="85134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" panose="02000000000000000000" pitchFamily="2" charset="0"/>
                    <a:cs typeface="Nikosh" panose="02000000000000000000" pitchFamily="2" charset="0"/>
                  </a:rPr>
                  <a:t>4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gradFill flip="none" rotWithShape="1">
                          <a:gsLst>
                            <a:gs pos="0">
                              <a:srgbClr val="85134F">
                                <a:shade val="30000"/>
                                <a:satMod val="115000"/>
                              </a:srgbClr>
                            </a:gs>
                            <a:gs pos="50000">
                              <a:srgbClr val="85134F">
                                <a:shade val="67500"/>
                                <a:satMod val="115000"/>
                              </a:srgbClr>
                            </a:gs>
                            <a:gs pos="100000">
                              <a:srgbClr val="85134F">
                                <a:shade val="100000"/>
                                <a:satMod val="115000"/>
                              </a:srgb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×</m:t>
                    </m:r>
                  </m:oMath>
                </a14:m>
                <a:r>
                  <a:rPr lang="en-US" sz="2800" b="1" dirty="0" smtClean="0">
                    <a:gradFill flip="none" rotWithShape="1">
                      <a:gsLst>
                        <a:gs pos="0">
                          <a:srgbClr val="85134F">
                            <a:shade val="30000"/>
                            <a:satMod val="115000"/>
                          </a:srgbClr>
                        </a:gs>
                        <a:gs pos="50000">
                          <a:srgbClr val="85134F">
                            <a:shade val="67500"/>
                            <a:satMod val="115000"/>
                          </a:srgbClr>
                        </a:gs>
                        <a:gs pos="100000">
                          <a:srgbClr val="85134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" panose="02000000000000000000" pitchFamily="2" charset="0"/>
                    <a:cs typeface="Nikosh" panose="02000000000000000000" pitchFamily="2" charset="0"/>
                  </a:rPr>
                  <a:t>13</a:t>
                </a:r>
                <a:r>
                  <a:rPr lang="bn-IN" sz="2800" b="1" dirty="0" smtClean="0">
                    <a:gradFill flip="none" rotWithShape="1">
                      <a:gsLst>
                        <a:gs pos="0">
                          <a:srgbClr val="85134F">
                            <a:shade val="30000"/>
                            <a:satMod val="115000"/>
                          </a:srgbClr>
                        </a:gs>
                        <a:gs pos="50000">
                          <a:srgbClr val="85134F">
                            <a:shade val="67500"/>
                            <a:satMod val="115000"/>
                          </a:srgbClr>
                        </a:gs>
                        <a:gs pos="100000">
                          <a:srgbClr val="85134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" panose="02000000000000000000" pitchFamily="2" charset="0"/>
                    <a:cs typeface="Nikosh" panose="02000000000000000000" pitchFamily="2" charset="0"/>
                  </a:rPr>
                  <a:t>মিটার=</a:t>
                </a:r>
                <a:r>
                  <a:rPr lang="en-US" sz="2800" b="1" dirty="0" smtClean="0">
                    <a:gradFill flip="none" rotWithShape="1">
                      <a:gsLst>
                        <a:gs pos="0">
                          <a:srgbClr val="85134F">
                            <a:shade val="30000"/>
                            <a:satMod val="115000"/>
                          </a:srgbClr>
                        </a:gs>
                        <a:gs pos="50000">
                          <a:srgbClr val="85134F">
                            <a:shade val="67500"/>
                            <a:satMod val="115000"/>
                          </a:srgbClr>
                        </a:gs>
                        <a:gs pos="100000">
                          <a:srgbClr val="85134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" panose="02000000000000000000" pitchFamily="2" charset="0"/>
                    <a:cs typeface="Nikosh" panose="02000000000000000000" pitchFamily="2" charset="0"/>
                  </a:rPr>
                  <a:t>52</a:t>
                </a:r>
                <a:r>
                  <a:rPr lang="bn-IN" sz="2800" b="1" dirty="0" smtClean="0">
                    <a:gradFill flip="none" rotWithShape="1">
                      <a:gsLst>
                        <a:gs pos="0">
                          <a:srgbClr val="85134F">
                            <a:shade val="30000"/>
                            <a:satMod val="115000"/>
                          </a:srgbClr>
                        </a:gs>
                        <a:gs pos="50000">
                          <a:srgbClr val="85134F">
                            <a:shade val="67500"/>
                            <a:satMod val="115000"/>
                          </a:srgbClr>
                        </a:gs>
                        <a:gs pos="100000">
                          <a:srgbClr val="85134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" panose="02000000000000000000" pitchFamily="2" charset="0"/>
                    <a:cs typeface="Nikosh" panose="02000000000000000000" pitchFamily="2" charset="0"/>
                  </a:rPr>
                  <a:t>মিটার।</a:t>
                </a:r>
              </a:p>
              <a:p>
                <a:r>
                  <a:rPr lang="bn-IN" sz="2800" b="1" dirty="0" smtClean="0">
                    <a:gradFill flip="none" rotWithShape="1">
                      <a:gsLst>
                        <a:gs pos="0">
                          <a:srgbClr val="85134F">
                            <a:shade val="30000"/>
                            <a:satMod val="115000"/>
                          </a:srgbClr>
                        </a:gs>
                        <a:gs pos="50000">
                          <a:srgbClr val="85134F">
                            <a:shade val="67500"/>
                            <a:satMod val="115000"/>
                          </a:srgbClr>
                        </a:gs>
                        <a:gs pos="100000">
                          <a:srgbClr val="85134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" panose="02000000000000000000" pitchFamily="2" charset="0"/>
                    <a:cs typeface="Nikosh" panose="02000000000000000000" pitchFamily="2" charset="0"/>
                  </a:rPr>
                  <a:t>নির্ণেয় কর্ণের দৈর্ঘ্য</a:t>
                </a:r>
                <a:r>
                  <a:rPr lang="en-US" sz="2800" b="1" dirty="0" smtClean="0">
                    <a:gradFill flip="none" rotWithShape="1">
                      <a:gsLst>
                        <a:gs pos="0">
                          <a:srgbClr val="85134F">
                            <a:shade val="30000"/>
                            <a:satMod val="115000"/>
                          </a:srgbClr>
                        </a:gs>
                        <a:gs pos="50000">
                          <a:srgbClr val="85134F">
                            <a:shade val="67500"/>
                            <a:satMod val="115000"/>
                          </a:srgbClr>
                        </a:gs>
                        <a:gs pos="100000">
                          <a:srgbClr val="85134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" panose="02000000000000000000" pitchFamily="2" charset="0"/>
                    <a:cs typeface="Nikosh" panose="02000000000000000000" pitchFamily="2" charset="0"/>
                  </a:rPr>
                  <a:t>24</a:t>
                </a:r>
                <a:r>
                  <a:rPr lang="bn-IN" sz="2800" b="1" dirty="0" smtClean="0">
                    <a:gradFill flip="none" rotWithShape="1">
                      <a:gsLst>
                        <a:gs pos="0">
                          <a:srgbClr val="85134F">
                            <a:shade val="30000"/>
                            <a:satMod val="115000"/>
                          </a:srgbClr>
                        </a:gs>
                        <a:gs pos="50000">
                          <a:srgbClr val="85134F">
                            <a:shade val="67500"/>
                            <a:satMod val="115000"/>
                          </a:srgbClr>
                        </a:gs>
                        <a:gs pos="100000">
                          <a:srgbClr val="85134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" panose="02000000000000000000" pitchFamily="2" charset="0"/>
                    <a:cs typeface="Nikosh" panose="02000000000000000000" pitchFamily="2" charset="0"/>
                  </a:rPr>
                  <a:t>মিটার এবং পরিসীমা</a:t>
                </a:r>
                <a:r>
                  <a:rPr lang="en-US" sz="2800" b="1" dirty="0" smtClean="0">
                    <a:gradFill flip="none" rotWithShape="1">
                      <a:gsLst>
                        <a:gs pos="0">
                          <a:srgbClr val="85134F">
                            <a:shade val="30000"/>
                            <a:satMod val="115000"/>
                          </a:srgbClr>
                        </a:gs>
                        <a:gs pos="50000">
                          <a:srgbClr val="85134F">
                            <a:shade val="67500"/>
                            <a:satMod val="115000"/>
                          </a:srgbClr>
                        </a:gs>
                        <a:gs pos="100000">
                          <a:srgbClr val="85134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" panose="02000000000000000000" pitchFamily="2" charset="0"/>
                    <a:cs typeface="Nikosh" panose="02000000000000000000" pitchFamily="2" charset="0"/>
                  </a:rPr>
                  <a:t>52</a:t>
                </a:r>
                <a:r>
                  <a:rPr lang="bn-IN" sz="2800" b="1" dirty="0" smtClean="0">
                    <a:gradFill flip="none" rotWithShape="1">
                      <a:gsLst>
                        <a:gs pos="0">
                          <a:srgbClr val="85134F">
                            <a:shade val="30000"/>
                            <a:satMod val="115000"/>
                          </a:srgbClr>
                        </a:gs>
                        <a:gs pos="50000">
                          <a:srgbClr val="85134F">
                            <a:shade val="67500"/>
                            <a:satMod val="115000"/>
                          </a:srgbClr>
                        </a:gs>
                        <a:gs pos="100000">
                          <a:srgbClr val="85134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" panose="02000000000000000000" pitchFamily="2" charset="0"/>
                    <a:cs typeface="Nikosh" panose="02000000000000000000" pitchFamily="2" charset="0"/>
                  </a:rPr>
                  <a:t>মিটার।</a:t>
                </a:r>
                <a:endParaRPr lang="en-US" sz="2800" b="1" dirty="0">
                  <a:gradFill flip="none" rotWithShape="1">
                    <a:gsLst>
                      <a:gs pos="0">
                        <a:srgbClr val="85134F">
                          <a:shade val="30000"/>
                          <a:satMod val="115000"/>
                        </a:srgbClr>
                      </a:gs>
                      <a:gs pos="50000">
                        <a:srgbClr val="85134F">
                          <a:shade val="67500"/>
                          <a:satMod val="115000"/>
                        </a:srgbClr>
                      </a:gs>
                      <a:gs pos="100000">
                        <a:srgbClr val="85134F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" y="884163"/>
                <a:ext cx="12191999" cy="59045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" y="-9392"/>
            <a:ext cx="12192000" cy="1015663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gradFill flip="none" rotWithShape="1">
                  <a:gsLst>
                    <a:gs pos="0">
                      <a:srgbClr val="85134F">
                        <a:shade val="30000"/>
                        <a:satMod val="115000"/>
                      </a:srgbClr>
                    </a:gs>
                    <a:gs pos="50000">
                      <a:srgbClr val="85134F">
                        <a:shade val="67500"/>
                        <a:satMod val="115000"/>
                      </a:srgbClr>
                    </a:gs>
                    <a:gs pos="100000">
                      <a:srgbClr val="85134F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" panose="02000000000000000000" pitchFamily="2" charset="0"/>
                <a:cs typeface="Nikosh" panose="02000000000000000000" pitchFamily="2" charset="0"/>
              </a:rPr>
              <a:t>     তোমাদের উত্তর মিলিয়ে নাও</a:t>
            </a:r>
            <a:endParaRPr lang="en-US" sz="6000" b="1" dirty="0">
              <a:gradFill flip="none" rotWithShape="1">
                <a:gsLst>
                  <a:gs pos="0">
                    <a:srgbClr val="85134F">
                      <a:shade val="30000"/>
                      <a:satMod val="115000"/>
                    </a:srgbClr>
                  </a:gs>
                  <a:gs pos="50000">
                    <a:srgbClr val="85134F">
                      <a:shade val="67500"/>
                      <a:satMod val="115000"/>
                    </a:srgbClr>
                  </a:gs>
                  <a:gs pos="100000">
                    <a:srgbClr val="85134F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171709" y="2647339"/>
            <a:ext cx="2175164" cy="1606007"/>
            <a:chOff x="3560618" y="1261884"/>
            <a:chExt cx="2175164" cy="1606007"/>
          </a:xfrm>
        </p:grpSpPr>
        <p:sp>
          <p:nvSpPr>
            <p:cNvPr id="7" name="Parallelogram 6"/>
            <p:cNvSpPr/>
            <p:nvPr/>
          </p:nvSpPr>
          <p:spPr>
            <a:xfrm>
              <a:off x="3560618" y="1261884"/>
              <a:ext cx="2175164" cy="1606007"/>
            </a:xfrm>
            <a:prstGeom prst="parallelogram">
              <a:avLst>
                <a:gd name="adj" fmla="val 24137"/>
              </a:avLst>
            </a:prstGeom>
            <a:solidFill>
              <a:schemeClr val="bg1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3976255" y="1289597"/>
              <a:ext cx="1357745" cy="1578294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3560618" y="1289597"/>
              <a:ext cx="2175164" cy="1578294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9090314" y="2268781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44545" y="2860964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329555" y="241344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41182" y="421778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69928" y="4019449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20970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1000">
              <a:schemeClr val="accent1">
                <a:lumMod val="45000"/>
                <a:lumOff val="55000"/>
              </a:schemeClr>
            </a:gs>
            <a:gs pos="77000">
              <a:schemeClr val="accent1">
                <a:lumMod val="45000"/>
                <a:lumOff val="55000"/>
              </a:schemeClr>
            </a:gs>
            <a:gs pos="9800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0" y="243678"/>
            <a:ext cx="12085555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gradFill flip="none" rotWithShape="1">
                  <a:gsLst>
                    <a:gs pos="0">
                      <a:srgbClr val="85134F">
                        <a:shade val="30000"/>
                        <a:satMod val="115000"/>
                      </a:srgbClr>
                    </a:gs>
                    <a:gs pos="50000">
                      <a:srgbClr val="85134F">
                        <a:shade val="67500"/>
                        <a:satMod val="115000"/>
                      </a:srgbClr>
                    </a:gs>
                    <a:gs pos="100000">
                      <a:srgbClr val="85134F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" panose="02000000000000000000" pitchFamily="2" charset="0"/>
                <a:cs typeface="Nikosh" panose="02000000000000000000" pitchFamily="2" charset="0"/>
              </a:rPr>
              <a:t>রম্বসের একটি কর্ণ এবং কর্ণের উপর অঙ্কিত লম্বের দৈর্ঘ্য দেওয়া থাকলে </a:t>
            </a:r>
            <a:endParaRPr lang="en-US" sz="4000" b="1" dirty="0">
              <a:gradFill flip="none" rotWithShape="1">
                <a:gsLst>
                  <a:gs pos="0">
                    <a:srgbClr val="85134F">
                      <a:shade val="30000"/>
                      <a:satMod val="115000"/>
                    </a:srgbClr>
                  </a:gs>
                  <a:gs pos="50000">
                    <a:srgbClr val="85134F">
                      <a:shade val="67500"/>
                      <a:satMod val="115000"/>
                    </a:srgbClr>
                  </a:gs>
                  <a:gs pos="100000">
                    <a:srgbClr val="85134F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2041"/>
            <a:ext cx="12164292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gradFill flip="none" rotWithShape="1">
                  <a:gsLst>
                    <a:gs pos="0">
                      <a:srgbClr val="85134F">
                        <a:shade val="30000"/>
                        <a:satMod val="115000"/>
                      </a:srgbClr>
                    </a:gs>
                    <a:gs pos="50000">
                      <a:srgbClr val="85134F">
                        <a:shade val="67500"/>
                        <a:satMod val="115000"/>
                      </a:srgbClr>
                    </a:gs>
                    <a:gs pos="100000">
                      <a:srgbClr val="85134F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" panose="02000000000000000000" pitchFamily="2" charset="0"/>
                <a:cs typeface="Nikosh" panose="02000000000000000000" pitchFamily="2" charset="0"/>
              </a:rPr>
              <a:t>              রম্বসের ক্ষেত্রফল নির্ণয় </a:t>
            </a:r>
            <a:endParaRPr lang="en-US" sz="6000" b="1" dirty="0">
              <a:gradFill flip="none" rotWithShape="1">
                <a:gsLst>
                  <a:gs pos="0">
                    <a:srgbClr val="85134F">
                      <a:shade val="30000"/>
                      <a:satMod val="115000"/>
                    </a:srgbClr>
                  </a:gs>
                  <a:gs pos="50000">
                    <a:srgbClr val="85134F">
                      <a:shade val="67500"/>
                      <a:satMod val="115000"/>
                    </a:srgbClr>
                  </a:gs>
                  <a:gs pos="100000">
                    <a:srgbClr val="85134F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27708" y="3620479"/>
                <a:ext cx="12192000" cy="3090654"/>
              </a:xfrm>
              <a:prstGeom prst="rect">
                <a:avLst/>
              </a:prstGeom>
              <a:noFill/>
              <a:ln w="762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sz="3600" cap="all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মনে করি, </a:t>
                </a:r>
                <a:r>
                  <a:rPr lang="en-US" sz="3600" cap="all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ABCD </a:t>
                </a:r>
                <a:r>
                  <a:rPr lang="bn-IN" sz="3600" cap="all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রম্বসের</a:t>
                </a:r>
                <a:r>
                  <a:rPr lang="bn-IN" sz="3600" cap="all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bn-IN" sz="3600" cap="all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কর্ণ </a:t>
                </a:r>
                <a:r>
                  <a:rPr lang="en-US" sz="3600" cap="all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Ac=</a:t>
                </a:r>
                <a:r>
                  <a:rPr lang="en-US" sz="3600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d</a:t>
                </a:r>
                <a:r>
                  <a:rPr lang="en-US" sz="3600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bn-IN" sz="3600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এবং এর বিপরীত কৌণিক বিন্দু </a:t>
                </a:r>
                <a:r>
                  <a:rPr lang="en-US" sz="3600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D</a:t>
                </a:r>
                <a:r>
                  <a:rPr lang="bn-IN" sz="3600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থেকে </a:t>
                </a:r>
                <a:r>
                  <a:rPr lang="en-US" sz="3600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AC</a:t>
                </a:r>
                <a:r>
                  <a:rPr lang="bn-IN" sz="3600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এর উপর অঙ্কিত লম্ব</a:t>
                </a:r>
                <a:r>
                  <a:rPr lang="en-US" sz="3600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DE=h</a:t>
                </a:r>
                <a:r>
                  <a:rPr lang="bn-IN" sz="3600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।কর্ণ </a:t>
                </a:r>
                <a:r>
                  <a:rPr lang="en-US" sz="3600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AC</a:t>
                </a:r>
                <a:r>
                  <a:rPr lang="bn-IN" sz="3600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রম্বসটিকে</a:t>
                </a:r>
                <a:r>
                  <a:rPr lang="bn-IN" sz="3600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bn-IN" sz="3600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সমান দুইটি ত্রিভুজক্ষেত্রে বিভক্ত করে।</a:t>
                </a:r>
              </a:p>
              <a:p>
                <a:r>
                  <a:rPr lang="bn-IN" sz="3600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রম্বস  </a:t>
                </a:r>
                <a:r>
                  <a:rPr lang="en-US" sz="3600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ABCD</a:t>
                </a:r>
                <a:r>
                  <a:rPr lang="bn-IN" sz="3600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এর ক্ষেত্রফল=</a:t>
                </a:r>
                <a:r>
                  <a:rPr lang="en-US" sz="3600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2×</a:t>
                </a:r>
                <a:r>
                  <a:rPr lang="bn-IN" sz="3600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ত্রিভুজক্ষেত্র </a:t>
                </a:r>
                <a:r>
                  <a:rPr lang="en-US" sz="3600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ACD </a:t>
                </a:r>
                <a:r>
                  <a:rPr lang="bn-IN" sz="3600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এর ক্ষেত্রফল</a:t>
                </a:r>
              </a:p>
              <a:p>
                <a:r>
                  <a:rPr lang="bn-IN" sz="3600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bn-IN" sz="3600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                            =</a:t>
                </a:r>
                <a:r>
                  <a:rPr lang="en-US" sz="3600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2×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n w="9000" cmpd="sng">
                              <a:solidFill>
                                <a:schemeClr val="accent4">
                                  <a:shade val="50000"/>
                                  <a:satMod val="12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n w="9000" cmpd="sng">
                              <a:solidFill>
                                <a:schemeClr val="accent4">
                                  <a:shade val="50000"/>
                                  <a:satMod val="12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n w="9000" cmpd="sng">
                              <a:solidFill>
                                <a:schemeClr val="accent4">
                                  <a:shade val="50000"/>
                                  <a:satMod val="12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d.h=dh</a:t>
                </a: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08" y="3620479"/>
                <a:ext cx="12192000" cy="30906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2668274" y="1449173"/>
            <a:ext cx="2717041" cy="1677276"/>
            <a:chOff x="2576945" y="1412288"/>
            <a:chExt cx="4391891" cy="1677276"/>
          </a:xfrm>
        </p:grpSpPr>
        <p:sp>
          <p:nvSpPr>
            <p:cNvPr id="20" name="Flowchart: Data 19"/>
            <p:cNvSpPr/>
            <p:nvPr/>
          </p:nvSpPr>
          <p:spPr>
            <a:xfrm>
              <a:off x="2576945" y="1427018"/>
              <a:ext cx="4391891" cy="1662546"/>
            </a:xfrm>
            <a:prstGeom prst="flowChartInputOutpu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2576945" y="1474956"/>
              <a:ext cx="4391891" cy="1599878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477489" y="1412288"/>
              <a:ext cx="518271" cy="1111405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4802887" y="2976047"/>
            <a:ext cx="789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B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197742" y="1086432"/>
            <a:ext cx="789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C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01789" y="2766032"/>
            <a:ext cx="789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30235" y="937323"/>
            <a:ext cx="789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D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01703" y="1496400"/>
            <a:ext cx="789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d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90854" y="1828227"/>
            <a:ext cx="789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h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94707" y="2451355"/>
            <a:ext cx="789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17930" y="2939261"/>
            <a:ext cx="789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47105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5" grpId="0" animBg="1"/>
      <p:bldP spid="15" grpId="1" animBg="1"/>
      <p:bldP spid="15" grpId="2" animBg="1"/>
      <p:bldP spid="18" grpId="0"/>
      <p:bldP spid="24" grpId="0"/>
      <p:bldP spid="25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1000">
              <a:schemeClr val="accent1">
                <a:lumMod val="45000"/>
                <a:lumOff val="55000"/>
              </a:schemeClr>
            </a:gs>
            <a:gs pos="77000">
              <a:schemeClr val="accent1">
                <a:lumMod val="45000"/>
                <a:lumOff val="55000"/>
              </a:schemeClr>
            </a:gs>
            <a:gs pos="98000">
              <a:srgbClr val="7030A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" y="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gradFill flip="none" rotWithShape="1">
                  <a:gsLst>
                    <a:gs pos="0">
                      <a:srgbClr val="85134F">
                        <a:shade val="30000"/>
                        <a:satMod val="115000"/>
                      </a:srgbClr>
                    </a:gs>
                    <a:gs pos="50000">
                      <a:srgbClr val="85134F">
                        <a:shade val="67500"/>
                        <a:satMod val="115000"/>
                      </a:srgbClr>
                    </a:gs>
                    <a:gs pos="100000">
                      <a:srgbClr val="85134F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" panose="02000000000000000000" pitchFamily="2" charset="0"/>
                <a:cs typeface="Nikosh" panose="02000000000000000000" pitchFamily="2" charset="0"/>
              </a:rPr>
              <a:t>  রম্বসের উচ্চতা এবং বাহুর দৈর্ঘ্য দেওয়া থাকলে </a:t>
            </a:r>
            <a:endParaRPr lang="en-US" sz="6000" b="1" dirty="0">
              <a:gradFill flip="none" rotWithShape="1">
                <a:gsLst>
                  <a:gs pos="0">
                    <a:srgbClr val="85134F">
                      <a:shade val="30000"/>
                      <a:satMod val="115000"/>
                    </a:srgbClr>
                  </a:gs>
                  <a:gs pos="50000">
                    <a:srgbClr val="85134F">
                      <a:shade val="67500"/>
                      <a:satMod val="115000"/>
                    </a:srgbClr>
                  </a:gs>
                  <a:gs pos="100000">
                    <a:srgbClr val="85134F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0" y="3994011"/>
                <a:ext cx="12192000" cy="2863989"/>
              </a:xfrm>
              <a:prstGeom prst="rect">
                <a:avLst/>
              </a:prstGeom>
              <a:noFill/>
              <a:ln w="762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sz="4000" cap="all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মনে করি, </a:t>
                </a:r>
                <a:r>
                  <a:rPr lang="en-US" sz="4000" cap="all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ABCD </a:t>
                </a:r>
                <a:r>
                  <a:rPr lang="bn-IN" sz="4000" cap="all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রম্বসের ভূমি </a:t>
                </a:r>
                <a:r>
                  <a:rPr lang="en-US" sz="4000" cap="all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AB=</a:t>
                </a:r>
                <a:r>
                  <a:rPr lang="en-US" sz="4000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b </a:t>
                </a:r>
                <a:r>
                  <a:rPr lang="bn-IN" sz="4000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এবং উচ্চতা </a:t>
                </a:r>
                <a:r>
                  <a:rPr lang="en-US" sz="4000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DE=h</a:t>
                </a:r>
                <a:r>
                  <a:rPr lang="bn-IN" sz="4000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  <a:r>
                  <a:rPr lang="en-US" sz="4000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BD</a:t>
                </a:r>
                <a:r>
                  <a:rPr lang="bn-IN" sz="4000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কর্ন রম্বসটিকে সমান দুইটি ত্রিভুজক্ষেত্রে বিভক্ত করে।</a:t>
                </a:r>
              </a:p>
              <a:p>
                <a:r>
                  <a:rPr lang="bn-IN" sz="4000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রম্বস  </a:t>
                </a:r>
                <a:r>
                  <a:rPr lang="en-US" sz="4000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ABCD</a:t>
                </a:r>
                <a:r>
                  <a:rPr lang="bn-IN" sz="4000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এর ক্ষেত্রফল=</a:t>
                </a:r>
                <a:r>
                  <a:rPr lang="en-US" sz="4000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2×</a:t>
                </a:r>
                <a:r>
                  <a:rPr lang="bn-IN" sz="4000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ত্রিভুজক্ষেত্র </a:t>
                </a:r>
                <a:r>
                  <a:rPr lang="en-US" sz="4000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ABD </a:t>
                </a:r>
                <a:r>
                  <a:rPr lang="bn-IN" sz="4000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এর ক্ষেত্রফল</a:t>
                </a:r>
              </a:p>
              <a:p>
                <a:r>
                  <a:rPr lang="bn-IN" sz="4000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bn-IN" sz="4000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                            =</a:t>
                </a:r>
                <a:r>
                  <a:rPr lang="en-US" sz="4000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2×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n w="9000" cmpd="sng">
                              <a:solidFill>
                                <a:schemeClr val="accent4">
                                  <a:shade val="50000"/>
                                  <a:satMod val="12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n w="9000" cmpd="sng">
                              <a:solidFill>
                                <a:schemeClr val="accent4">
                                  <a:shade val="50000"/>
                                  <a:satMod val="12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n w="9000" cmpd="sng">
                              <a:solidFill>
                                <a:schemeClr val="accent4">
                                  <a:shade val="50000"/>
                                  <a:satMod val="12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b.h=bh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94011"/>
                <a:ext cx="12192000" cy="286398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2563088" y="1436911"/>
            <a:ext cx="2604658" cy="1662546"/>
            <a:chOff x="2576945" y="1427018"/>
            <a:chExt cx="4391891" cy="1662546"/>
          </a:xfrm>
        </p:grpSpPr>
        <p:sp>
          <p:nvSpPr>
            <p:cNvPr id="19" name="Flowchart: Data 18"/>
            <p:cNvSpPr/>
            <p:nvPr/>
          </p:nvSpPr>
          <p:spPr>
            <a:xfrm>
              <a:off x="2576945" y="1427018"/>
              <a:ext cx="4391891" cy="1662546"/>
            </a:xfrm>
            <a:prstGeom prst="flowChartInputOutpu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3477490" y="1427018"/>
              <a:ext cx="2590800" cy="1662546"/>
            </a:xfrm>
            <a:prstGeom prst="line">
              <a:avLst/>
            </a:prstGeom>
            <a:ln w="38100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477490" y="1427018"/>
              <a:ext cx="0" cy="1662546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4699140" y="2943568"/>
            <a:ext cx="789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67745" y="1015663"/>
            <a:ext cx="789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C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50471" y="2735621"/>
            <a:ext cx="789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45831" y="910752"/>
            <a:ext cx="789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D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68059" y="3021513"/>
            <a:ext cx="789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b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031694" y="2193517"/>
            <a:ext cx="789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h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30727" y="3088071"/>
            <a:ext cx="789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0" y="-26029"/>
            <a:ext cx="12192000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gradFill flip="none" rotWithShape="1">
                  <a:gsLst>
                    <a:gs pos="0">
                      <a:srgbClr val="85134F">
                        <a:shade val="30000"/>
                        <a:satMod val="115000"/>
                      </a:srgbClr>
                    </a:gs>
                    <a:gs pos="50000">
                      <a:srgbClr val="85134F">
                        <a:shade val="67500"/>
                        <a:satMod val="115000"/>
                      </a:srgbClr>
                    </a:gs>
                    <a:gs pos="100000">
                      <a:srgbClr val="85134F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" panose="02000000000000000000" pitchFamily="2" charset="0"/>
                <a:cs typeface="Nikosh" panose="02000000000000000000" pitchFamily="2" charset="0"/>
              </a:rPr>
              <a:t>         রম্বসের ক্ষেত্রফল নির্ণয় </a:t>
            </a:r>
            <a:endParaRPr lang="en-US" sz="6000" b="1" dirty="0">
              <a:gradFill flip="none" rotWithShape="1">
                <a:gsLst>
                  <a:gs pos="0">
                    <a:srgbClr val="85134F">
                      <a:shade val="30000"/>
                      <a:satMod val="115000"/>
                    </a:srgbClr>
                  </a:gs>
                  <a:gs pos="50000">
                    <a:srgbClr val="85134F">
                      <a:shade val="67500"/>
                      <a:satMod val="115000"/>
                    </a:srgbClr>
                  </a:gs>
                  <a:gs pos="100000">
                    <a:srgbClr val="85134F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67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3" grpId="0"/>
      <p:bldP spid="24" grpId="0"/>
      <p:bldP spid="25" grpId="0"/>
      <p:bldP spid="27" grpId="0"/>
      <p:bldP spid="28" grpId="0"/>
      <p:bldP spid="29" grpId="0"/>
      <p:bldP spid="30" grpId="0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1000">
              <a:schemeClr val="accent1">
                <a:lumMod val="45000"/>
                <a:lumOff val="55000"/>
              </a:schemeClr>
            </a:gs>
            <a:gs pos="85000">
              <a:schemeClr val="accent1">
                <a:lumMod val="45000"/>
                <a:lumOff val="55000"/>
              </a:schemeClr>
            </a:gs>
            <a:gs pos="100000">
              <a:srgbClr val="00B0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gradFill flip="none" rotWithShape="1">
                  <a:gsLst>
                    <a:gs pos="0">
                      <a:srgbClr val="85134F">
                        <a:shade val="30000"/>
                        <a:satMod val="115000"/>
                      </a:srgbClr>
                    </a:gs>
                    <a:gs pos="50000">
                      <a:srgbClr val="85134F">
                        <a:shade val="67500"/>
                        <a:satMod val="115000"/>
                      </a:srgbClr>
                    </a:gs>
                    <a:gs pos="100000">
                      <a:srgbClr val="85134F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" panose="02000000000000000000" pitchFamily="2" charset="0"/>
                <a:cs typeface="Nikosh" panose="02000000000000000000" pitchFamily="2" charset="0"/>
              </a:rPr>
              <a:t>                    </a:t>
            </a:r>
            <a:r>
              <a:rPr lang="bn-IN" sz="6000" b="1" dirty="0" smtClean="0">
                <a:solidFill>
                  <a:srgbClr val="FF33C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দলগত কাজ</a:t>
            </a:r>
            <a:endParaRPr lang="en-US" sz="6000" b="1" dirty="0">
              <a:solidFill>
                <a:srgbClr val="FF33CC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442681"/>
            <a:ext cx="1219200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gradFill flip="none" rotWithShape="1">
                  <a:gsLst>
                    <a:gs pos="0">
                      <a:srgbClr val="85134F">
                        <a:shade val="30000"/>
                        <a:satMod val="115000"/>
                      </a:srgbClr>
                    </a:gs>
                    <a:gs pos="50000">
                      <a:srgbClr val="85134F">
                        <a:shade val="67500"/>
                        <a:satMod val="115000"/>
                      </a:srgbClr>
                    </a:gs>
                    <a:gs pos="100000">
                      <a:srgbClr val="85134F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4400" b="1" dirty="0" smtClean="0">
                <a:solidFill>
                  <a:srgbClr val="130CA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একটি রম্বসের পরিসীমা </a:t>
            </a:r>
            <a:r>
              <a:rPr lang="en-US" sz="4400" b="1" dirty="0" smtClean="0">
                <a:solidFill>
                  <a:srgbClr val="130CA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180</a:t>
            </a:r>
            <a:r>
              <a:rPr lang="bn-IN" sz="4400" b="1" dirty="0" smtClean="0">
                <a:solidFill>
                  <a:srgbClr val="130CA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সে</a:t>
            </a:r>
            <a:r>
              <a:rPr lang="en-US" sz="4400" b="1" dirty="0" smtClean="0">
                <a:solidFill>
                  <a:srgbClr val="130CA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r>
              <a:rPr lang="bn-IN" sz="4400" b="1" dirty="0" smtClean="0">
                <a:solidFill>
                  <a:srgbClr val="130CA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মি</a:t>
            </a:r>
            <a:r>
              <a:rPr lang="en-US" sz="4400" b="1" dirty="0" smtClean="0">
                <a:solidFill>
                  <a:srgbClr val="130CA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. </a:t>
            </a:r>
            <a:r>
              <a:rPr lang="bn-IN" sz="4400" b="1" dirty="0" smtClean="0">
                <a:solidFill>
                  <a:srgbClr val="130CA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এবং ক্ষুদ্রতম কর্ণটি </a:t>
            </a:r>
            <a:r>
              <a:rPr lang="en-US" sz="4400" b="1" dirty="0" smtClean="0">
                <a:solidFill>
                  <a:srgbClr val="130CA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54 </a:t>
            </a:r>
            <a:r>
              <a:rPr lang="bn-IN" sz="4400" b="1" dirty="0" smtClean="0">
                <a:solidFill>
                  <a:srgbClr val="130CA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সে</a:t>
            </a:r>
            <a:r>
              <a:rPr lang="en-US" sz="4400" b="1" dirty="0" smtClean="0">
                <a:solidFill>
                  <a:srgbClr val="130CA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r>
              <a:rPr lang="bn-IN" sz="4400" b="1" dirty="0" smtClean="0">
                <a:solidFill>
                  <a:srgbClr val="130CA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মি</a:t>
            </a:r>
            <a:r>
              <a:rPr lang="en-US" sz="4400" b="1" dirty="0" smtClean="0">
                <a:solidFill>
                  <a:srgbClr val="130CA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r>
              <a:rPr lang="bn-IN" sz="4400" b="1" dirty="0" smtClean="0">
                <a:solidFill>
                  <a:srgbClr val="130CA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এর অপর কর্ণ এবং ক্ষেত্রফল নির্ণয় কর।</a:t>
            </a:r>
            <a:endParaRPr lang="en-US" sz="4400" b="1" dirty="0">
              <a:solidFill>
                <a:srgbClr val="130CA4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46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1000">
              <a:schemeClr val="accent1">
                <a:lumMod val="45000"/>
                <a:lumOff val="55000"/>
              </a:schemeClr>
            </a:gs>
            <a:gs pos="85000">
              <a:schemeClr val="accent1">
                <a:lumMod val="45000"/>
                <a:lumOff val="55000"/>
              </a:schemeClr>
            </a:gs>
            <a:gs pos="100000">
              <a:srgbClr val="00B0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1685" y="0"/>
            <a:ext cx="109086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gradFill flip="none" rotWithShape="1">
                  <a:gsLst>
                    <a:gs pos="0">
                      <a:srgbClr val="85134F">
                        <a:shade val="30000"/>
                        <a:satMod val="115000"/>
                      </a:srgbClr>
                    </a:gs>
                    <a:gs pos="50000">
                      <a:srgbClr val="85134F">
                        <a:shade val="67500"/>
                        <a:satMod val="115000"/>
                      </a:srgbClr>
                    </a:gs>
                    <a:gs pos="100000">
                      <a:srgbClr val="85134F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" panose="02000000000000000000" pitchFamily="2" charset="0"/>
                <a:cs typeface="Nikosh" panose="02000000000000000000" pitchFamily="2" charset="0"/>
              </a:rPr>
              <a:t>               </a:t>
            </a:r>
            <a:r>
              <a:rPr lang="bn-IN" sz="6000" b="1" dirty="0" smtClean="0">
                <a:solidFill>
                  <a:srgbClr val="FF33C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তোমাদের উত্তর মিলিয়ে নাও</a:t>
            </a:r>
            <a:endParaRPr lang="en-US" sz="6000" b="1" dirty="0">
              <a:solidFill>
                <a:srgbClr val="FF33CC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3224443"/>
                <a:ext cx="12192000" cy="28670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sz="2800" b="1" dirty="0" smtClean="0">
                    <a:gradFill flip="none" rotWithShape="1">
                      <a:gsLst>
                        <a:gs pos="0">
                          <a:srgbClr val="85134F">
                            <a:shade val="30000"/>
                            <a:satMod val="115000"/>
                          </a:srgbClr>
                        </a:gs>
                        <a:gs pos="50000">
                          <a:srgbClr val="85134F">
                            <a:shade val="67500"/>
                            <a:satMod val="115000"/>
                          </a:srgbClr>
                        </a:gs>
                        <a:gs pos="100000">
                          <a:srgbClr val="85134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bn-IN" sz="2800" b="1" dirty="0" smtClean="0">
                    <a:solidFill>
                      <a:srgbClr val="130CA4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মনে করি,</a:t>
                </a:r>
                <a:r>
                  <a:rPr lang="en-US" sz="2800" b="1" dirty="0" smtClean="0">
                    <a:solidFill>
                      <a:srgbClr val="130CA4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ABCD </a:t>
                </a:r>
                <a:r>
                  <a:rPr lang="bn-IN" sz="2800" b="1" dirty="0" smtClean="0">
                    <a:solidFill>
                      <a:srgbClr val="130CA4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একটি রম্বস।যার পরিসীমা </a:t>
                </a:r>
                <a:r>
                  <a:rPr lang="en-US" sz="2800" b="1" dirty="0" smtClean="0">
                    <a:solidFill>
                      <a:srgbClr val="130CA4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180 </a:t>
                </a:r>
                <a:r>
                  <a:rPr lang="bn-IN" sz="2800" b="1" dirty="0" smtClean="0">
                    <a:solidFill>
                      <a:srgbClr val="130CA4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সে</a:t>
                </a:r>
                <a:r>
                  <a:rPr lang="en-US" sz="2800" b="1" dirty="0" smtClean="0">
                    <a:solidFill>
                      <a:srgbClr val="130CA4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.</a:t>
                </a:r>
                <a:r>
                  <a:rPr lang="bn-IN" sz="2800" b="1" dirty="0" smtClean="0">
                    <a:solidFill>
                      <a:srgbClr val="130CA4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মি</a:t>
                </a:r>
                <a:r>
                  <a:rPr lang="en-US" sz="2800" b="1" dirty="0" smtClean="0">
                    <a:solidFill>
                      <a:srgbClr val="130CA4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.</a:t>
                </a:r>
                <a:endParaRPr lang="bn-IN" sz="2800" b="1" dirty="0" smtClean="0">
                  <a:solidFill>
                    <a:srgbClr val="130CA4"/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bn-IN" sz="2800" b="1" dirty="0" smtClean="0">
                    <a:solidFill>
                      <a:srgbClr val="130CA4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ক্ষুদ্রতম কর্ণ,</a:t>
                </a:r>
                <a:r>
                  <a:rPr lang="en-US" sz="2800" b="1" dirty="0" smtClean="0">
                    <a:solidFill>
                      <a:srgbClr val="130CA4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BD=54</a:t>
                </a:r>
                <a:r>
                  <a:rPr lang="bn-IN" sz="2800" b="1" dirty="0" smtClean="0">
                    <a:solidFill>
                      <a:srgbClr val="130CA4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সে</a:t>
                </a:r>
                <a:r>
                  <a:rPr lang="en-US" sz="2800" b="1" dirty="0" smtClean="0">
                    <a:solidFill>
                      <a:srgbClr val="130CA4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.</a:t>
                </a:r>
                <a:r>
                  <a:rPr lang="bn-IN" sz="2800" b="1" dirty="0" smtClean="0">
                    <a:solidFill>
                      <a:srgbClr val="130CA4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মি</a:t>
                </a:r>
                <a:r>
                  <a:rPr lang="en-US" sz="2800" b="1" dirty="0" smtClean="0">
                    <a:solidFill>
                      <a:srgbClr val="130CA4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.</a:t>
                </a:r>
              </a:p>
              <a:p>
                <a:r>
                  <a:rPr lang="bn-IN" sz="2800" b="1" dirty="0" smtClean="0">
                    <a:solidFill>
                      <a:srgbClr val="130CA4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রম্বসের বাহুর দৈর্ঘ্য,</a:t>
                </a:r>
                <a:r>
                  <a:rPr lang="en-US" sz="2800" b="1" dirty="0" smtClean="0">
                    <a:solidFill>
                      <a:srgbClr val="130CA4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AB=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130CA4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130CA4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𝟏𝟖𝟎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130CA4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bn-IN" sz="2800" b="1" dirty="0" smtClean="0">
                    <a:solidFill>
                      <a:srgbClr val="130CA4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সে</a:t>
                </a:r>
                <a:r>
                  <a:rPr lang="en-US" sz="2800" b="1" dirty="0" smtClean="0">
                    <a:solidFill>
                      <a:srgbClr val="130CA4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.</a:t>
                </a:r>
                <a:r>
                  <a:rPr lang="bn-IN" sz="2800" b="1" dirty="0" smtClean="0">
                    <a:solidFill>
                      <a:srgbClr val="130CA4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মি</a:t>
                </a:r>
                <a:r>
                  <a:rPr lang="en-US" sz="2800" b="1" dirty="0" smtClean="0">
                    <a:solidFill>
                      <a:srgbClr val="130CA4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.</a:t>
                </a:r>
              </a:p>
              <a:p>
                <a:r>
                  <a:rPr lang="en-US" sz="2800" b="1" dirty="0">
                    <a:solidFill>
                      <a:srgbClr val="130CA4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smtClean="0">
                    <a:solidFill>
                      <a:srgbClr val="130CA4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         =45</a:t>
                </a:r>
                <a:r>
                  <a:rPr lang="bn-IN" sz="2800" b="1" dirty="0" smtClean="0">
                    <a:solidFill>
                      <a:srgbClr val="130CA4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সে </a:t>
                </a:r>
                <a:r>
                  <a:rPr lang="en-US" sz="2800" b="1" dirty="0" smtClean="0">
                    <a:solidFill>
                      <a:srgbClr val="130CA4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.</a:t>
                </a:r>
                <a:r>
                  <a:rPr lang="bn-IN" sz="2800" b="1" dirty="0" smtClean="0">
                    <a:solidFill>
                      <a:srgbClr val="130CA4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মি</a:t>
                </a:r>
                <a:r>
                  <a:rPr lang="en-US" sz="2800" b="1" dirty="0" smtClean="0">
                    <a:solidFill>
                      <a:srgbClr val="130CA4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.</a:t>
                </a:r>
              </a:p>
              <a:p>
                <a:r>
                  <a:rPr lang="bn-IN" sz="2800" b="1" dirty="0" smtClean="0">
                    <a:solidFill>
                      <a:srgbClr val="130CA4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রম্বসের</a:t>
                </a:r>
                <a:r>
                  <a:rPr lang="en-US" sz="2800" b="1" dirty="0" smtClean="0">
                    <a:solidFill>
                      <a:srgbClr val="130CA4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AC </a:t>
                </a:r>
                <a:r>
                  <a:rPr lang="bn-IN" sz="2800" b="1" dirty="0" smtClean="0">
                    <a:solidFill>
                      <a:srgbClr val="130CA4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ও </a:t>
                </a:r>
                <a:r>
                  <a:rPr lang="en-US" sz="2800" b="1" dirty="0" smtClean="0">
                    <a:solidFill>
                      <a:srgbClr val="130CA4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BD</a:t>
                </a:r>
                <a:r>
                  <a:rPr lang="bn-IN" sz="2800" b="1" dirty="0" smtClean="0">
                    <a:solidFill>
                      <a:srgbClr val="130CA4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কর্ণদ্বয় পরস্পরকে </a:t>
                </a:r>
                <a:r>
                  <a:rPr lang="en-US" sz="2800" b="1" dirty="0" smtClean="0">
                    <a:solidFill>
                      <a:srgbClr val="130CA4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O</a:t>
                </a:r>
                <a:r>
                  <a:rPr lang="bn-IN" sz="2800" b="1" dirty="0" smtClean="0">
                    <a:solidFill>
                      <a:srgbClr val="130CA4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বিন্দুতে ছেদ করে।</a:t>
                </a:r>
                <a:endParaRPr lang="en-US" sz="2800" b="1" dirty="0" smtClean="0">
                  <a:solidFill>
                    <a:srgbClr val="130CA4"/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bn-IN" sz="2800" b="1" dirty="0" smtClean="0">
                    <a:solidFill>
                      <a:srgbClr val="130CA4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আমরা জানি,রম্বসের কর্ণদ্বয় পরস্পরকে সমকোণে সমদ্বিখণ্ডিত করে।</a:t>
                </a:r>
                <a:endParaRPr lang="en-US" sz="4400" b="1" dirty="0">
                  <a:solidFill>
                    <a:schemeClr val="accent2">
                      <a:lumMod val="75000"/>
                    </a:schemeClr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24443"/>
                <a:ext cx="12192000" cy="2867067"/>
              </a:xfrm>
              <a:prstGeom prst="rect">
                <a:avLst/>
              </a:prstGeom>
              <a:blipFill>
                <a:blip r:embed="rId2"/>
                <a:stretch>
                  <a:fillRect l="-1000" t="-2128" b="-51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xplosion 2 4"/>
          <p:cNvSpPr/>
          <p:nvPr/>
        </p:nvSpPr>
        <p:spPr>
          <a:xfrm>
            <a:off x="249382" y="382635"/>
            <a:ext cx="2382981" cy="1648691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560618" y="1261884"/>
            <a:ext cx="2175164" cy="1606007"/>
            <a:chOff x="3560618" y="1261884"/>
            <a:chExt cx="2175164" cy="1606007"/>
          </a:xfrm>
        </p:grpSpPr>
        <p:sp>
          <p:nvSpPr>
            <p:cNvPr id="6" name="Parallelogram 5"/>
            <p:cNvSpPr/>
            <p:nvPr/>
          </p:nvSpPr>
          <p:spPr>
            <a:xfrm>
              <a:off x="3560618" y="1261884"/>
              <a:ext cx="2175164" cy="1606007"/>
            </a:xfrm>
            <a:prstGeom prst="parallelogram">
              <a:avLst>
                <a:gd name="adj" fmla="val 24137"/>
              </a:avLst>
            </a:prstGeom>
            <a:solidFill>
              <a:schemeClr val="bg1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3976255" y="1289597"/>
              <a:ext cx="1357745" cy="1578294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3560618" y="1289597"/>
              <a:ext cx="2175164" cy="1578294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4516583" y="1635490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59582" y="915985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64727" y="2815335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58835" y="2701636"/>
            <a:ext cx="540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74473" y="900637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7690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1000">
              <a:schemeClr val="accent1">
                <a:lumMod val="45000"/>
                <a:lumOff val="55000"/>
              </a:schemeClr>
            </a:gs>
            <a:gs pos="85000">
              <a:schemeClr val="accent1">
                <a:lumMod val="45000"/>
                <a:lumOff val="55000"/>
              </a:schemeClr>
            </a:gs>
            <a:gs pos="100000">
              <a:srgbClr val="00B0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" y="245716"/>
                <a:ext cx="11790218" cy="57179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IN" sz="2800" b="1" i="1" smtClean="0">
                        <a:solidFill>
                          <a:srgbClr val="2F24B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∴</m:t>
                    </m:r>
                    <m:r>
                      <a:rPr lang="en-US" sz="2800" b="1" i="1" smtClean="0">
                        <a:solidFill>
                          <a:srgbClr val="2F24B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𝑶𝑩</m:t>
                    </m:r>
                    <m:r>
                      <a:rPr lang="en-US" sz="2800" b="1" i="1" smtClean="0">
                        <a:solidFill>
                          <a:srgbClr val="2F24B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2F24B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2F24B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𝑩𝑫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2F24B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bn-IN" sz="2800" b="1" dirty="0" smtClean="0">
                    <a:solidFill>
                      <a:srgbClr val="2F24BA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smtClean="0">
                    <a:solidFill>
                      <a:srgbClr val="2F24BA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solidFill>
                              <a:srgbClr val="2F24BA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solidFill>
                              <a:srgbClr val="2F24BA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𝟓𝟒</m:t>
                        </m:r>
                      </m:num>
                      <m:den>
                        <m:r>
                          <a:rPr lang="en-US" sz="2800" b="1" i="1" dirty="0" smtClean="0">
                            <a:solidFill>
                              <a:srgbClr val="2F24BA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130CA4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=27</a:t>
                </a:r>
                <a:r>
                  <a:rPr lang="bn-IN" sz="2800" b="1" dirty="0" smtClean="0">
                    <a:solidFill>
                      <a:srgbClr val="130CA4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সে </a:t>
                </a:r>
                <a:r>
                  <a:rPr lang="en-US" sz="2800" b="1" dirty="0" smtClean="0">
                    <a:solidFill>
                      <a:srgbClr val="130CA4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.</a:t>
                </a:r>
                <a:r>
                  <a:rPr lang="bn-IN" sz="2800" b="1" dirty="0" smtClean="0">
                    <a:solidFill>
                      <a:srgbClr val="130CA4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মি</a:t>
                </a:r>
                <a:r>
                  <a:rPr lang="en-US" sz="2800" b="1" dirty="0" smtClean="0">
                    <a:solidFill>
                      <a:srgbClr val="130CA4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.</a:t>
                </a:r>
              </a:p>
              <a:p>
                <a:r>
                  <a:rPr lang="en-US" sz="2800" b="1" dirty="0" smtClean="0">
                    <a:solidFill>
                      <a:srgbClr val="130CA4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AOB </a:t>
                </a:r>
                <a:r>
                  <a:rPr lang="bn-IN" sz="2800" b="1" dirty="0" smtClean="0">
                    <a:solidFill>
                      <a:srgbClr val="130CA4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সমকোণী ত্রিভুজে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800" b="1" i="1" smtClean="0">
                            <a:solidFill>
                              <a:srgbClr val="130CA4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130CA4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𝑨𝑩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130CA4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 smtClean="0">
                    <a:solidFill>
                      <a:srgbClr val="130CA4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 smtClean="0">
                            <a:solidFill>
                              <a:srgbClr val="130CA4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1" i="1" dirty="0" smtClean="0">
                            <a:solidFill>
                              <a:srgbClr val="130CA4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𝑶𝑩</m:t>
                        </m:r>
                      </m:e>
                      <m:sup>
                        <m:r>
                          <a:rPr lang="en-US" sz="2800" b="1" i="1" dirty="0" smtClean="0">
                            <a:solidFill>
                              <a:srgbClr val="130CA4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 smtClean="0">
                    <a:solidFill>
                      <a:srgbClr val="130CA4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 smtClean="0">
                            <a:solidFill>
                              <a:srgbClr val="130CA4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1" i="1" dirty="0" smtClean="0">
                            <a:solidFill>
                              <a:srgbClr val="130CA4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𝑶𝑨</m:t>
                        </m:r>
                      </m:e>
                      <m:sup>
                        <m:r>
                          <a:rPr lang="en-US" sz="2800" b="1" i="1" dirty="0" smtClean="0">
                            <a:solidFill>
                              <a:srgbClr val="130CA4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800" b="1" dirty="0" smtClean="0">
                  <a:solidFill>
                    <a:srgbClr val="130CA4"/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bn-IN" sz="2800" b="1" dirty="0" smtClean="0">
                    <a:solidFill>
                      <a:srgbClr val="130CA4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বা,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800" b="1" i="1" smtClean="0">
                            <a:solidFill>
                              <a:srgbClr val="130CA4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130CA4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rgbClr val="130CA4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𝟒𝟓</m:t>
                        </m:r>
                        <m:r>
                          <a:rPr lang="en-US" sz="2800" b="1" i="1" smtClean="0">
                            <a:solidFill>
                              <a:srgbClr val="130CA4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130CA4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 smtClean="0">
                    <a:solidFill>
                      <a:srgbClr val="130CA4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 smtClean="0">
                            <a:solidFill>
                              <a:srgbClr val="130CA4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1" i="1" dirty="0" smtClean="0">
                            <a:solidFill>
                              <a:srgbClr val="130CA4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(</m:t>
                        </m:r>
                        <m:r>
                          <a:rPr lang="en-US" sz="2800" b="1" i="1" dirty="0" smtClean="0">
                            <a:solidFill>
                              <a:srgbClr val="130CA4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𝟐𝟕</m:t>
                        </m:r>
                        <m:r>
                          <a:rPr lang="en-US" sz="2800" b="1" i="1" dirty="0" smtClean="0">
                            <a:solidFill>
                              <a:srgbClr val="130CA4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800" b="1" i="1" dirty="0" smtClean="0">
                            <a:solidFill>
                              <a:srgbClr val="130CA4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 smtClean="0">
                    <a:solidFill>
                      <a:srgbClr val="130CA4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 smtClean="0">
                            <a:solidFill>
                              <a:srgbClr val="130CA4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1" i="1" dirty="0" smtClean="0">
                            <a:solidFill>
                              <a:srgbClr val="130CA4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(</m:t>
                        </m:r>
                        <m:r>
                          <a:rPr lang="en-US" sz="2800" b="1" i="1" dirty="0" smtClean="0">
                            <a:solidFill>
                              <a:srgbClr val="130CA4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𝑶𝑨</m:t>
                        </m:r>
                        <m:r>
                          <a:rPr lang="en-US" sz="2800" b="1" i="1" dirty="0" smtClean="0">
                            <a:solidFill>
                              <a:srgbClr val="130CA4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800" b="1" i="1" dirty="0" smtClean="0">
                            <a:solidFill>
                              <a:srgbClr val="130CA4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800" b="1" dirty="0" smtClean="0">
                  <a:solidFill>
                    <a:srgbClr val="130CA4"/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bn-IN" sz="2800" b="1" dirty="0" smtClean="0">
                    <a:solidFill>
                      <a:srgbClr val="130CA4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বা,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800" b="1" i="1" smtClean="0">
                            <a:solidFill>
                              <a:srgbClr val="130CA4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130CA4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𝑶𝑨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130CA4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 smtClean="0">
                    <a:solidFill>
                      <a:srgbClr val="130CA4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 smtClean="0">
                            <a:solidFill>
                              <a:srgbClr val="130CA4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1" i="1" dirty="0" smtClean="0">
                            <a:solidFill>
                              <a:srgbClr val="130CA4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(</m:t>
                        </m:r>
                        <m:r>
                          <a:rPr lang="en-US" sz="2800" b="1" i="1" dirty="0" smtClean="0">
                            <a:solidFill>
                              <a:srgbClr val="130CA4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𝟒𝟓</m:t>
                        </m:r>
                        <m:r>
                          <a:rPr lang="en-US" sz="2800" b="1" i="1" dirty="0" smtClean="0">
                            <a:solidFill>
                              <a:srgbClr val="130CA4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800" b="1" i="1" dirty="0" smtClean="0">
                            <a:solidFill>
                              <a:srgbClr val="130CA4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 smtClean="0">
                    <a:solidFill>
                      <a:srgbClr val="130CA4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 smtClean="0">
                            <a:solidFill>
                              <a:srgbClr val="130CA4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1" i="1" dirty="0" smtClean="0">
                            <a:solidFill>
                              <a:srgbClr val="130CA4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(</m:t>
                        </m:r>
                        <m:r>
                          <a:rPr lang="en-US" sz="2800" b="1" i="1" dirty="0" smtClean="0">
                            <a:solidFill>
                              <a:srgbClr val="130CA4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𝟐𝟕</m:t>
                        </m:r>
                        <m:r>
                          <a:rPr lang="en-US" sz="2800" b="1" i="1" dirty="0" smtClean="0">
                            <a:solidFill>
                              <a:srgbClr val="130CA4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800" b="1" i="1" dirty="0" smtClean="0">
                            <a:solidFill>
                              <a:srgbClr val="130CA4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800" b="1" dirty="0" smtClean="0">
                  <a:solidFill>
                    <a:srgbClr val="130CA4"/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2800" b="1" dirty="0">
                    <a:solidFill>
                      <a:srgbClr val="130CA4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smtClean="0">
                    <a:solidFill>
                      <a:srgbClr val="130CA4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          =2025-729</a:t>
                </a:r>
              </a:p>
              <a:p>
                <a:r>
                  <a:rPr lang="en-US" sz="2800" b="1" dirty="0">
                    <a:solidFill>
                      <a:srgbClr val="130CA4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smtClean="0">
                    <a:solidFill>
                      <a:srgbClr val="130CA4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          =1296</a:t>
                </a:r>
              </a:p>
              <a:p>
                <a:r>
                  <a:rPr lang="en-US" sz="2800" b="1" dirty="0">
                    <a:solidFill>
                      <a:srgbClr val="130CA4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smtClean="0">
                    <a:solidFill>
                      <a:srgbClr val="130CA4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    </a:t>
                </a:r>
                <a:r>
                  <a:rPr lang="bn-IN" sz="2800" b="1" dirty="0" smtClean="0">
                    <a:solidFill>
                      <a:srgbClr val="130CA4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বা,</a:t>
                </a:r>
                <a:r>
                  <a:rPr lang="en-US" sz="2800" b="1" dirty="0" smtClean="0">
                    <a:solidFill>
                      <a:srgbClr val="130CA4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OA=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 smtClean="0">
                            <a:solidFill>
                              <a:srgbClr val="130CA4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solidFill>
                              <a:srgbClr val="130CA4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𝟏𝟐𝟗𝟔</m:t>
                        </m:r>
                      </m:e>
                    </m:rad>
                  </m:oMath>
                </a14:m>
                <a:endParaRPr lang="en-US" sz="2800" b="1" dirty="0" smtClean="0">
                  <a:solidFill>
                    <a:srgbClr val="130CA4"/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2800" b="1" dirty="0">
                    <a:solidFill>
                      <a:srgbClr val="130CA4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smtClean="0">
                    <a:solidFill>
                      <a:srgbClr val="130CA4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130CA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∴</m:t>
                    </m:r>
                  </m:oMath>
                </a14:m>
                <a:r>
                  <a:rPr lang="en-US" sz="2800" b="1" dirty="0" smtClean="0">
                    <a:solidFill>
                      <a:srgbClr val="130CA4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OA=36</a:t>
                </a:r>
              </a:p>
              <a:p>
                <a:r>
                  <a:rPr lang="bn-IN" sz="2800" b="1" dirty="0" smtClean="0">
                    <a:solidFill>
                      <a:srgbClr val="130CA4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অপর কর্ণ </a:t>
                </a:r>
                <a:r>
                  <a:rPr lang="en-US" sz="2800" b="1" dirty="0" smtClean="0">
                    <a:solidFill>
                      <a:srgbClr val="130CA4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AC=2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130CA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×</m:t>
                    </m:r>
                    <m:r>
                      <a:rPr lang="en-US" sz="2800" b="1" i="1" smtClean="0">
                        <a:solidFill>
                          <a:srgbClr val="130CA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𝑶𝑨</m:t>
                    </m:r>
                    <m:r>
                      <a:rPr lang="en-US" sz="2800" b="1" i="1" smtClean="0">
                        <a:solidFill>
                          <a:srgbClr val="130CA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130CA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𝟐</m:t>
                    </m:r>
                    <m:r>
                      <a:rPr lang="en-US" sz="2800" b="1" i="1" smtClean="0">
                        <a:solidFill>
                          <a:srgbClr val="130CA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×</m:t>
                    </m:r>
                    <m:r>
                      <a:rPr lang="en-US" sz="2800" b="1" i="1" smtClean="0">
                        <a:solidFill>
                          <a:srgbClr val="130CA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𝟑𝟔</m:t>
                    </m:r>
                    <m:r>
                      <a:rPr lang="en-US" sz="2800" b="1" i="1" smtClean="0">
                        <a:solidFill>
                          <a:srgbClr val="130CA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130CA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𝟕𝟐</m:t>
                    </m:r>
                    <m:r>
                      <a:rPr lang="bn-IN" sz="2800" b="1" i="1" smtClean="0">
                        <a:solidFill>
                          <a:srgbClr val="130CA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সে</m:t>
                    </m:r>
                    <m:r>
                      <a:rPr lang="en-US" sz="2800" b="1" i="1" smtClean="0">
                        <a:solidFill>
                          <a:srgbClr val="130CA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.</m:t>
                    </m:r>
                    <m:r>
                      <a:rPr lang="bn-IN" sz="2800" b="1" i="1" smtClean="0">
                        <a:solidFill>
                          <a:srgbClr val="130CA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bn-IN" sz="2800" b="1" i="1" smtClean="0">
                        <a:solidFill>
                          <a:srgbClr val="130CA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মি</m:t>
                    </m:r>
                    <m:r>
                      <a:rPr lang="en-US" sz="2800" b="1" i="1" smtClean="0">
                        <a:solidFill>
                          <a:srgbClr val="130CA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.</m:t>
                    </m:r>
                  </m:oMath>
                </a14:m>
                <a:endParaRPr lang="en-US" sz="2800" b="1" dirty="0" smtClean="0">
                  <a:solidFill>
                    <a:srgbClr val="130CA4"/>
                  </a:solidFill>
                  <a:latin typeface="Nikosh" panose="02000000000000000000" pitchFamily="2" charset="0"/>
                  <a:ea typeface="Cambria Math" panose="02040503050406030204" pitchFamily="18" charset="0"/>
                  <a:cs typeface="Nikosh" panose="02000000000000000000" pitchFamily="2" charset="0"/>
                </a:endParaRPr>
              </a:p>
              <a:p>
                <a:r>
                  <a:rPr lang="bn-IN" sz="2800" b="1" dirty="0" smtClean="0">
                    <a:solidFill>
                      <a:srgbClr val="130CA4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2800" b="1" i="1" smtClean="0">
                        <a:solidFill>
                          <a:srgbClr val="130CA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∴</m:t>
                    </m:r>
                  </m:oMath>
                </a14:m>
                <a:r>
                  <a:rPr lang="en-US" sz="2800" b="1" dirty="0" smtClean="0">
                    <a:solidFill>
                      <a:srgbClr val="130CA4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ABCD </a:t>
                </a:r>
                <a:r>
                  <a:rPr lang="bn-IN" sz="2800" b="1" dirty="0" smtClean="0">
                    <a:solidFill>
                      <a:srgbClr val="130CA4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রম্বসের ক্ষেত্রফল=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b="1" i="1" smtClean="0">
                            <a:solidFill>
                              <a:srgbClr val="130CA4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130CA4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130CA4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𝟐</m:t>
                        </m:r>
                      </m:den>
                    </m:f>
                    <m:r>
                      <a:rPr lang="bn-IN" sz="2800" b="1" i="1" smtClean="0">
                        <a:solidFill>
                          <a:srgbClr val="130CA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×</m:t>
                    </m:r>
                    <m:r>
                      <a:rPr lang="en-US" sz="2800" b="1" i="1" smtClean="0">
                        <a:solidFill>
                          <a:srgbClr val="130CA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𝟕𝟐</m:t>
                    </m:r>
                    <m:r>
                      <a:rPr lang="en-US" sz="2800" b="1" i="1" smtClean="0">
                        <a:solidFill>
                          <a:srgbClr val="130CA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×</m:t>
                    </m:r>
                    <m:r>
                      <a:rPr lang="en-US" sz="2800" b="1" i="1" smtClean="0">
                        <a:solidFill>
                          <a:srgbClr val="130CA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𝟓𝟒</m:t>
                    </m:r>
                    <m:r>
                      <a:rPr lang="en-US" sz="2800" b="1" i="1" smtClean="0">
                        <a:solidFill>
                          <a:srgbClr val="130CA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</m:oMath>
                </a14:m>
                <a:r>
                  <a:rPr lang="bn-IN" sz="2800" b="1" dirty="0" smtClean="0">
                    <a:solidFill>
                      <a:srgbClr val="130CA4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বর্গ সে</a:t>
                </a:r>
                <a:r>
                  <a:rPr lang="en-US" sz="2800" b="1" dirty="0" smtClean="0">
                    <a:solidFill>
                      <a:srgbClr val="130CA4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.</a:t>
                </a:r>
                <a:r>
                  <a:rPr lang="bn-IN" sz="2800" b="1" dirty="0" smtClean="0">
                    <a:solidFill>
                      <a:srgbClr val="130CA4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মি</a:t>
                </a:r>
                <a:r>
                  <a:rPr lang="en-US" sz="2800" b="1" dirty="0" smtClean="0">
                    <a:solidFill>
                      <a:srgbClr val="130CA4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.</a:t>
                </a:r>
              </a:p>
              <a:p>
                <a:r>
                  <a:rPr lang="en-US" sz="2800" b="1" dirty="0">
                    <a:solidFill>
                      <a:srgbClr val="130CA4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smtClean="0">
                    <a:solidFill>
                      <a:srgbClr val="130CA4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               =1944 </a:t>
                </a:r>
                <a:r>
                  <a:rPr lang="bn-IN" sz="2800" b="1" dirty="0" smtClean="0">
                    <a:solidFill>
                      <a:srgbClr val="130CA4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বর্গ সে</a:t>
                </a:r>
                <a:r>
                  <a:rPr lang="en-US" sz="2800" b="1" dirty="0" smtClean="0">
                    <a:solidFill>
                      <a:srgbClr val="130CA4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.</a:t>
                </a:r>
                <a:r>
                  <a:rPr lang="bn-IN" sz="2800" b="1" dirty="0" smtClean="0">
                    <a:solidFill>
                      <a:srgbClr val="130CA4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মি</a:t>
                </a:r>
                <a:r>
                  <a:rPr lang="en-US" sz="2800" b="1" dirty="0" smtClean="0">
                    <a:solidFill>
                      <a:srgbClr val="130CA4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.</a:t>
                </a:r>
              </a:p>
              <a:p>
                <a:r>
                  <a:rPr lang="bn-IN" sz="2800" b="1" dirty="0" smtClean="0">
                    <a:solidFill>
                      <a:srgbClr val="130CA4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রম্বসের অপর কর্ণ </a:t>
                </a:r>
                <a:r>
                  <a:rPr lang="en-US" sz="2800" b="1" dirty="0" smtClean="0">
                    <a:solidFill>
                      <a:srgbClr val="130CA4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72</a:t>
                </a:r>
                <a:r>
                  <a:rPr lang="bn-IN" sz="2800" b="1" dirty="0" smtClean="0">
                    <a:solidFill>
                      <a:srgbClr val="130CA4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সে</a:t>
                </a:r>
                <a:r>
                  <a:rPr lang="en-US" sz="2800" b="1" dirty="0" smtClean="0">
                    <a:solidFill>
                      <a:srgbClr val="130CA4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.</a:t>
                </a:r>
                <a:r>
                  <a:rPr lang="bn-IN" sz="2800" b="1" dirty="0" smtClean="0">
                    <a:solidFill>
                      <a:srgbClr val="130CA4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মি</a:t>
                </a:r>
                <a:r>
                  <a:rPr lang="en-US" sz="2800" b="1" dirty="0" smtClean="0">
                    <a:solidFill>
                      <a:srgbClr val="130CA4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.</a:t>
                </a:r>
                <a:r>
                  <a:rPr lang="bn-IN" sz="2800" b="1" dirty="0" smtClean="0">
                    <a:solidFill>
                      <a:srgbClr val="130CA4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এবং ক্ষেত্রফল </a:t>
                </a:r>
                <a:r>
                  <a:rPr lang="en-US" sz="2800" b="1" dirty="0" smtClean="0">
                    <a:solidFill>
                      <a:srgbClr val="130CA4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1944 </a:t>
                </a:r>
                <a:r>
                  <a:rPr lang="bn-IN" sz="2800" b="1" dirty="0" smtClean="0">
                    <a:solidFill>
                      <a:srgbClr val="130CA4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বর্গ সে </a:t>
                </a:r>
                <a:r>
                  <a:rPr lang="en-US" sz="2800" b="1" dirty="0" smtClean="0">
                    <a:solidFill>
                      <a:srgbClr val="130CA4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.</a:t>
                </a:r>
                <a:r>
                  <a:rPr lang="bn-IN" sz="2800" b="1" dirty="0" smtClean="0">
                    <a:solidFill>
                      <a:srgbClr val="130CA4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মি</a:t>
                </a:r>
                <a:r>
                  <a:rPr lang="en-US" sz="2800" b="1" dirty="0" smtClean="0">
                    <a:solidFill>
                      <a:srgbClr val="130CA4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.</a:t>
                </a:r>
                <a:r>
                  <a:rPr lang="bn-IN" sz="2800" b="1" dirty="0" smtClean="0">
                    <a:solidFill>
                      <a:srgbClr val="130CA4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।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45716"/>
                <a:ext cx="11790218" cy="5717912"/>
              </a:xfrm>
              <a:prstGeom prst="rect">
                <a:avLst/>
              </a:prstGeom>
              <a:blipFill>
                <a:blip r:embed="rId2"/>
                <a:stretch>
                  <a:fillRect l="-1034" b="-20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8118763" y="1345011"/>
            <a:ext cx="2175164" cy="1606007"/>
            <a:chOff x="3560618" y="1261884"/>
            <a:chExt cx="2175164" cy="1606007"/>
          </a:xfrm>
        </p:grpSpPr>
        <p:sp>
          <p:nvSpPr>
            <p:cNvPr id="16" name="Parallelogram 15"/>
            <p:cNvSpPr/>
            <p:nvPr/>
          </p:nvSpPr>
          <p:spPr>
            <a:xfrm>
              <a:off x="3560618" y="1261884"/>
              <a:ext cx="2175164" cy="1606007"/>
            </a:xfrm>
            <a:prstGeom prst="parallelogram">
              <a:avLst>
                <a:gd name="adj" fmla="val 24137"/>
              </a:avLst>
            </a:prstGeom>
            <a:solidFill>
              <a:schemeClr val="bg1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3976255" y="1289597"/>
              <a:ext cx="1357745" cy="1578294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3560618" y="1289597"/>
              <a:ext cx="2175164" cy="1578294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7557652" y="2873839"/>
            <a:ext cx="512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956962" y="1658644"/>
            <a:ext cx="512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829798" y="2951018"/>
            <a:ext cx="512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453254" y="997672"/>
            <a:ext cx="512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22672" y="989491"/>
            <a:ext cx="512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22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0"/>
            <a:ext cx="12192000" cy="1200329"/>
          </a:xfrm>
          <a:prstGeom prst="rect">
            <a:avLst/>
          </a:prstGeom>
          <a:gradFill>
            <a:gsLst>
              <a:gs pos="16000">
                <a:schemeClr val="accent1">
                  <a:lumMod val="5000"/>
                  <a:lumOff val="9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bn-IN" sz="7200" dirty="0" smtClean="0">
                <a:latin typeface="Nikosh" panose="02000000000000000000" pitchFamily="2" charset="0"/>
                <a:cs typeface="Nikosh" panose="02000000000000000000" pitchFamily="2" charset="0"/>
              </a:rPr>
              <a:t>     </a:t>
            </a:r>
            <a:r>
              <a:rPr lang="bn-IN" sz="7200" dirty="0" smtClean="0">
                <a:solidFill>
                  <a:srgbClr val="FF0066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শিক্ষকপরিচিতি</a:t>
            </a:r>
            <a:r>
              <a:rPr lang="bn-IN" sz="7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7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4943475"/>
            <a:ext cx="12192000" cy="1717343"/>
            <a:chOff x="0" y="5552081"/>
            <a:chExt cx="12192000" cy="110873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0250" y="5552081"/>
              <a:ext cx="2000250" cy="1108733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0500" y="5552081"/>
              <a:ext cx="2190750" cy="1108733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250" y="5552084"/>
              <a:ext cx="2000250" cy="1108733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1500" y="5552085"/>
              <a:ext cx="2000250" cy="1108733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1750" y="5552085"/>
              <a:ext cx="2000250" cy="1108733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552082"/>
              <a:ext cx="2000250" cy="1108733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87300">
            <a:off x="6831079" y="-387941"/>
            <a:ext cx="5801363" cy="53411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" r="3365" b="1911"/>
          <a:stretch/>
        </p:blipFill>
        <p:spPr>
          <a:xfrm>
            <a:off x="7840807" y="1507550"/>
            <a:ext cx="2701637" cy="3435927"/>
          </a:xfrm>
          <a:prstGeom prst="rect">
            <a:avLst/>
          </a:prstGeom>
          <a:effectLst>
            <a:glow rad="228600">
              <a:srgbClr val="E60AB7">
                <a:alpha val="40000"/>
              </a:srgbClr>
            </a:glow>
          </a:effectLst>
        </p:spPr>
      </p:pic>
      <p:sp>
        <p:nvSpPr>
          <p:cNvPr id="13" name="Content Placeholder 4"/>
          <p:cNvSpPr txBox="1">
            <a:spLocks/>
          </p:cNvSpPr>
          <p:nvPr/>
        </p:nvSpPr>
        <p:spPr>
          <a:xfrm>
            <a:off x="209550" y="1507550"/>
            <a:ext cx="7143750" cy="31597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n-BD" sz="6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মোঃ নাদিমুল হক               </a:t>
            </a:r>
            <a:r>
              <a:rPr lang="bn-BD" sz="44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সহকারী শিক্ষক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BD" sz="4000" dirty="0" smtClean="0">
                <a:solidFill>
                  <a:srgbClr val="130CA4"/>
                </a:solidFill>
                <a:latin typeface="NikoshBAN" pitchFamily="2" charset="0"/>
                <a:cs typeface="NikoshBAN" pitchFamily="2" charset="0"/>
              </a:rPr>
              <a:t>ভৈরব মাধ্যমিক বালিকা বিদ্যালয়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উজলপুর,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মেহেরপুর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34484">
            <a:off x="3788398" y="975822"/>
            <a:ext cx="1360368" cy="135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84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00"/>
            </a:gs>
            <a:gs pos="41000">
              <a:schemeClr val="accent1">
                <a:lumMod val="45000"/>
                <a:lumOff val="55000"/>
              </a:schemeClr>
            </a:gs>
            <a:gs pos="77000">
              <a:schemeClr val="accent1">
                <a:lumMod val="45000"/>
                <a:lumOff val="55000"/>
              </a:schemeClr>
            </a:gs>
            <a:gs pos="98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1684" y="277091"/>
            <a:ext cx="109086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 smtClean="0">
                <a:gradFill flip="none" rotWithShape="1">
                  <a:gsLst>
                    <a:gs pos="0">
                      <a:srgbClr val="85134F">
                        <a:shade val="30000"/>
                        <a:satMod val="115000"/>
                      </a:srgbClr>
                    </a:gs>
                    <a:gs pos="50000">
                      <a:srgbClr val="85134F">
                        <a:shade val="67500"/>
                        <a:satMod val="115000"/>
                      </a:srgbClr>
                    </a:gs>
                    <a:gs pos="100000">
                      <a:srgbClr val="85134F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" panose="02000000000000000000" pitchFamily="2" charset="0"/>
                <a:cs typeface="Nikosh" panose="02000000000000000000" pitchFamily="2" charset="0"/>
              </a:rPr>
              <a:t>                    মূল্যায়ন</a:t>
            </a:r>
            <a:endParaRPr lang="en-US" sz="7200" b="1" dirty="0">
              <a:gradFill flip="none" rotWithShape="1">
                <a:gsLst>
                  <a:gs pos="0">
                    <a:srgbClr val="85134F">
                      <a:shade val="30000"/>
                      <a:satMod val="115000"/>
                    </a:srgbClr>
                  </a:gs>
                  <a:gs pos="50000">
                    <a:srgbClr val="85134F">
                      <a:shade val="67500"/>
                      <a:satMod val="115000"/>
                    </a:srgbClr>
                  </a:gs>
                  <a:gs pos="100000">
                    <a:srgbClr val="85134F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068608"/>
            <a:ext cx="12192000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4400" b="1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১।রম্বস কাকে বলে?</a:t>
            </a:r>
          </a:p>
          <a:p>
            <a:r>
              <a:rPr lang="bn-IN" sz="4400" b="1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২।রম্বসের ক্ষেত্রফল নির্ণয়ের সুত্র বলো।</a:t>
            </a:r>
          </a:p>
          <a:p>
            <a:r>
              <a:rPr lang="bn-IN" sz="4400" b="1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৩।রম্বসের পরিসীমা নির্ণয়ের সূত্রটি বলো।</a:t>
            </a:r>
          </a:p>
          <a:p>
            <a:r>
              <a:rPr lang="bn-IN" sz="4400" b="1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৪।রম্বসের  প্রত্যেক বাহুর দৈর্ঘ্য </a:t>
            </a:r>
            <a:r>
              <a:rPr lang="en-US" sz="4400" b="1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10</a:t>
            </a:r>
            <a:r>
              <a:rPr lang="en-US" sz="4400" b="1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4400" b="1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সে</a:t>
            </a:r>
            <a:r>
              <a:rPr lang="en-US" sz="4400" b="1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r>
              <a:rPr lang="bn-IN" sz="4400" b="1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মি</a:t>
            </a:r>
            <a:r>
              <a:rPr lang="en-US" sz="4400" b="1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. </a:t>
            </a:r>
            <a:r>
              <a:rPr lang="bn-IN" sz="4400" b="1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হলেপরিসীমা কত?</a:t>
            </a:r>
          </a:p>
          <a:p>
            <a:r>
              <a:rPr lang="bn-IN" sz="4400" b="1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৫।রম্বসের উচ্চতা নির্ণয় করবে কিভাবে ?</a:t>
            </a:r>
            <a:endParaRPr lang="en-US" sz="4400" b="1" dirty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05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gradFill>
            <a:gsLst>
              <a:gs pos="9000">
                <a:schemeClr val="accent1">
                  <a:lumMod val="20000"/>
                  <a:lumOff val="80000"/>
                </a:schemeClr>
              </a:gs>
              <a:gs pos="100000">
                <a:srgbClr val="E60AB7"/>
              </a:gs>
              <a:gs pos="26000">
                <a:srgbClr val="F8F8BA"/>
              </a:gs>
              <a:gs pos="56000">
                <a:srgbClr val="F4B8C5">
                  <a:alpha val="71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b="1" dirty="0">
                <a:gradFill flip="none" rotWithShape="1">
                  <a:gsLst>
                    <a:gs pos="0">
                      <a:srgbClr val="85134F">
                        <a:shade val="30000"/>
                        <a:satMod val="115000"/>
                      </a:srgbClr>
                    </a:gs>
                    <a:gs pos="50000">
                      <a:srgbClr val="85134F">
                        <a:shade val="67500"/>
                        <a:satMod val="115000"/>
                      </a:srgbClr>
                    </a:gs>
                    <a:gs pos="100000">
                      <a:srgbClr val="85134F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" panose="02000000000000000000" pitchFamily="2" charset="0"/>
                <a:cs typeface="Nikosh" panose="02000000000000000000" pitchFamily="2" charset="0"/>
              </a:rPr>
              <a:t>একটি </a:t>
            </a:r>
            <a:r>
              <a:rPr lang="bn-IN" sz="4800" b="1" dirty="0" smtClean="0">
                <a:gradFill flip="none" rotWithShape="1">
                  <a:gsLst>
                    <a:gs pos="0">
                      <a:srgbClr val="85134F">
                        <a:shade val="30000"/>
                        <a:satMod val="115000"/>
                      </a:srgbClr>
                    </a:gs>
                    <a:gs pos="50000">
                      <a:srgbClr val="85134F">
                        <a:shade val="67500"/>
                        <a:satMod val="115000"/>
                      </a:srgbClr>
                    </a:gs>
                    <a:gs pos="100000">
                      <a:srgbClr val="85134F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" panose="02000000000000000000" pitchFamily="2" charset="0"/>
                <a:cs typeface="Nikosh" panose="02000000000000000000" pitchFamily="2" charset="0"/>
              </a:rPr>
              <a:t>রম্বসের পরিসীমা</a:t>
            </a:r>
            <a:r>
              <a:rPr lang="en-US" sz="4800" b="1" dirty="0" smtClean="0">
                <a:gradFill flip="none" rotWithShape="1">
                  <a:gsLst>
                    <a:gs pos="0">
                      <a:srgbClr val="85134F">
                        <a:shade val="30000"/>
                        <a:satMod val="115000"/>
                      </a:srgbClr>
                    </a:gs>
                    <a:gs pos="50000">
                      <a:srgbClr val="85134F">
                        <a:shade val="67500"/>
                        <a:satMod val="115000"/>
                      </a:srgbClr>
                    </a:gs>
                    <a:gs pos="100000">
                      <a:srgbClr val="85134F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" panose="02000000000000000000" pitchFamily="2" charset="0"/>
                <a:cs typeface="Nikosh" panose="02000000000000000000" pitchFamily="2" charset="0"/>
              </a:rPr>
              <a:t>240 </a:t>
            </a:r>
            <a:r>
              <a:rPr lang="bn-IN" sz="4800" b="1" dirty="0" smtClean="0">
                <a:gradFill flip="none" rotWithShape="1">
                  <a:gsLst>
                    <a:gs pos="0">
                      <a:srgbClr val="85134F">
                        <a:shade val="30000"/>
                        <a:satMod val="115000"/>
                      </a:srgbClr>
                    </a:gs>
                    <a:gs pos="50000">
                      <a:srgbClr val="85134F">
                        <a:shade val="67500"/>
                        <a:satMod val="115000"/>
                      </a:srgbClr>
                    </a:gs>
                    <a:gs pos="100000">
                      <a:srgbClr val="85134F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" panose="02000000000000000000" pitchFamily="2" charset="0"/>
                <a:cs typeface="Nikosh" panose="02000000000000000000" pitchFamily="2" charset="0"/>
              </a:rPr>
              <a:t>সে </a:t>
            </a:r>
            <a:r>
              <a:rPr lang="en-US" sz="4800" b="1" dirty="0" smtClean="0">
                <a:gradFill flip="none" rotWithShape="1">
                  <a:gsLst>
                    <a:gs pos="0">
                      <a:srgbClr val="85134F">
                        <a:shade val="30000"/>
                        <a:satMod val="115000"/>
                      </a:srgbClr>
                    </a:gs>
                    <a:gs pos="50000">
                      <a:srgbClr val="85134F">
                        <a:shade val="67500"/>
                        <a:satMod val="115000"/>
                      </a:srgbClr>
                    </a:gs>
                    <a:gs pos="100000">
                      <a:srgbClr val="85134F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r>
              <a:rPr lang="bn-IN" sz="4800" b="1" dirty="0" smtClean="0">
                <a:gradFill flip="none" rotWithShape="1">
                  <a:gsLst>
                    <a:gs pos="0">
                      <a:srgbClr val="85134F">
                        <a:shade val="30000"/>
                        <a:satMod val="115000"/>
                      </a:srgbClr>
                    </a:gs>
                    <a:gs pos="50000">
                      <a:srgbClr val="85134F">
                        <a:shade val="67500"/>
                        <a:satMod val="115000"/>
                      </a:srgbClr>
                    </a:gs>
                    <a:gs pos="100000">
                      <a:srgbClr val="85134F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" panose="02000000000000000000" pitchFamily="2" charset="0"/>
                <a:cs typeface="Nikosh" panose="02000000000000000000" pitchFamily="2" charset="0"/>
              </a:rPr>
              <a:t>মি</a:t>
            </a:r>
            <a:r>
              <a:rPr lang="en-US" sz="4800" b="1" dirty="0" smtClean="0">
                <a:gradFill flip="none" rotWithShape="1">
                  <a:gsLst>
                    <a:gs pos="0">
                      <a:srgbClr val="85134F">
                        <a:shade val="30000"/>
                        <a:satMod val="115000"/>
                      </a:srgbClr>
                    </a:gs>
                    <a:gs pos="50000">
                      <a:srgbClr val="85134F">
                        <a:shade val="67500"/>
                        <a:satMod val="115000"/>
                      </a:srgbClr>
                    </a:gs>
                    <a:gs pos="100000">
                      <a:srgbClr val="85134F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r>
              <a:rPr lang="bn-IN" sz="4800" b="1" dirty="0" smtClean="0">
                <a:gradFill flip="none" rotWithShape="1">
                  <a:gsLst>
                    <a:gs pos="0">
                      <a:srgbClr val="85134F">
                        <a:shade val="30000"/>
                        <a:satMod val="115000"/>
                      </a:srgbClr>
                    </a:gs>
                    <a:gs pos="50000">
                      <a:srgbClr val="85134F">
                        <a:shade val="67500"/>
                        <a:satMod val="115000"/>
                      </a:srgbClr>
                    </a:gs>
                    <a:gs pos="100000">
                      <a:srgbClr val="85134F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bn-IN" sz="4800" b="1" dirty="0">
                <a:gradFill flip="none" rotWithShape="1">
                  <a:gsLst>
                    <a:gs pos="0">
                      <a:srgbClr val="85134F">
                        <a:shade val="30000"/>
                        <a:satMod val="115000"/>
                      </a:srgbClr>
                    </a:gs>
                    <a:gs pos="50000">
                      <a:srgbClr val="85134F">
                        <a:shade val="67500"/>
                        <a:satMod val="115000"/>
                      </a:srgbClr>
                    </a:gs>
                    <a:gs pos="100000">
                      <a:srgbClr val="85134F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" panose="02000000000000000000" pitchFamily="2" charset="0"/>
                <a:cs typeface="Nikosh" panose="02000000000000000000" pitchFamily="2" charset="0"/>
              </a:rPr>
              <a:t>এর ক্ষুদ্রতম কর্ণটি </a:t>
            </a:r>
            <a:r>
              <a:rPr lang="en-US" sz="4800" b="1" dirty="0" smtClean="0">
                <a:gradFill flip="none" rotWithShape="1">
                  <a:gsLst>
                    <a:gs pos="0">
                      <a:srgbClr val="85134F">
                        <a:shade val="30000"/>
                        <a:satMod val="115000"/>
                      </a:srgbClr>
                    </a:gs>
                    <a:gs pos="50000">
                      <a:srgbClr val="85134F">
                        <a:shade val="67500"/>
                        <a:satMod val="115000"/>
                      </a:srgbClr>
                    </a:gs>
                    <a:gs pos="100000">
                      <a:srgbClr val="85134F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" panose="02000000000000000000" pitchFamily="2" charset="0"/>
                <a:cs typeface="Nikosh" panose="02000000000000000000" pitchFamily="2" charset="0"/>
              </a:rPr>
              <a:t>20 </a:t>
            </a:r>
            <a:r>
              <a:rPr lang="bn-IN" sz="4800" b="1" dirty="0">
                <a:gradFill flip="none" rotWithShape="1">
                  <a:gsLst>
                    <a:gs pos="0">
                      <a:srgbClr val="85134F">
                        <a:shade val="30000"/>
                        <a:satMod val="115000"/>
                      </a:srgbClr>
                    </a:gs>
                    <a:gs pos="50000">
                      <a:srgbClr val="85134F">
                        <a:shade val="67500"/>
                        <a:satMod val="115000"/>
                      </a:srgbClr>
                    </a:gs>
                    <a:gs pos="100000">
                      <a:srgbClr val="85134F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" panose="02000000000000000000" pitchFamily="2" charset="0"/>
                <a:cs typeface="Nikosh" panose="02000000000000000000" pitchFamily="2" charset="0"/>
              </a:rPr>
              <a:t>সে</a:t>
            </a:r>
            <a:r>
              <a:rPr lang="en-US" sz="4800" b="1" dirty="0">
                <a:gradFill flip="none" rotWithShape="1">
                  <a:gsLst>
                    <a:gs pos="0">
                      <a:srgbClr val="85134F">
                        <a:shade val="30000"/>
                        <a:satMod val="115000"/>
                      </a:srgbClr>
                    </a:gs>
                    <a:gs pos="50000">
                      <a:srgbClr val="85134F">
                        <a:shade val="67500"/>
                        <a:satMod val="115000"/>
                      </a:srgbClr>
                    </a:gs>
                    <a:gs pos="100000">
                      <a:srgbClr val="85134F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r>
              <a:rPr lang="bn-IN" sz="4800" b="1" dirty="0">
                <a:gradFill flip="none" rotWithShape="1">
                  <a:gsLst>
                    <a:gs pos="0">
                      <a:srgbClr val="85134F">
                        <a:shade val="30000"/>
                        <a:satMod val="115000"/>
                      </a:srgbClr>
                    </a:gs>
                    <a:gs pos="50000">
                      <a:srgbClr val="85134F">
                        <a:shade val="67500"/>
                        <a:satMod val="115000"/>
                      </a:srgbClr>
                    </a:gs>
                    <a:gs pos="100000">
                      <a:srgbClr val="85134F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" panose="02000000000000000000" pitchFamily="2" charset="0"/>
                <a:cs typeface="Nikosh" panose="02000000000000000000" pitchFamily="2" charset="0"/>
              </a:rPr>
              <a:t>মি</a:t>
            </a:r>
            <a:r>
              <a:rPr lang="en-US" sz="4800" b="1" dirty="0">
                <a:gradFill flip="none" rotWithShape="1">
                  <a:gsLst>
                    <a:gs pos="0">
                      <a:srgbClr val="85134F">
                        <a:shade val="30000"/>
                        <a:satMod val="115000"/>
                      </a:srgbClr>
                    </a:gs>
                    <a:gs pos="50000">
                      <a:srgbClr val="85134F">
                        <a:shade val="67500"/>
                        <a:satMod val="115000"/>
                      </a:srgbClr>
                    </a:gs>
                    <a:gs pos="100000">
                      <a:srgbClr val="85134F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" panose="02000000000000000000" pitchFamily="2" charset="0"/>
                <a:cs typeface="Nikosh" panose="02000000000000000000" pitchFamily="2" charset="0"/>
              </a:rPr>
              <a:t>. </a:t>
            </a:r>
            <a:r>
              <a:rPr lang="bn-IN" sz="4800" b="1" dirty="0">
                <a:gradFill flip="none" rotWithShape="1">
                  <a:gsLst>
                    <a:gs pos="0">
                      <a:srgbClr val="85134F">
                        <a:shade val="30000"/>
                        <a:satMod val="115000"/>
                      </a:srgbClr>
                    </a:gs>
                    <a:gs pos="50000">
                      <a:srgbClr val="85134F">
                        <a:shade val="67500"/>
                        <a:satMod val="115000"/>
                      </a:srgbClr>
                    </a:gs>
                    <a:gs pos="100000">
                      <a:srgbClr val="85134F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" panose="02000000000000000000" pitchFamily="2" charset="0"/>
                <a:cs typeface="Nikosh" panose="02000000000000000000" pitchFamily="2" charset="0"/>
              </a:rPr>
              <a:t>হলে অপর কর্ণের দৈর্ঘ্য </a:t>
            </a:r>
            <a:r>
              <a:rPr lang="en-US" sz="4800" b="1" dirty="0" smtClean="0">
                <a:gradFill flip="none" rotWithShape="1">
                  <a:gsLst>
                    <a:gs pos="0">
                      <a:srgbClr val="85134F">
                        <a:shade val="30000"/>
                        <a:satMod val="115000"/>
                      </a:srgbClr>
                    </a:gs>
                    <a:gs pos="50000">
                      <a:srgbClr val="85134F">
                        <a:shade val="67500"/>
                        <a:satMod val="115000"/>
                      </a:srgbClr>
                    </a:gs>
                    <a:gs pos="100000">
                      <a:srgbClr val="85134F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" panose="02000000000000000000" pitchFamily="2" charset="0"/>
                <a:cs typeface="Nikosh" panose="02000000000000000000" pitchFamily="2" charset="0"/>
              </a:rPr>
              <a:t>,</a:t>
            </a:r>
            <a:r>
              <a:rPr lang="bn-IN" sz="4800" b="1" dirty="0" smtClean="0">
                <a:gradFill flip="none" rotWithShape="1">
                  <a:gsLst>
                    <a:gs pos="0">
                      <a:srgbClr val="85134F">
                        <a:shade val="30000"/>
                        <a:satMod val="115000"/>
                      </a:srgbClr>
                    </a:gs>
                    <a:gs pos="50000">
                      <a:srgbClr val="85134F">
                        <a:shade val="67500"/>
                        <a:satMod val="115000"/>
                      </a:srgbClr>
                    </a:gs>
                    <a:gs pos="100000">
                      <a:srgbClr val="85134F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" panose="02000000000000000000" pitchFamily="2" charset="0"/>
                <a:cs typeface="Nikosh" panose="02000000000000000000" pitchFamily="2" charset="0"/>
              </a:rPr>
              <a:t>ক্ষেত্রফলএবং </a:t>
            </a:r>
            <a:r>
              <a:rPr lang="bn-IN" sz="4800" b="1" dirty="0">
                <a:gradFill flip="none" rotWithShape="1">
                  <a:gsLst>
                    <a:gs pos="0">
                      <a:srgbClr val="85134F">
                        <a:shade val="30000"/>
                        <a:satMod val="115000"/>
                      </a:srgbClr>
                    </a:gs>
                    <a:gs pos="50000">
                      <a:srgbClr val="85134F">
                        <a:shade val="67500"/>
                        <a:satMod val="115000"/>
                      </a:srgbClr>
                    </a:gs>
                    <a:gs pos="100000">
                      <a:srgbClr val="85134F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" panose="02000000000000000000" pitchFamily="2" charset="0"/>
                <a:cs typeface="Nikosh" panose="02000000000000000000" pitchFamily="2" charset="0"/>
              </a:rPr>
              <a:t>উচ্চতা নির্ণয় </a:t>
            </a:r>
            <a:r>
              <a:rPr lang="bn-IN" sz="4800" b="1" dirty="0" smtClean="0">
                <a:gradFill flip="none" rotWithShape="1">
                  <a:gsLst>
                    <a:gs pos="0">
                      <a:srgbClr val="85134F">
                        <a:shade val="30000"/>
                        <a:satMod val="115000"/>
                      </a:srgbClr>
                    </a:gs>
                    <a:gs pos="50000">
                      <a:srgbClr val="85134F">
                        <a:shade val="67500"/>
                        <a:satMod val="115000"/>
                      </a:srgbClr>
                    </a:gs>
                    <a:gs pos="100000">
                      <a:srgbClr val="85134F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bn-IN" sz="4400" b="1" dirty="0" smtClean="0">
                <a:gradFill flip="none" rotWithShape="1">
                  <a:gsLst>
                    <a:gs pos="0">
                      <a:srgbClr val="85134F">
                        <a:shade val="30000"/>
                        <a:satMod val="115000"/>
                      </a:srgbClr>
                    </a:gs>
                    <a:gs pos="50000">
                      <a:srgbClr val="85134F">
                        <a:shade val="67500"/>
                        <a:satMod val="115000"/>
                      </a:srgbClr>
                    </a:gs>
                    <a:gs pos="100000">
                      <a:srgbClr val="85134F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4400" b="1" dirty="0">
              <a:gradFill flip="none" rotWithShape="1">
                <a:gsLst>
                  <a:gs pos="0">
                    <a:srgbClr val="85134F">
                      <a:shade val="30000"/>
                      <a:satMod val="115000"/>
                    </a:srgbClr>
                  </a:gs>
                  <a:gs pos="50000">
                    <a:srgbClr val="85134F">
                      <a:shade val="67500"/>
                      <a:satMod val="115000"/>
                    </a:srgbClr>
                  </a:gs>
                  <a:gs pos="100000">
                    <a:srgbClr val="85134F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574" y="5476237"/>
            <a:ext cx="109086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rgbClr val="85134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                  </a:t>
            </a:r>
            <a:r>
              <a:rPr lang="bn-IN" sz="6000" b="1" dirty="0" smtClean="0">
                <a:solidFill>
                  <a:srgbClr val="00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বাড়ির কাজ</a:t>
            </a:r>
            <a:endParaRPr lang="en-US" sz="6000" b="1" dirty="0">
              <a:solidFill>
                <a:srgbClr val="00FF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2191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5000">
              <a:schemeClr val="accent1">
                <a:lumMod val="20000"/>
                <a:lumOff val="80000"/>
              </a:schemeClr>
            </a:gs>
            <a:gs pos="1000">
              <a:srgbClr val="00B050"/>
            </a:gs>
            <a:gs pos="50000">
              <a:srgbClr val="F8F8BA"/>
            </a:gs>
            <a:gs pos="93000">
              <a:srgbClr val="F4B8C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245894" y="272983"/>
            <a:ext cx="1572126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0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bn-IN" sz="400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114300">
                    <a:prstClr val="black"/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ধন্যবাদ</a:t>
            </a:r>
            <a:endParaRPr lang="en-US" sz="40000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innerShdw blurRad="114300">
                  <a:prstClr val="black"/>
                </a:inn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23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accent5">
                <a:lumMod val="20000"/>
                <a:lumOff val="80000"/>
              </a:schemeClr>
            </a:gs>
            <a:gs pos="62000">
              <a:schemeClr val="accent1">
                <a:lumMod val="20000"/>
                <a:lumOff val="80000"/>
              </a:schemeClr>
            </a:gs>
            <a:gs pos="93000">
              <a:schemeClr val="accent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0" y="1938516"/>
            <a:ext cx="12191999" cy="2652534"/>
          </a:xfrm>
          <a:prstGeom prst="rect">
            <a:avLst/>
          </a:prstGeom>
          <a:noFill/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শ্রেণি       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নবম</a:t>
            </a:r>
            <a:endParaRPr lang="bn-BD" sz="4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      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endParaRPr lang="bn-BD" sz="4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অধ্যায়     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১৬</a:t>
            </a:r>
            <a:endParaRPr lang="bn-BD" sz="4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        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রম্বস</a:t>
            </a:r>
            <a:endParaRPr lang="bn-BD" sz="4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সময়       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50 </a:t>
            </a:r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মিনিট  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 descr="SSC Math Solution 2021 ক্লাস ৯-১০ গণিত সমাধান ২০২১ - Apps on Google Pl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295" y="1938516"/>
            <a:ext cx="3489568" cy="3771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94385" y="117714"/>
            <a:ext cx="4471821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7200" dirty="0" smtClean="0">
                <a:latin typeface="Nikosh" panose="02000000000000000000" pitchFamily="2" charset="0"/>
                <a:cs typeface="Nikosh" panose="02000000000000000000" pitchFamily="2" charset="0"/>
              </a:rPr>
              <a:t>   পাঠপরিচিতি </a:t>
            </a:r>
            <a:endParaRPr lang="en-US" sz="7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3038">
            <a:off x="7714843" y="276404"/>
            <a:ext cx="333375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48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bg1">
                <a:lumMod val="95000"/>
              </a:schemeClr>
            </a:gs>
            <a:gs pos="80000">
              <a:schemeClr val="bg1">
                <a:lumMod val="85000"/>
              </a:schemeClr>
            </a:gs>
            <a:gs pos="100000">
              <a:srgbClr val="00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35137" y="477222"/>
            <a:ext cx="5625548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     ছবিতে কি </a:t>
            </a:r>
            <a:r>
              <a:rPr lang="bn-IN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দেখছো?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8330258" y="4328774"/>
            <a:ext cx="2399655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      রম্বস</a:t>
            </a:r>
            <a:endParaRPr lang="en-US" sz="4800" dirty="0"/>
          </a:p>
        </p:txBody>
      </p:sp>
      <p:sp>
        <p:nvSpPr>
          <p:cNvPr id="6" name="Isosceles Triangle 5"/>
          <p:cNvSpPr/>
          <p:nvPr/>
        </p:nvSpPr>
        <p:spPr>
          <a:xfrm>
            <a:off x="533401" y="2216727"/>
            <a:ext cx="2301736" cy="2202873"/>
          </a:xfrm>
          <a:prstGeom prst="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114800" y="2092036"/>
            <a:ext cx="2715490" cy="26185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/>
          <p:cNvSpPr/>
          <p:nvPr/>
        </p:nvSpPr>
        <p:spPr>
          <a:xfrm>
            <a:off x="8330258" y="1909341"/>
            <a:ext cx="2891923" cy="2286000"/>
          </a:xfrm>
          <a:prstGeom prst="parallelogram">
            <a:avLst/>
          </a:prstGeom>
          <a:solidFill>
            <a:srgbClr val="E60A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14800" y="4888796"/>
            <a:ext cx="2715491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    </a:t>
            </a:r>
            <a:r>
              <a:rPr lang="bn-IN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বৃত্ত</a:t>
            </a:r>
            <a:endParaRPr lang="en-US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4497111"/>
            <a:ext cx="2301737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     ত্রিভুজ</a:t>
            </a:r>
            <a:endParaRPr lang="en-US" sz="48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343789"/>
            <a:ext cx="12191999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                     </a:t>
            </a:r>
            <a:r>
              <a:rPr lang="bn-IN" sz="5400" dirty="0" smtClean="0">
                <a:solidFill>
                  <a:srgbClr val="A2333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ছবিগুলোলক্ষ্য </a:t>
            </a:r>
            <a:r>
              <a:rPr lang="bn-IN" sz="5400" dirty="0">
                <a:solidFill>
                  <a:srgbClr val="A2333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endParaRPr lang="en-US" sz="5400" dirty="0">
              <a:solidFill>
                <a:srgbClr val="A233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90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3" grpId="0" animBg="1"/>
      <p:bldP spid="3" grpId="1" animBg="1"/>
      <p:bldP spid="9" grpId="0" animBg="1"/>
      <p:bldP spid="9" grpId="1" animBg="1"/>
      <p:bldP spid="10" grpId="0" animBg="1"/>
      <p:bldP spid="10" grpId="1" animBg="1"/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rgbClr val="00B050"/>
            </a:gs>
            <a:gs pos="73000">
              <a:srgbClr val="F8F8BA"/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944268"/>
            <a:ext cx="12192000" cy="1200329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n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45000">
                        <a:schemeClr val="accent6"/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</a:ln>
                <a:solidFill>
                  <a:srgbClr val="120AB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আজকের পাঠ</a:t>
            </a:r>
            <a:endParaRPr lang="en-US" sz="7200" dirty="0">
              <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45000">
                      <a:schemeClr val="accent6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</a:ln>
              <a:solidFill>
                <a:srgbClr val="120ABC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347384"/>
            <a:ext cx="12192000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n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45000">
                        <a:schemeClr val="accent6"/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</a:ln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রম্বসের ক্ষেত্রফল নির্ণয়</a:t>
            </a:r>
            <a:endParaRPr lang="en-US" sz="7200" dirty="0">
              <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45000">
                      <a:schemeClr val="accent6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</a:ln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9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00"/>
            </a:gs>
            <a:gs pos="41000">
              <a:schemeClr val="accent1">
                <a:lumMod val="45000"/>
                <a:lumOff val="55000"/>
              </a:schemeClr>
            </a:gs>
            <a:gs pos="77000">
              <a:schemeClr val="accent1">
                <a:lumMod val="45000"/>
                <a:lumOff val="55000"/>
              </a:schemeClr>
            </a:gs>
            <a:gs pos="98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1685" y="0"/>
            <a:ext cx="109086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gradFill flip="none" rotWithShape="1">
                  <a:gsLst>
                    <a:gs pos="0">
                      <a:srgbClr val="85134F">
                        <a:shade val="30000"/>
                        <a:satMod val="115000"/>
                      </a:srgbClr>
                    </a:gs>
                    <a:gs pos="50000">
                      <a:srgbClr val="85134F">
                        <a:shade val="67500"/>
                        <a:satMod val="115000"/>
                      </a:srgbClr>
                    </a:gs>
                    <a:gs pos="100000">
                      <a:srgbClr val="85134F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" panose="02000000000000000000" pitchFamily="2" charset="0"/>
                <a:cs typeface="Nikosh" panose="02000000000000000000" pitchFamily="2" charset="0"/>
              </a:rPr>
              <a:t>                    শিখনফল</a:t>
            </a:r>
            <a:endParaRPr lang="en-US" sz="6000" b="1" dirty="0">
              <a:gradFill flip="none" rotWithShape="1">
                <a:gsLst>
                  <a:gs pos="0">
                    <a:srgbClr val="85134F">
                      <a:shade val="30000"/>
                      <a:satMod val="115000"/>
                    </a:srgbClr>
                  </a:gs>
                  <a:gs pos="50000">
                    <a:srgbClr val="85134F">
                      <a:shade val="67500"/>
                      <a:satMod val="115000"/>
                    </a:srgbClr>
                  </a:gs>
                  <a:gs pos="100000">
                    <a:srgbClr val="85134F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31852"/>
            <a:ext cx="12192000" cy="707886"/>
          </a:xfrm>
          <a:prstGeom prst="rect">
            <a:avLst/>
          </a:prstGeom>
          <a:gradFill>
            <a:gsLst>
              <a:gs pos="95000">
                <a:srgbClr val="00FF00"/>
              </a:gs>
              <a:gs pos="26000">
                <a:schemeClr val="accent1">
                  <a:lumMod val="45000"/>
                  <a:lumOff val="55000"/>
                </a:schemeClr>
              </a:gs>
              <a:gs pos="61000">
                <a:schemeClr val="accent1">
                  <a:lumMod val="45000"/>
                  <a:lumOff val="55000"/>
                </a:schemeClr>
              </a:gs>
              <a:gs pos="98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4130971"/>
            <a:ext cx="12192000" cy="2554545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১। </a:t>
            </a:r>
            <a:r>
              <a:rPr lang="bn-IN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রম্বস </a:t>
            </a:r>
            <a:r>
              <a:rPr lang="en-US" sz="40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</a:t>
            </a:r>
            <a:r>
              <a:rPr lang="en-US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বলতে</a:t>
            </a:r>
            <a:r>
              <a:rPr lang="en-US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bn-IN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40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IN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</a:t>
            </a:r>
            <a:r>
              <a:rPr lang="en-US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r>
              <a:rPr lang="bn-IN" sz="4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রম্বসের বিভিন্ন</a:t>
            </a:r>
            <a:r>
              <a:rPr lang="en-US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সূত্র</a:t>
            </a:r>
            <a:r>
              <a:rPr lang="en-US" sz="4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লিখতে</a:t>
            </a:r>
            <a:r>
              <a:rPr lang="en-US" sz="4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ব্যাখ্যা করতে </a:t>
            </a:r>
            <a:r>
              <a:rPr lang="en-US" sz="40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4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r>
              <a:rPr lang="bn-IN" sz="4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৩</a:t>
            </a:r>
            <a:r>
              <a:rPr lang="en-US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r>
              <a:rPr lang="bn-IN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সুত্র প্রয়োগ করে রম্বসক্ষেত্রের ক্ষেত্রফল</a:t>
            </a:r>
            <a:r>
              <a:rPr lang="en-US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,পরিসীমা,কর্ণের দৈর্ঘ্য  এবং উচ্চতা </a:t>
            </a:r>
            <a:r>
              <a:rPr lang="en-US" sz="40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নির্ণয়</a:t>
            </a:r>
            <a:r>
              <a:rPr lang="en-US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bn-IN" sz="4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40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728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1000">
              <a:schemeClr val="accent1">
                <a:lumMod val="45000"/>
                <a:lumOff val="55000"/>
              </a:schemeClr>
            </a:gs>
            <a:gs pos="77000">
              <a:schemeClr val="accent1">
                <a:lumMod val="45000"/>
                <a:lumOff val="55000"/>
              </a:schemeClr>
            </a:gs>
            <a:gs pos="98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236" y="193965"/>
            <a:ext cx="109086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rgbClr val="130CA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                       রম্বস</a:t>
            </a:r>
            <a:endParaRPr lang="en-US" sz="6000" b="1" dirty="0">
              <a:solidFill>
                <a:srgbClr val="130CA4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4096195"/>
            <a:ext cx="121919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000" dirty="0">
                <a:latin typeface="NikoshBAN" pitchFamily="2" charset="0"/>
                <a:cs typeface="NikoshBAN" pitchFamily="2" charset="0"/>
              </a:rPr>
              <a:t>যে চতুর্ভুজের বিপরীত 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প্রত্যেক বাহু  সমান এবংবিপরীত বাহুগুলো সমান্তরাল,তাই রম্বস।</a:t>
            </a:r>
            <a:r>
              <a:rPr lang="bn-IN" sz="6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বাহুগুলো দ্বারা সীমাবদ্ধ ক্ষেত্রটি </a:t>
            </a:r>
            <a:r>
              <a:rPr lang="bn-IN" sz="6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রম্বসক্ষেত্র।</a:t>
            </a:r>
            <a:endParaRPr lang="en-US" sz="6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40328" y="1434688"/>
            <a:ext cx="3047999" cy="2119746"/>
          </a:xfrm>
          <a:prstGeom prst="parallelogram">
            <a:avLst/>
          </a:prstGeom>
          <a:solidFill>
            <a:srgbClr val="120AB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04123" y="2249202"/>
            <a:ext cx="5167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130CA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130CA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ABCD</a:t>
            </a:r>
            <a:r>
              <a:rPr lang="bn-IN" sz="3600" b="1" dirty="0" smtClean="0">
                <a:solidFill>
                  <a:srgbClr val="130CA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একটি রম্বস</a:t>
            </a:r>
            <a:r>
              <a:rPr lang="en-US" sz="3600" b="1" dirty="0" smtClean="0">
                <a:solidFill>
                  <a:srgbClr val="130CA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600" b="1" dirty="0">
              <a:solidFill>
                <a:srgbClr val="130CA4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 rot="11033470">
            <a:off x="3970378" y="2378910"/>
            <a:ext cx="1706760" cy="152989"/>
          </a:xfrm>
          <a:prstGeom prst="rightArrow">
            <a:avLst/>
          </a:prstGeom>
          <a:solidFill>
            <a:srgbClr val="E60AB7"/>
          </a:solidFill>
          <a:ln>
            <a:solidFill>
              <a:srgbClr val="8513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85509" y="999555"/>
            <a:ext cx="789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19599" y="3368366"/>
            <a:ext cx="789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6927" y="3158143"/>
            <a:ext cx="789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0328" y="855685"/>
            <a:ext cx="789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98828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00"/>
            </a:gs>
            <a:gs pos="41000">
              <a:schemeClr val="accent1">
                <a:lumMod val="45000"/>
                <a:lumOff val="55000"/>
              </a:schemeClr>
            </a:gs>
            <a:gs pos="77000">
              <a:schemeClr val="accent1">
                <a:lumMod val="45000"/>
                <a:lumOff val="55000"/>
              </a:schemeClr>
            </a:gs>
            <a:gs pos="98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1685" y="0"/>
            <a:ext cx="109086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gradFill flip="none" rotWithShape="1">
                  <a:gsLst>
                    <a:gs pos="0">
                      <a:srgbClr val="85134F">
                        <a:shade val="30000"/>
                        <a:satMod val="115000"/>
                      </a:srgbClr>
                    </a:gs>
                    <a:gs pos="50000">
                      <a:srgbClr val="85134F">
                        <a:shade val="67500"/>
                        <a:satMod val="115000"/>
                      </a:srgbClr>
                    </a:gs>
                    <a:gs pos="100000">
                      <a:srgbClr val="85134F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" panose="02000000000000000000" pitchFamily="2" charset="0"/>
                <a:cs typeface="Nikosh" panose="02000000000000000000" pitchFamily="2" charset="0"/>
              </a:rPr>
              <a:t>            রম্বসের বৈশিষ্ট্য</a:t>
            </a:r>
            <a:endParaRPr lang="en-US" sz="6000" b="1" dirty="0">
              <a:gradFill flip="none" rotWithShape="1">
                <a:gsLst>
                  <a:gs pos="0">
                    <a:srgbClr val="85134F">
                      <a:shade val="30000"/>
                      <a:satMod val="115000"/>
                    </a:srgbClr>
                  </a:gs>
                  <a:gs pos="50000">
                    <a:srgbClr val="85134F">
                      <a:shade val="67500"/>
                      <a:satMod val="115000"/>
                    </a:srgbClr>
                  </a:gs>
                  <a:gs pos="100000">
                    <a:srgbClr val="85134F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31852"/>
            <a:ext cx="12192000" cy="707886"/>
          </a:xfrm>
          <a:prstGeom prst="rect">
            <a:avLst/>
          </a:prstGeom>
          <a:gradFill>
            <a:gsLst>
              <a:gs pos="95000">
                <a:srgbClr val="00FF00"/>
              </a:gs>
              <a:gs pos="26000">
                <a:schemeClr val="accent1">
                  <a:lumMod val="45000"/>
                  <a:lumOff val="55000"/>
                </a:schemeClr>
              </a:gs>
              <a:gs pos="61000">
                <a:schemeClr val="accent1">
                  <a:lumMod val="45000"/>
                  <a:lumOff val="55000"/>
                </a:schemeClr>
              </a:gs>
              <a:gs pos="98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856353"/>
            <a:ext cx="12192000" cy="3785652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Nikosh" panose="02000000000000000000" pitchFamily="2" charset="0"/>
                <a:cs typeface="Nikosh" panose="02000000000000000000" pitchFamily="2" charset="0"/>
              </a:rPr>
              <a:t>রম্বসের বিশেষ কিছু বৈশিষ্ট্য আছে যেমন </a:t>
            </a:r>
          </a:p>
          <a:p>
            <a:r>
              <a:rPr lang="bn-IN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</a:t>
            </a:r>
            <a:r>
              <a:rPr lang="en-US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r>
              <a:rPr lang="bn-IN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রম্বস একটি সামন্তরিক যার প্রতিটি বাহুর  দৈর্ঘ্য সমান।</a:t>
            </a:r>
            <a:endParaRPr lang="en-US" sz="4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IN" sz="4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</a:t>
            </a:r>
            <a:r>
              <a:rPr lang="en-US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r>
              <a:rPr lang="bn-IN" sz="4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বিপরীত কোণগুলো সমান।</a:t>
            </a:r>
          </a:p>
          <a:p>
            <a:r>
              <a:rPr lang="bn-IN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৩।বিপরীত বাহুগুলো সমান্তরাল।</a:t>
            </a:r>
          </a:p>
          <a:p>
            <a:r>
              <a:rPr lang="bn-IN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৪। কর্ণ দুইটি অসমান এবং কর্ণ দুইটি পরস্পরকে সমকোণে সমদ্বিখন্ডিত করে।</a:t>
            </a:r>
          </a:p>
          <a:p>
            <a:r>
              <a:rPr lang="bn-IN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৫। বাহুগুলো দ্বারা সীমাবদ্ধ ক্ষেত্রটি রম্বসক্ষেত্র।</a:t>
            </a:r>
            <a:endParaRPr lang="en-US" sz="40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84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1000">
              <a:schemeClr val="accent1">
                <a:lumMod val="45000"/>
                <a:lumOff val="55000"/>
              </a:schemeClr>
            </a:gs>
            <a:gs pos="77000">
              <a:schemeClr val="accent1">
                <a:lumMod val="45000"/>
                <a:lumOff val="55000"/>
              </a:schemeClr>
            </a:gs>
            <a:gs pos="98000">
              <a:srgbClr val="E60AB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3606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gradFill flip="none" rotWithShape="1">
                  <a:gsLst>
                    <a:gs pos="0">
                      <a:srgbClr val="85134F">
                        <a:shade val="30000"/>
                        <a:satMod val="115000"/>
                      </a:srgbClr>
                    </a:gs>
                    <a:gs pos="50000">
                      <a:srgbClr val="85134F">
                        <a:shade val="67500"/>
                        <a:satMod val="115000"/>
                      </a:srgbClr>
                    </a:gs>
                    <a:gs pos="100000">
                      <a:srgbClr val="85134F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" panose="02000000000000000000" pitchFamily="2" charset="0"/>
                <a:cs typeface="Nikosh" panose="02000000000000000000" pitchFamily="2" charset="0"/>
              </a:rPr>
              <a:t>                    একক কাজ</a:t>
            </a:r>
            <a:endParaRPr lang="en-US" sz="6000" b="1" dirty="0">
              <a:gradFill flip="none" rotWithShape="1">
                <a:gsLst>
                  <a:gs pos="0">
                    <a:srgbClr val="85134F">
                      <a:shade val="30000"/>
                      <a:satMod val="115000"/>
                    </a:srgbClr>
                  </a:gs>
                  <a:gs pos="50000">
                    <a:srgbClr val="85134F">
                      <a:shade val="67500"/>
                      <a:satMod val="115000"/>
                    </a:srgbClr>
                  </a:gs>
                  <a:gs pos="100000">
                    <a:srgbClr val="85134F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31852"/>
            <a:ext cx="12192000" cy="707886"/>
          </a:xfrm>
          <a:prstGeom prst="rect">
            <a:avLst/>
          </a:prstGeom>
          <a:gradFill>
            <a:gsLst>
              <a:gs pos="95000">
                <a:srgbClr val="00FF00"/>
              </a:gs>
              <a:gs pos="26000">
                <a:schemeClr val="accent1">
                  <a:lumMod val="45000"/>
                  <a:lumOff val="55000"/>
                </a:schemeClr>
              </a:gs>
              <a:gs pos="61000">
                <a:schemeClr val="accent1">
                  <a:lumMod val="45000"/>
                  <a:lumOff val="55000"/>
                </a:schemeClr>
              </a:gs>
              <a:gs pos="98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রম্বস কাকে বলে?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270152"/>
            <a:ext cx="12192000" cy="707886"/>
          </a:xfrm>
          <a:prstGeom prst="rect">
            <a:avLst/>
          </a:prstGeom>
          <a:gradFill>
            <a:gsLst>
              <a:gs pos="95000">
                <a:srgbClr val="00FF00"/>
              </a:gs>
              <a:gs pos="26000">
                <a:schemeClr val="accent1">
                  <a:lumMod val="45000"/>
                  <a:lumOff val="55000"/>
                </a:schemeClr>
              </a:gs>
              <a:gs pos="61000">
                <a:schemeClr val="accent1">
                  <a:lumMod val="45000"/>
                  <a:lumOff val="55000"/>
                </a:schemeClr>
              </a:gs>
              <a:gs pos="98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তোমাদের উত্তর মিলিয়ে নাও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908452"/>
            <a:ext cx="12192000" cy="1323439"/>
          </a:xfrm>
          <a:prstGeom prst="rect">
            <a:avLst/>
          </a:prstGeom>
          <a:gradFill>
            <a:gsLst>
              <a:gs pos="95000">
                <a:srgbClr val="00FF00"/>
              </a:gs>
              <a:gs pos="26000">
                <a:schemeClr val="accent1">
                  <a:lumMod val="45000"/>
                  <a:lumOff val="55000"/>
                </a:schemeClr>
              </a:gs>
              <a:gs pos="61000">
                <a:schemeClr val="accent1">
                  <a:lumMod val="45000"/>
                  <a:lumOff val="55000"/>
                </a:schemeClr>
              </a:gs>
              <a:gs pos="98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যে চতুর্ভুজের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প্রতিটি বাহুর দৈর্ঘ্য সমান এবংবিপরীত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বাহুগুলো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সমান্তরাল,তাকে রম্বস বলে।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99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</TotalTime>
  <Words>699</Words>
  <Application>Microsoft Office PowerPoint</Application>
  <PresentationFormat>Widescreen</PresentationFormat>
  <Paragraphs>174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Nikosh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Nadimul Haque</dc:creator>
  <cp:lastModifiedBy>Nadimul Haque</cp:lastModifiedBy>
  <cp:revision>97</cp:revision>
  <dcterms:created xsi:type="dcterms:W3CDTF">2021-08-18T13:17:06Z</dcterms:created>
  <dcterms:modified xsi:type="dcterms:W3CDTF">2021-08-27T16:10:26Z</dcterms:modified>
</cp:coreProperties>
</file>