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89" r:id="rId1"/>
  </p:sldMasterIdLst>
  <p:notesMasterIdLst>
    <p:notesMasterId r:id="rId2"/>
  </p:notesMasterIdLst>
  <p:sldIdLst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tableStyles" Target="tableStyle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21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863CE606-EA0F-4DE1-8829-30ACA846ED04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1048722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723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2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DC04D9D7-B0E9-4ED5-84D2-41DDB302459B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Slide Image Placeholder 1"/>
          <p:cNvSpPr>
            <a:spLocks noChangeAspect="1" noRot="1" noGrp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104858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AC14668F-7C47-4528-849A-E2021768855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Slide Image Placeholder 1"/>
          <p:cNvSpPr>
            <a:spLocks noChangeAspect="1" noRot="1" noGrp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104859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9ED73580-DBA6-406B-BF13-ACDD9470B79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Slide Image Placeholder 1"/>
          <p:cNvSpPr>
            <a:spLocks noChangeAspect="1" noRot="1" noGrp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60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0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556E779B-91D4-4A55-B7D5-9DC260EC709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3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dirty="0" sz="2000" lang="en-US" err="1" smtClean="0"/>
              <a:t>তাহলে</a:t>
            </a:r>
            <a:r>
              <a:rPr dirty="0" sz="2000" lang="en-US" smtClean="0"/>
              <a:t> </a:t>
            </a:r>
            <a:r>
              <a:rPr dirty="0" sz="2000" lang="en-US" err="1" smtClean="0"/>
              <a:t>তোমার</a:t>
            </a:r>
            <a:r>
              <a:rPr dirty="0" sz="2000" lang="en-US" smtClean="0"/>
              <a:t> </a:t>
            </a:r>
            <a:r>
              <a:rPr dirty="0" sz="2000" lang="en-US" err="1" smtClean="0"/>
              <a:t>চাহিদার</a:t>
            </a:r>
            <a:r>
              <a:rPr dirty="0" sz="2000" lang="en-US" smtClean="0"/>
              <a:t> </a:t>
            </a:r>
            <a:r>
              <a:rPr dirty="0" sz="2000" lang="en-US" err="1" smtClean="0"/>
              <a:t>জিন্য</a:t>
            </a:r>
            <a:r>
              <a:rPr dirty="0" sz="2000" lang="en-US" smtClean="0"/>
              <a:t> </a:t>
            </a:r>
            <a:r>
              <a:rPr dirty="0" sz="2000" lang="en-US" err="1" smtClean="0"/>
              <a:t>যথেষ্ট</a:t>
            </a:r>
            <a:r>
              <a:rPr baseline="0" dirty="0" sz="2000" lang="en-US" smtClean="0"/>
              <a:t> </a:t>
            </a:r>
            <a:r>
              <a:rPr baseline="0" dirty="0" sz="2000" lang="en-US" err="1" smtClean="0"/>
              <a:t>হবে</a:t>
            </a:r>
            <a:r>
              <a:rPr baseline="0" dirty="0" sz="2000" lang="en-US" smtClean="0"/>
              <a:t> ,</a:t>
            </a:r>
            <a:r>
              <a:rPr baseline="0" dirty="0" sz="2000" lang="en-US" err="1" smtClean="0"/>
              <a:t>তোমারগোনা</a:t>
            </a:r>
            <a:r>
              <a:rPr baseline="0" dirty="0" sz="2000" lang="en-US" smtClean="0"/>
              <a:t> </a:t>
            </a:r>
            <a:r>
              <a:rPr baseline="0" dirty="0" sz="2000" lang="en-US" err="1" smtClean="0"/>
              <a:t>মাফ</a:t>
            </a:r>
            <a:r>
              <a:rPr baseline="0" dirty="0" sz="2000" lang="en-US" smtClean="0"/>
              <a:t> </a:t>
            </a:r>
            <a:r>
              <a:rPr baseline="0" dirty="0" sz="2000" lang="en-US" err="1" smtClean="0"/>
              <a:t>করা</a:t>
            </a:r>
            <a:r>
              <a:rPr baseline="0" dirty="0" sz="2000" lang="en-US" smtClean="0"/>
              <a:t> </a:t>
            </a:r>
            <a:r>
              <a:rPr baseline="0" dirty="0" sz="2000" lang="en-US" err="1" smtClean="0"/>
              <a:t>হবে</a:t>
            </a:r>
            <a:r>
              <a:rPr baseline="0" dirty="0" sz="2000" lang="en-US" smtClean="0"/>
              <a:t> ।</a:t>
            </a:r>
            <a:endParaRPr dirty="0" sz="2000" lang="en-US"/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C04D9D7-B0E9-4ED5-84D2-41DDB302459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4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C04D9D7-B0E9-4ED5-84D2-41DDB302459B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Slide Image Placeholder 1"/>
          <p:cNvSpPr>
            <a:spLocks noChangeAspect="1" noRot="1" noGrp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6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571A75C9-E9DE-4558-B7AD-22206E460162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6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6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754F9E-2D3E-4F9A-8112-12AF0421DD8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104866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17E8B2B-9338-4754-92A8-A1FABFEB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754F9E-2D3E-4F9A-8112-12AF0421DD8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10486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17E8B2B-9338-4754-92A8-A1FABFEB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754F9E-2D3E-4F9A-8112-12AF0421DD8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104867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17E8B2B-9338-4754-92A8-A1FABFEB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754F9E-2D3E-4F9A-8112-12AF0421DD8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10486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17E8B2B-9338-4754-92A8-A1FABFEB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6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754F9E-2D3E-4F9A-8112-12AF0421DD8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10486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17E8B2B-9338-4754-92A8-A1FABFEB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01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754F9E-2D3E-4F9A-8112-12AF0421DD8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104870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17E8B2B-9338-4754-92A8-A1FABFEB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07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08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10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754F9E-2D3E-4F9A-8112-12AF0421DD8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10487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17E8B2B-9338-4754-92A8-A1FABFEB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754F9E-2D3E-4F9A-8112-12AF0421DD8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104867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17E8B2B-9338-4754-92A8-A1FABFEB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754F9E-2D3E-4F9A-8112-12AF0421DD8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17E8B2B-9338-4754-92A8-A1FABFEB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5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754F9E-2D3E-4F9A-8112-12AF0421DD8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10487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17E8B2B-9338-4754-92A8-A1FABFEB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8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8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754F9E-2D3E-4F9A-8112-12AF0421DD8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104868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17E8B2B-9338-4754-92A8-A1FABFEB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54F9E-2D3E-4F9A-8112-12AF0421DD8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E8B2B-9338-4754-92A8-A1FABFEBE99F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3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4" descr="bismillahirrahmanirrahim___.png"/>
          <p:cNvPicPr>
            <a:picLocks noChangeAspect="1"/>
          </p:cNvPicPr>
          <p:nvPr/>
        </p:nvPicPr>
        <p:blipFill>
          <a:blip xmlns:r="http://schemas.openxmlformats.org/officeDocument/2006/relationships" r:embed="rId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386667" y="516468"/>
            <a:ext cx="5125517" cy="2641601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 fill="hold" id="7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0" fill="hold" id="8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Rectangle 3"/>
          <p:cNvSpPr/>
          <p:nvPr/>
        </p:nvSpPr>
        <p:spPr>
          <a:xfrm>
            <a:off x="3906981" y="498763"/>
            <a:ext cx="3105919" cy="957268"/>
          </a:xfrm>
          <a:prstGeom prst="rect"/>
        </p:spPr>
        <p:txBody>
          <a:bodyPr wrap="square">
            <a:prstTxWarp prst="textPlain"/>
            <a:spAutoFit/>
          </a:bodyPr>
          <a:p>
            <a:r>
              <a:rPr b="1" dirty="0" sz="4000" lang="bn-BD" spc="45">
                <a:ln w="0"/>
                <a:solidFill>
                  <a:srgbClr val="FFCB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একক </a:t>
            </a:r>
            <a:r>
              <a:rPr b="1" dirty="0" sz="4000" lang="bn-BD" spc="45" smtClean="0">
                <a:ln w="0"/>
                <a:solidFill>
                  <a:srgbClr val="FFCB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b="1" dirty="0" sz="4000" lang="en-US" spc="45">
              <a:ln w="0"/>
              <a:solidFill>
                <a:srgbClr val="FFCB00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2" name="Rectangle 8"/>
          <p:cNvSpPr/>
          <p:nvPr/>
        </p:nvSpPr>
        <p:spPr>
          <a:xfrm>
            <a:off x="1246908" y="2532691"/>
            <a:ext cx="9337964" cy="2263140"/>
          </a:xfrm>
          <a:prstGeom prst="rect"/>
        </p:spPr>
        <p:txBody>
          <a:bodyPr wrap="square">
            <a:spAutoFit/>
          </a:bodyPr>
          <a:p>
            <a:r>
              <a:rPr b="1" dirty="0" sz="4800" lang="ar-SA" spc="45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4800" lang="ar-SA" spc="5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</a:t>
            </a:r>
            <a:r>
              <a:rPr b="1" dirty="0" sz="4800" lang="ar-SA" spc="45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</a:rPr>
              <a:t> </a:t>
            </a:r>
            <a:r>
              <a:rPr b="1" dirty="0" sz="4800" lang="en-US" spc="45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</a:rPr>
              <a:t> </a:t>
            </a:r>
            <a:r>
              <a:rPr b="1" dirty="0" sz="4800" lang="bn-IN" spc="45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শব্দের আভিধানিক </a:t>
            </a:r>
            <a:r>
              <a:rPr b="1" dirty="0" sz="4800" lang="en-US" spc="45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b="1" dirty="0" sz="4800" lang="bn-IN" spc="45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800" lang="bn-IN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 </a:t>
            </a:r>
            <a:endParaRPr b="1" dirty="0" sz="4800" lang="en-US" smtClean="0">
              <a:solidFill>
                <a:srgbClr val="99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b="1" dirty="0" sz="4800" lang="en-US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800" lang="en-US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b="1" dirty="0" sz="4800" lang="bn-IN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b="1" dirty="0" sz="4800" lang="en-US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b="1" dirty="0" sz="4800" lang="bn-IN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 মুখস্ত লিখ </a:t>
            </a:r>
            <a:r>
              <a:rPr dirty="0" sz="4800" lang="bn-IN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dirty="0" sz="4800" lang="en-US">
              <a:solidFill>
                <a:srgbClr val="9933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Rectangle 3"/>
          <p:cNvSpPr/>
          <p:nvPr/>
        </p:nvSpPr>
        <p:spPr>
          <a:xfrm>
            <a:off x="1717964" y="2052378"/>
            <a:ext cx="8756072" cy="5323840"/>
          </a:xfrm>
          <a:prstGeom prst="rect"/>
        </p:spPr>
        <p:txBody>
          <a:bodyPr wrap="square">
            <a:spAutoFit/>
          </a:bodyPr>
          <a:p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ইসলামে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দরুদ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ফযিলত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ইবাদত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নির্দেশও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বটে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দরুদ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মহান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b="1" dirty="0" sz="32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b="1" dirty="0" sz="2933" lang="en-US" spc="45">
              <a:ln w="0"/>
              <a:solidFill>
                <a:srgbClr val="800000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 indent="-304815" marL="304815" rtl="1">
              <a:buFont typeface="Wingdings" panose="05000000000000000000" pitchFamily="2" charset="2"/>
              <a:buChar char="v"/>
            </a:pPr>
            <a:r>
              <a:rPr b="1" dirty="0" sz="2800" lang="ar-SA">
                <a:solidFill>
                  <a:srgbClr val="800000"/>
                </a:solidFill>
              </a:rPr>
              <a:t>إِنَّ اللَّهَ وَمَلَائِكَتَهُ يُصَلُّونَ عَلَى النَّبِيِّ ۚ يَا أَيُّهَا الَّذِينَ آمَنُوا صَلُّوا عَلَيْهِ وَسَلِّمُوا تَسْلِيمًا </a:t>
            </a:r>
            <a:endParaRPr b="1" dirty="0" sz="3600" lang="ar-SA" smtClean="0">
              <a:solidFill>
                <a:srgbClr val="800000"/>
              </a:solidFill>
            </a:endParaRPr>
          </a:p>
          <a:p>
            <a:pPr indent="-304815" marL="304815">
              <a:buFont typeface="Wingdings" panose="05000000000000000000" pitchFamily="2" charset="2"/>
              <a:buChar char="v"/>
            </a:pPr>
            <a:r>
              <a:rPr dirty="0" sz="3600" lang="bn-BD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'</a:t>
            </a:r>
            <a:r>
              <a:rPr dirty="0" sz="3200" lang="bn-BD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'নিশ্চয়ই আমি (আল্লাহ্) স্বয়ং এবং আমার ফেরেস্তাগণ নবী করীম ছাল্লাল্লাহু আলাইহি </a:t>
            </a:r>
            <a:r>
              <a:rPr dirty="0" sz="3200" lang="bn-BD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ওয়াসাল্লাম</a:t>
            </a:r>
            <a:r>
              <a:rPr dirty="0" sz="3200" lang="en-US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bn-BD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dirty="0" sz="3200" lang="en-US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bn-BD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dirty="0" sz="3200" lang="bn-BD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দরুদ পাঠ পূর্বক সালাম প্রেরণ করিয়া থাকি; হে </a:t>
            </a:r>
            <a:r>
              <a:rPr dirty="0" sz="3200" lang="bn-BD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মুমিনগণ</a:t>
            </a:r>
            <a:endParaRPr dirty="0" sz="3200" lang="en-US" smtClean="0">
              <a:solidFill>
                <a:srgbClr val="8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3200" lang="bn-BD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তোমরাও তাঁহার উপর দরুদ পাঠকর এবং সালাম প্রেরণ কর।''</a:t>
            </a:r>
            <a:endParaRPr b="1" dirty="0" sz="3200" lang="ar-SA">
              <a:solidFill>
                <a:srgbClr val="800000"/>
              </a:solidFill>
              <a:latin typeface="NikoshBAN" panose="02000000000000000000" pitchFamily="2" charset="0"/>
            </a:endParaRPr>
          </a:p>
        </p:txBody>
      </p:sp>
      <p:sp>
        <p:nvSpPr>
          <p:cNvPr id="1048624" name="Rectangle 6"/>
          <p:cNvSpPr/>
          <p:nvPr/>
        </p:nvSpPr>
        <p:spPr>
          <a:xfrm>
            <a:off x="673746" y="103909"/>
            <a:ext cx="9459161" cy="611640"/>
          </a:xfrm>
          <a:prstGeom prst="rect"/>
        </p:spPr>
        <p:txBody>
          <a:bodyPr wrap="square">
            <a:prstTxWarp prst="textPlain"/>
            <a:spAutoFit/>
          </a:bodyPr>
          <a:p>
            <a:pPr indent="0" marL="0">
              <a:buNone/>
            </a:pPr>
            <a:r>
              <a:rPr altLang="en-US" b="1" dirty="0" sz="100" lang="ar-SA" spc="33">
                <a:ln w="0"/>
                <a:solidFill>
                  <a:srgbClr val="6600CC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altLang="en-US" b="1" dirty="0" sz="100" lang="ar-SA" spc="33">
                <a:ln w="0"/>
                <a:solidFill>
                  <a:srgbClr val="6600CC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altLang="en-US" b="1" dirty="0" sz="100" lang="ar-SA" spc="33">
                <a:ln w="0"/>
                <a:solidFill>
                  <a:srgbClr val="6600CC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ু</a:t>
            </a:r>
            <a:r>
              <a:rPr altLang="en-US" b="1" dirty="0" sz="100" lang="ar-SA" spc="33">
                <a:ln w="0"/>
                <a:solidFill>
                  <a:srgbClr val="6600CC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altLang="ar-SA" b="1" dirty="0" sz="100" lang="en-US" spc="33">
                <a:ln w="0"/>
                <a:solidFill>
                  <a:srgbClr val="6600CC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altLang="en-US" b="1" dirty="0" sz="100" lang="ar-SA" spc="33">
                <a:ln w="0"/>
                <a:solidFill>
                  <a:srgbClr val="6600CC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</a:t>
            </a:r>
            <a:r>
              <a:rPr altLang="en-US" b="1" dirty="0" sz="100" lang="ar-SA" spc="33">
                <a:ln w="0"/>
                <a:solidFill>
                  <a:srgbClr val="6600CC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altLang="ar-SA" b="1" dirty="0" sz="100" lang="en-US" spc="33">
                <a:ln w="0"/>
                <a:solidFill>
                  <a:srgbClr val="6600CC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altLang="en-US" b="1" dirty="0" sz="100" lang="ar-SA" spc="33">
                <a:ln w="0"/>
                <a:solidFill>
                  <a:srgbClr val="6600CC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ফ</a:t>
            </a:r>
            <a:r>
              <a:rPr altLang="en-US" b="1" dirty="0" sz="100" lang="ar-SA" spc="33">
                <a:ln w="0"/>
                <a:solidFill>
                  <a:srgbClr val="6600CC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</a:t>
            </a:r>
            <a:r>
              <a:rPr altLang="en-US" b="1" dirty="0" sz="100" lang="ar-SA" spc="33">
                <a:ln w="0"/>
                <a:solidFill>
                  <a:srgbClr val="6600CC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ি</a:t>
            </a:r>
            <a:r>
              <a:rPr altLang="en-US" b="1" dirty="0" sz="100" lang="ar-SA" spc="33">
                <a:ln w="0"/>
                <a:solidFill>
                  <a:srgbClr val="6600CC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</a:t>
            </a:r>
            <a:r>
              <a:rPr altLang="en-US" b="1" dirty="0" sz="100" lang="ar-SA" spc="33">
                <a:ln w="0"/>
                <a:solidFill>
                  <a:srgbClr val="6600CC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</a:t>
            </a:r>
            <a:endParaRPr b="1" dirty="0" sz="100" lang="en-US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5" name="Rectangle 1"/>
          <p:cNvSpPr/>
          <p:nvPr/>
        </p:nvSpPr>
        <p:spPr>
          <a:xfrm>
            <a:off x="1314965" y="715549"/>
            <a:ext cx="8817942" cy="1590040"/>
          </a:xfrm>
          <a:prstGeom prst="rect"/>
        </p:spPr>
        <p:txBody>
          <a:bodyPr wrap="square">
            <a:spAutoFit/>
          </a:bodyPr>
          <a:p>
            <a:pPr indent="-571529" marL="571529">
              <a:buFont typeface="Wingdings" panose="05000000000000000000" pitchFamily="2" charset="2"/>
              <a:buChar char="v"/>
            </a:pPr>
            <a:r>
              <a:rPr b="1" dirty="0" sz="2800" lang="en-US" spc="45" err="1" smtClean="0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b="1" dirty="0" sz="2800" lang="en-US" spc="45" smtClean="0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800" lang="en-US" spc="45" err="1" smtClean="0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b="1" dirty="0" sz="2800" lang="en-US" spc="45" smtClean="0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800" lang="ar-SA" spc="33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 شريف</a:t>
            </a:r>
            <a:r>
              <a:rPr b="1" dirty="0" sz="3600" lang="en-US" spc="45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3200" lang="bn-BD" spc="45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b="1" dirty="0" sz="3200" lang="en-US" spc="45" err="1" smtClean="0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ফযিলত</a:t>
            </a:r>
            <a:r>
              <a:rPr b="1" dirty="0" sz="3200" lang="ar-SA" spc="45" smtClean="0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অপরিসীম</a:t>
            </a:r>
            <a:r>
              <a:rPr b="1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b="1" dirty="0" sz="32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নিম্নে</a:t>
            </a:r>
            <a:r>
              <a:rPr b="1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করান</a:t>
            </a:r>
            <a:r>
              <a:rPr b="1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b="1" dirty="0" sz="32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হাদিসের</a:t>
            </a:r>
            <a:r>
              <a:rPr b="1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আলোকে</a:t>
            </a:r>
            <a:r>
              <a:rPr b="1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 এ </a:t>
            </a:r>
            <a:r>
              <a:rPr b="1" dirty="0" sz="32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b="1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আলোকপাত</a:t>
            </a:r>
            <a:r>
              <a:rPr b="1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b="1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b="1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b="1" dirty="0" sz="2800" lang="en-US" spc="45" smtClean="0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b="1" dirty="0" sz="2800" lang="en-US" u="sng">
              <a:solidFill>
                <a:srgbClr val="9933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04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04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1" tmFilter="0,0; .5, 1; 1, 1"/>
                                        <p:tgtEl>
                                          <p:spTgt spid="104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3"/>
                                        <p:tgtEl>
                                          <p:spTgt spid="104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04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04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0"/>
                                        <p:tgtEl>
                                          <p:spTgt spid="104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04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04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04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04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04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04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1" tmFilter="0,0; .5, 1; 1, 1"/>
                                        <p:tgtEl>
                                          <p:spTgt spid="104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04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04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04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04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8" tmFilter="0,0; .5, 1; 1, 1"/>
                                        <p:tgtEl>
                                          <p:spTgt spid="104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ectangle 3"/>
          <p:cNvSpPr/>
          <p:nvPr/>
        </p:nvSpPr>
        <p:spPr>
          <a:xfrm>
            <a:off x="2989116" y="913129"/>
            <a:ext cx="6885709" cy="5031740"/>
          </a:xfrm>
          <a:prstGeom prst="rect"/>
        </p:spPr>
        <p:txBody>
          <a:bodyPr wrap="square">
            <a:spAutoFit/>
          </a:bodyPr>
          <a:p>
            <a:pPr indent="-457200" marL="457200">
              <a:buFont typeface="Wingdings" panose="05000000000000000000" pitchFamily="2" charset="2"/>
              <a:buChar char="v"/>
            </a:pPr>
            <a:r>
              <a:rPr b="1" dirty="0" sz="32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হাদিস</a:t>
            </a:r>
            <a:r>
              <a:rPr b="1" dirty="0" sz="32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শরীফে</a:t>
            </a:r>
            <a:r>
              <a:rPr b="1" dirty="0" sz="32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দরুদ</a:t>
            </a:r>
            <a:r>
              <a:rPr b="1" dirty="0" sz="32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b="1" dirty="0" sz="32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b="1" dirty="0" sz="32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ফযিলত</a:t>
            </a:r>
            <a:r>
              <a:rPr b="1" dirty="0" sz="32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বর্ণিত</a:t>
            </a:r>
            <a:r>
              <a:rPr b="1" dirty="0" sz="32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b="1" dirty="0" sz="32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b="1" dirty="0" sz="3200" lang="en-US" spc="45" smtClean="0">
              <a:ln w="0"/>
              <a:solidFill>
                <a:srgbClr val="008000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b="1" dirty="0" sz="32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মহা</a:t>
            </a:r>
            <a:r>
              <a:rPr b="1" dirty="0" sz="32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নবী</a:t>
            </a:r>
            <a:r>
              <a:rPr b="1" dirty="0" sz="32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b="1" dirty="0" sz="32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এরশাদ</a:t>
            </a:r>
            <a:r>
              <a:rPr b="1" dirty="0" sz="32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b="1" dirty="0" sz="32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b="1" dirty="0" sz="2933" lang="en-US" spc="45">
              <a:ln w="0"/>
              <a:solidFill>
                <a:srgbClr val="008000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 indent="-457200" marL="457200" rtl="1">
              <a:buFont typeface="Wingdings" panose="05000000000000000000" pitchFamily="2" charset="2"/>
              <a:buChar char="v"/>
            </a:pPr>
            <a:r>
              <a:rPr b="1" dirty="0" sz="3200" lang="ar-SA">
                <a:solidFill>
                  <a:srgbClr val="008000"/>
                </a:solidFill>
              </a:rPr>
              <a:t>عن ابن مسعود رَضِيَ اللَّهُ عَنهُ أن رَسُول اللَّهِ ﷺ قال: </a:t>
            </a:r>
            <a:r>
              <a:rPr b="1" dirty="0" sz="3200" lang="ar-SA" smtClean="0">
                <a:solidFill>
                  <a:srgbClr val="008000"/>
                </a:solidFill>
              </a:rPr>
              <a:t>(ان أولى </a:t>
            </a:r>
            <a:r>
              <a:rPr b="1" dirty="0" sz="3200" lang="ar-SA">
                <a:solidFill>
                  <a:srgbClr val="008000"/>
                </a:solidFill>
              </a:rPr>
              <a:t>الناس بي يوم القيامة أكثرهم عليّ صلاة) رَوَاهُ التِّرمِذِيُّ وَقَالَ حَدِيثٌ حَسَنٌ.</a:t>
            </a:r>
            <a:endParaRPr b="1" dirty="0" sz="3200" lang="ar-SA">
              <a:solidFill>
                <a:srgbClr val="008000"/>
              </a:solidFill>
            </a:endParaRPr>
          </a:p>
          <a:p>
            <a:r>
              <a:rPr dirty="0" sz="4000" lang="ar-SA">
                <a:solidFill>
                  <a:srgbClr val="008000"/>
                </a:solidFill>
                <a:latin typeface="NikoshBAN" panose="02000000000000000000" pitchFamily="2" charset="0"/>
              </a:rPr>
              <a:t> </a:t>
            </a:r>
            <a:r>
              <a:rPr b="1" dirty="0" sz="36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dirty="0" sz="40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কেয়ামতের</a:t>
            </a:r>
            <a:r>
              <a:rPr b="1" dirty="0" sz="32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b="1" dirty="0" sz="32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b="1" dirty="0" sz="32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b="1" dirty="0" sz="32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b="1" dirty="0" sz="32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b="1" dirty="0" sz="32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নিকটে</a:t>
            </a:r>
            <a:r>
              <a:rPr b="1" dirty="0" sz="32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b="1" dirty="0" sz="32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b="1" dirty="0" sz="32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b="1" dirty="0" sz="32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b="1" dirty="0" sz="32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b="1" dirty="0" sz="32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b="1" dirty="0" sz="32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পরিমাণে</a:t>
            </a:r>
            <a:r>
              <a:rPr b="1" dirty="0" sz="32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দরুদ</a:t>
            </a:r>
            <a:r>
              <a:rPr b="1" dirty="0" sz="32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b="1" dirty="0" sz="32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b="1" dirty="0" sz="32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b="1" dirty="0" sz="3200" lang="ar-SA">
              <a:solidFill>
                <a:srgbClr val="008000"/>
              </a:solidFill>
              <a:latin typeface="NikoshBAN" panose="02000000000000000000" pitchFamily="2" charset="0"/>
            </a:endParaRPr>
          </a:p>
        </p:txBody>
      </p:sp>
      <p:sp>
        <p:nvSpPr>
          <p:cNvPr id="1048627" name="Rectangle 10"/>
          <p:cNvSpPr/>
          <p:nvPr/>
        </p:nvSpPr>
        <p:spPr>
          <a:xfrm>
            <a:off x="673746" y="103909"/>
            <a:ext cx="9459161" cy="611640"/>
          </a:xfrm>
          <a:prstGeom prst="rect"/>
        </p:spPr>
        <p:txBody>
          <a:bodyPr wrap="square">
            <a:prstTxWarp prst="textPlain"/>
            <a:spAutoFit/>
          </a:bodyPr>
          <a:p>
            <a:pPr indent="-254006" marL="254006">
              <a:buFont typeface="Wingdings" pitchFamily="2" charset="2"/>
              <a:buChar char="q"/>
            </a:pPr>
            <a:r>
              <a:rPr b="1" dirty="0" sz="3600" lang="ar-SA" spc="33">
                <a:ln w="0"/>
                <a:solidFill>
                  <a:srgbClr val="00B0F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 شريف</a:t>
            </a:r>
            <a:r>
              <a:rPr b="1" dirty="0" sz="4400" lang="en-US" spc="45">
                <a:ln w="0"/>
                <a:solidFill>
                  <a:srgbClr val="00B0F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4400" lang="bn-BD" spc="45">
                <a:ln w="0"/>
                <a:solidFill>
                  <a:srgbClr val="00B0F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b="1" dirty="0" sz="4400" lang="en-US" spc="45" err="1">
                <a:ln w="0"/>
                <a:solidFill>
                  <a:srgbClr val="00B0F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ফযিলত</a:t>
            </a:r>
            <a:endParaRPr b="1" dirty="0" sz="4000" lang="en-US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4"/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1"/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8"/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Rectangle 3"/>
          <p:cNvSpPr/>
          <p:nvPr/>
        </p:nvSpPr>
        <p:spPr>
          <a:xfrm>
            <a:off x="2429780" y="1089778"/>
            <a:ext cx="7703126" cy="5285740"/>
          </a:xfrm>
          <a:prstGeom prst="rect"/>
        </p:spPr>
        <p:txBody>
          <a:bodyPr wrap="square">
            <a:spAutoFit/>
          </a:bodyPr>
          <a:p>
            <a:r>
              <a:rPr b="1" dirty="0" sz="4000" lang="en-US" spc="45" err="1" smtClean="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মহানবী</a:t>
            </a:r>
            <a:r>
              <a:rPr b="1" dirty="0" sz="4000" lang="en-US" spc="45" smtClean="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b="1" dirty="0" sz="4000" lang="en-US" spc="45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এরশাদ</a:t>
            </a:r>
            <a:r>
              <a:rPr b="1" dirty="0" sz="4000" lang="en-US" spc="45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b="1" dirty="0" sz="3200" lang="en-US" spc="45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b="1" dirty="0" sz="2933" lang="en-US" spc="45">
              <a:ln w="0"/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 indent="-304815" marL="304815" rtl="1">
              <a:buFont typeface="Wingdings" panose="05000000000000000000" pitchFamily="2" charset="2"/>
              <a:buChar char="v"/>
            </a:pPr>
            <a:r>
              <a:rPr dirty="0" sz="3200" lang="ar-SA" smtClean="0"/>
              <a:t>،</a:t>
            </a:r>
            <a:r>
              <a:rPr b="1" dirty="0" sz="3200" lang="ar-SA" smtClean="0"/>
              <a:t> </a:t>
            </a:r>
            <a:r>
              <a:rPr b="1" dirty="0" sz="3200" lang="ar-SA"/>
              <a:t>وعن أنس بن مالك رضى الله عنه أن النبى قال: "من صلى على صلاة واحدة صلى الله عليه عشر صلوات وحطت عنه عشر خطيئات ورفعت له عشر درجات"، رواه أحمد, والنسائى</a:t>
            </a:r>
            <a:r>
              <a:rPr dirty="0" lang="ar-SA"/>
              <a:t> </a:t>
            </a:r>
            <a:endParaRPr dirty="0" lang="ar-SA" smtClean="0"/>
          </a:p>
          <a:p>
            <a:pPr algn="r" indent="-304815" marL="304815" rtl="1">
              <a:buFont typeface="Wingdings" panose="05000000000000000000" pitchFamily="2" charset="2"/>
              <a:buChar char="v"/>
            </a:pPr>
            <a:r>
              <a:rPr b="1" dirty="0" sz="3600" lang="ar-SA"/>
              <a:t>مَنْ صَلَّى عَلَيَّ صَلَاةً وَاحِدَةً صَلَّى اللَّهُ عَلَيْهِ عَشْرًا، وَمَنْ صَلَّى عَلَيَّ عَشْرًا صَلَّى اللَّهُ عَلَيْهِ مِائَةً، وَمَنْ صَلَّى عَلَيَّ مِائَةً كَتَبَ اللَّهُ بَيْنَ عَيْنَيْهِ: بَرَاءَةً مِنَ النِّفَاقِ، وَبَرَاءَةً مِنَ النَّارِ، وأَسْكَنَهُ اللَّهُ يَوْمَ الْقِيَامَةِ مَعَ الشُّهَدَاءِ</a:t>
            </a:r>
            <a:endParaRPr b="1" dirty="0" sz="3600" lang="ar-SA" smtClean="0"/>
          </a:p>
        </p:txBody>
      </p:sp>
      <p:sp>
        <p:nvSpPr>
          <p:cNvPr id="1048629" name="Rectangle 9"/>
          <p:cNvSpPr/>
          <p:nvPr/>
        </p:nvSpPr>
        <p:spPr>
          <a:xfrm>
            <a:off x="673746" y="103909"/>
            <a:ext cx="9459161" cy="611640"/>
          </a:xfrm>
          <a:prstGeom prst="rect"/>
        </p:spPr>
        <p:txBody>
          <a:bodyPr wrap="square">
            <a:prstTxWarp prst="textPlain"/>
            <a:spAutoFit/>
          </a:bodyPr>
          <a:p>
            <a:pPr indent="-254006" marL="254006">
              <a:buFont typeface="Wingdings" pitchFamily="2" charset="2"/>
              <a:buChar char="q"/>
            </a:pPr>
            <a:r>
              <a:rPr b="1" dirty="0" sz="3600" lang="ar-SA" spc="33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 شريف</a:t>
            </a:r>
            <a:r>
              <a:rPr b="1" dirty="0" sz="4400" lang="en-US" spc="45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4400" lang="bn-BD" spc="45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b="1" dirty="0" sz="4400" lang="en-US" spc="45" err="1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ফযিলত</a:t>
            </a:r>
            <a:endParaRPr b="1" dirty="0" sz="40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4"/>
                                        <p:tgtEl>
                                          <p:spTgt spid="1048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048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048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Rectangle 3"/>
          <p:cNvSpPr/>
          <p:nvPr/>
        </p:nvSpPr>
        <p:spPr>
          <a:xfrm>
            <a:off x="1806285" y="2082406"/>
            <a:ext cx="7730835" cy="3469640"/>
          </a:xfrm>
          <a:prstGeom prst="rect"/>
        </p:spPr>
        <p:txBody>
          <a:bodyPr wrap="square">
            <a:spAutoFit/>
          </a:bodyPr>
          <a:p>
            <a:pPr algn="r" rtl="1"/>
            <a:r>
              <a:rPr b="1" dirty="0" sz="3200" lang="ar-SA">
                <a:solidFill>
                  <a:srgbClr val="800000"/>
                </a:solidFill>
              </a:rPr>
              <a:t>عَنْ أُبَيِّ بْنِ كَعْبٍ رضي الله عنه قَالَ : قُلْتُ : يَا رَسُولَ اللَّهِ إِنِّي أُكْثِرُ الصَّلَاةَ عَلَيْكَ فَكَمْ أَجْعَلُ لَكَ مِنْ صَلَاتِي ؟ فَقَالَ : مَا شِئْتَ . قَالَ قُلْتُ الرُبُعَ ؟ قَالَ : مَا شِئْتَ فَإِنْ زِدْتَ فَهُوَ خَيْرٌ لَكَ . قُلْتُ النِّصْفَ ؟ قَالَ : مَا شِئْتَ فَإِنْ زِدْتَ فَهُوَ خَيْرٌ لَكَ . قَالَ قُلْتُ فَالثُّلُثَيْنِ ؟ قَالَ : مَا شِئْتَ فَإِنْ زِدْتَ فَهُوَ خَيْرٌ لَكَ . قُلْتُ أَجْعَلُ لَكَ صَلَاتِي كُلَّهَا ؟ قَالَ : إِذًا تُكْفَى هَمَّكَ وَيُغْفَرُ لَكَ ذَنْبُكَ .</a:t>
            </a:r>
            <a:endParaRPr b="1" dirty="0" sz="3200" lang="en-US" spc="45" smtClean="0">
              <a:ln w="0"/>
              <a:solidFill>
                <a:srgbClr val="800000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1" name="Rectangle 7"/>
          <p:cNvSpPr/>
          <p:nvPr/>
        </p:nvSpPr>
        <p:spPr>
          <a:xfrm>
            <a:off x="2843456" y="1191492"/>
            <a:ext cx="7284220" cy="414972"/>
          </a:xfrm>
          <a:prstGeom prst="rect"/>
        </p:spPr>
        <p:txBody>
          <a:bodyPr wrap="square">
            <a:prstTxWarp prst="textPlain"/>
            <a:spAutoFit/>
            <a:scene3d>
              <a:camera prst="orthographicFront"/>
              <a:lightRig dir="t" rig="threePt"/>
            </a:scene3d>
            <a:sp3d extrusionH="57150">
              <a:bevelT w="57150" h="38100" prst="hardEdge"/>
            </a:sp3d>
          </a:bodyPr>
          <a:p>
            <a:r>
              <a:rPr b="1" dirty="0" sz="2200" lang="en-US" spc="45" err="1">
                <a:ln w="0"/>
                <a:solidFill>
                  <a:srgbClr val="CC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মহানবী</a:t>
            </a:r>
            <a:r>
              <a:rPr b="1" dirty="0" sz="2200" lang="en-US" spc="45">
                <a:ln w="0"/>
                <a:solidFill>
                  <a:srgbClr val="CC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200" lang="en-US" spc="45" err="1">
                <a:ln w="0"/>
                <a:solidFill>
                  <a:srgbClr val="CC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b="1" dirty="0" sz="2200" lang="en-US" spc="45">
                <a:ln w="0"/>
                <a:solidFill>
                  <a:srgbClr val="CC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200" lang="en-US" spc="45" err="1">
                <a:ln w="0"/>
                <a:solidFill>
                  <a:srgbClr val="CC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এরশাদ</a:t>
            </a:r>
            <a:r>
              <a:rPr b="1" dirty="0" sz="2200" lang="en-US" spc="45">
                <a:ln w="0"/>
                <a:solidFill>
                  <a:srgbClr val="CC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200" lang="en-US" spc="45" err="1">
                <a:ln w="0"/>
                <a:solidFill>
                  <a:srgbClr val="CC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b="1" dirty="0" sz="2200" lang="en-US" spc="45">
                <a:ln w="0"/>
                <a:solidFill>
                  <a:srgbClr val="CC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b="1" dirty="0" sz="2200" lang="en-US" spc="45">
              <a:ln w="0"/>
              <a:solidFill>
                <a:srgbClr val="CC99FF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2" name="Rectangle 8"/>
          <p:cNvSpPr/>
          <p:nvPr/>
        </p:nvSpPr>
        <p:spPr>
          <a:xfrm>
            <a:off x="673746" y="103909"/>
            <a:ext cx="9459161" cy="611640"/>
          </a:xfrm>
          <a:prstGeom prst="rect"/>
        </p:spPr>
        <p:txBody>
          <a:bodyPr wrap="square">
            <a:prstTxWarp prst="textPlain"/>
            <a:spAutoFit/>
          </a:bodyPr>
          <a:p>
            <a:pPr indent="-254006" marL="254006">
              <a:buFont typeface="Wingdings" pitchFamily="2" charset="2"/>
              <a:buChar char="q"/>
            </a:pPr>
            <a:r>
              <a:rPr b="1" dirty="0" sz="3600" lang="ar-SA" spc="33">
                <a:ln w="0"/>
                <a:solidFill>
                  <a:srgbClr val="33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 شريف</a:t>
            </a:r>
            <a:r>
              <a:rPr b="1" dirty="0" sz="4400" lang="en-US" spc="45">
                <a:ln w="0"/>
                <a:solidFill>
                  <a:srgbClr val="33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4400" lang="bn-BD" spc="45">
                <a:ln w="0"/>
                <a:solidFill>
                  <a:srgbClr val="33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b="1" dirty="0" sz="4400" lang="en-US" spc="45" err="1">
                <a:ln w="0"/>
                <a:solidFill>
                  <a:srgbClr val="33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ফযিলত</a:t>
            </a:r>
            <a:endParaRPr b="1" dirty="0" sz="4000" lang="en-US">
              <a:solidFill>
                <a:srgbClr val="3399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3"/>
                                        <p:tgtEl>
                                          <p:spTgt spid="1048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Rectangle 3"/>
          <p:cNvSpPr/>
          <p:nvPr/>
        </p:nvSpPr>
        <p:spPr>
          <a:xfrm>
            <a:off x="2349861" y="2367719"/>
            <a:ext cx="7492276" cy="3291840"/>
          </a:xfrm>
          <a:prstGeom prst="rect"/>
        </p:spPr>
        <p:txBody>
          <a:bodyPr wrap="square">
            <a:spAutoFit/>
          </a:bodyPr>
          <a:p>
            <a:pPr algn="r" rtl="1"/>
            <a:r>
              <a:rPr b="1" dirty="0" sz="3600" lang="ar-SA">
                <a:solidFill>
                  <a:srgbClr val="008000"/>
                </a:solidFill>
              </a:rPr>
              <a:t>وعن أبى بردة بن نيار رضى الله عنه قال: قال رسول الله: "من صلى على من أمتى صلاة مخلصا من قلبه صلى الله عليه بها عشر صلوات ورفعه بها عشر درجات وكتب له بها عشر حسنات ومحا عنه بها عشر سيئات" رواه النسائى </a:t>
            </a:r>
            <a:endParaRPr b="1" dirty="0" sz="3600" lang="en-US" spc="45" smtClean="0">
              <a:ln w="0"/>
              <a:solidFill>
                <a:srgbClr val="008000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7" name="Rectangle 7"/>
          <p:cNvSpPr/>
          <p:nvPr/>
        </p:nvSpPr>
        <p:spPr>
          <a:xfrm>
            <a:off x="2349860" y="1257298"/>
            <a:ext cx="5638992" cy="568671"/>
          </a:xfrm>
          <a:prstGeom prst="rect"/>
        </p:spPr>
        <p:txBody>
          <a:bodyPr wrap="square">
            <a:prstTxWarp prst="textPlain"/>
            <a:spAutoFit/>
            <a:scene3d>
              <a:camera prst="orthographicFront"/>
              <a:lightRig dir="t" rig="threePt"/>
            </a:scene3d>
            <a:sp3d extrusionH="57150">
              <a:bevelT w="57150" h="38100" prst="hardEdge"/>
            </a:sp3d>
          </a:bodyPr>
          <a:p>
            <a:r>
              <a:rPr b="1" dirty="0" sz="4000" lang="en-US" spc="45" err="1">
                <a:ln w="0"/>
                <a:solidFill>
                  <a:srgbClr val="D665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মহানবী</a:t>
            </a:r>
            <a:r>
              <a:rPr b="1" dirty="0" sz="4000" lang="en-US" spc="45">
                <a:ln w="0"/>
                <a:solidFill>
                  <a:srgbClr val="D665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>
                <a:ln w="0"/>
                <a:solidFill>
                  <a:srgbClr val="D665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b="1" dirty="0" sz="4000" lang="en-US" spc="45">
                <a:ln w="0"/>
                <a:solidFill>
                  <a:srgbClr val="D665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>
                <a:ln w="0"/>
                <a:solidFill>
                  <a:srgbClr val="D665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এরশাদ</a:t>
            </a:r>
            <a:r>
              <a:rPr b="1" dirty="0" sz="4000" lang="en-US" spc="45">
                <a:ln w="0"/>
                <a:solidFill>
                  <a:srgbClr val="D665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>
                <a:ln w="0"/>
                <a:solidFill>
                  <a:srgbClr val="D665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b="1" dirty="0" sz="3200" lang="en-US" spc="45">
                <a:ln w="0"/>
                <a:solidFill>
                  <a:srgbClr val="D665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b="1" dirty="0" sz="3200" lang="en-US" spc="45">
              <a:ln w="0"/>
              <a:solidFill>
                <a:srgbClr val="D66565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8" name="AutoShape 2" descr="مَنْ صَلَّى عَلَيَّ مِنْ أُمَّتِي صَلاَةً مُخْلِصًا مِنْ قَلْبِهِ صَلَّى  اللَّه عَلَيْهِ بِهَا عَشْرَ صَلَوَاتٍ وَرَفَعَهُ بِهَا عَشْرَ دَرَجَاتٍ،  وَكَتَبَ لَهُ… | Movie posters, Poster, Mov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/>
          <a:noFill/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39" name="Rectangle 8"/>
          <p:cNvSpPr/>
          <p:nvPr/>
        </p:nvSpPr>
        <p:spPr>
          <a:xfrm>
            <a:off x="673746" y="103909"/>
            <a:ext cx="9459161" cy="611640"/>
          </a:xfrm>
          <a:prstGeom prst="rect"/>
        </p:spPr>
        <p:txBody>
          <a:bodyPr wrap="square">
            <a:prstTxWarp prst="textPlain"/>
            <a:spAutoFit/>
          </a:bodyPr>
          <a:p>
            <a:pPr indent="-254006" marL="254006">
              <a:buFont typeface="Wingdings" pitchFamily="2" charset="2"/>
              <a:buChar char="q"/>
            </a:pPr>
            <a:r>
              <a:rPr b="1" dirty="0" sz="3600" lang="ar-SA" spc="33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 شريف</a:t>
            </a:r>
            <a:r>
              <a:rPr b="1" dirty="0" sz="4400" lang="en-US" spc="45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4400" lang="bn-BD" spc="45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b="1" dirty="0" sz="4400" lang="en-US" spc="45" err="1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ফযিলত</a:t>
            </a:r>
            <a:endParaRPr b="1" dirty="0" sz="4000" lang="en-US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4"/>
                                        <p:tgtEl>
                                          <p:spTgt spid="104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1"/>
          <p:cNvSpPr/>
          <p:nvPr/>
        </p:nvSpPr>
        <p:spPr>
          <a:xfrm>
            <a:off x="4649832" y="482013"/>
            <a:ext cx="2872642" cy="1818640"/>
          </a:xfrm>
          <a:prstGeom prst="rect"/>
        </p:spPr>
        <p:txBody>
          <a:bodyPr wrap="square">
            <a:spAutoFit/>
          </a:bodyPr>
          <a:p>
            <a:r>
              <a:rPr b="1" dirty="0" sz="5867" lang="bn-BD" spc="45" u="sng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b="1" dirty="0" sz="5867" lang="en-US" spc="45" u="sng">
              <a:ln w="0"/>
              <a:solidFill>
                <a:srgbClr val="9933FF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44" name="Rectangle 3"/>
          <p:cNvSpPr/>
          <p:nvPr/>
        </p:nvSpPr>
        <p:spPr>
          <a:xfrm>
            <a:off x="0" y="2952203"/>
            <a:ext cx="11534775" cy="953593"/>
          </a:xfrm>
          <a:prstGeom prst="rect"/>
        </p:spPr>
        <p:txBody>
          <a:bodyPr wrap="square">
            <a:prstTxWarp prst="textPlain"/>
            <a:spAutoFit/>
          </a:bodyPr>
          <a:p>
            <a:pPr indent="-254006" marL="254006">
              <a:buFont typeface="Wingdings" pitchFamily="2" charset="2"/>
              <a:buChar char="q"/>
            </a:pPr>
            <a:r>
              <a:rPr b="1" dirty="0" sz="1600" lang="ar-SA" spc="33">
                <a:ln w="0"/>
                <a:solidFill>
                  <a:srgbClr val="65FF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 شريف</a:t>
            </a:r>
            <a:r>
              <a:rPr b="1" dirty="0" sz="2000" lang="en-US" spc="45">
                <a:ln w="0"/>
                <a:solidFill>
                  <a:srgbClr val="65FF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2000" lang="bn-BD" spc="45">
                <a:ln w="0"/>
                <a:solidFill>
                  <a:srgbClr val="65FF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b="1" dirty="0" sz="2000" lang="en-US" spc="45" err="1" smtClean="0">
                <a:ln w="0"/>
                <a:solidFill>
                  <a:srgbClr val="65FF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ফযিলত</a:t>
            </a:r>
            <a:r>
              <a:rPr b="1" dirty="0" lang="en-US" smtClean="0">
                <a:solidFill>
                  <a:srgbClr val="65FF6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lang="en-US" spc="45" err="1" smtClean="0">
                <a:ln w="0"/>
                <a:solidFill>
                  <a:srgbClr val="65FF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b="1" dirty="0" lang="en-US" spc="45" smtClean="0">
                <a:ln w="0"/>
                <a:solidFill>
                  <a:srgbClr val="65FF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১টি </a:t>
            </a:r>
            <a:r>
              <a:rPr b="1" dirty="0" lang="en-US" spc="45" err="1" smtClean="0">
                <a:ln w="0"/>
                <a:solidFill>
                  <a:srgbClr val="65FF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কুরানের</a:t>
            </a:r>
            <a:r>
              <a:rPr b="1" dirty="0" lang="en-US" spc="45" smtClean="0">
                <a:ln w="0"/>
                <a:solidFill>
                  <a:srgbClr val="65FF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lang="en-US" spc="45" err="1" smtClean="0">
                <a:ln w="0"/>
                <a:solidFill>
                  <a:srgbClr val="65FF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আয়াত</a:t>
            </a:r>
            <a:r>
              <a:rPr b="1" dirty="0" lang="en-US" spc="45" smtClean="0">
                <a:ln w="0"/>
                <a:solidFill>
                  <a:srgbClr val="65FF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১টি </a:t>
            </a:r>
            <a:r>
              <a:rPr b="1" dirty="0" lang="en-US" spc="45" err="1" smtClean="0">
                <a:ln w="0"/>
                <a:solidFill>
                  <a:srgbClr val="65FF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হাদিস</a:t>
            </a:r>
            <a:r>
              <a:rPr b="1" dirty="0" lang="en-US" spc="45" smtClean="0">
                <a:ln w="0"/>
                <a:solidFill>
                  <a:srgbClr val="65FF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lang="en-US" spc="45" err="1" smtClean="0">
                <a:ln w="0"/>
                <a:solidFill>
                  <a:srgbClr val="65FF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মুখস্ত</a:t>
            </a:r>
            <a:r>
              <a:rPr b="1" dirty="0" lang="en-US" spc="45" smtClean="0">
                <a:ln w="0"/>
                <a:solidFill>
                  <a:srgbClr val="65FF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lang="en-US" spc="45" err="1" smtClean="0">
                <a:ln w="0"/>
                <a:solidFill>
                  <a:srgbClr val="65FF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b="1" dirty="0" lang="en-US" spc="45" smtClean="0">
                <a:ln w="0"/>
                <a:solidFill>
                  <a:srgbClr val="65FF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b="1" dirty="0" lang="en-US">
              <a:solidFill>
                <a:srgbClr val="65FF6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 dir="d" isInverted="1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extBox 11"/>
          <p:cNvSpPr txBox="1"/>
          <p:nvPr/>
        </p:nvSpPr>
        <p:spPr>
          <a:xfrm>
            <a:off x="105709" y="770968"/>
            <a:ext cx="8062899" cy="247904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en-US" err="1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হাদিস</a:t>
            </a:r>
            <a:r>
              <a:rPr b="1" dirty="0" sz="4000" lang="en-US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শরীফে</a:t>
            </a:r>
            <a:r>
              <a:rPr b="1" dirty="0" sz="4000" lang="en-US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দরুদ</a:t>
            </a:r>
            <a:r>
              <a:rPr b="1" dirty="0" sz="4000" lang="en-US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b="1" dirty="0" sz="4000" lang="en-US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b="1" dirty="0" sz="4000" lang="en-US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উপকারীতার</a:t>
            </a:r>
            <a:r>
              <a:rPr b="1" dirty="0" sz="4000" lang="en-US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b="1" dirty="0" sz="4000" lang="en-US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বর্ণিত</a:t>
            </a:r>
            <a:r>
              <a:rPr b="1" dirty="0" sz="4000" lang="en-US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b="1" dirty="0" sz="4000" lang="en-US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b="1" dirty="0" sz="4000" lang="en-US" err="1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দরুদ</a:t>
            </a:r>
            <a:r>
              <a:rPr b="1" dirty="0" sz="4000" lang="en-US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b="1" dirty="0" sz="4000" lang="en-US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b="1" dirty="0" sz="4000" lang="en-US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b="1" dirty="0" sz="4000" lang="en-US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উপকারীতা</a:t>
            </a:r>
            <a:r>
              <a:rPr b="1" dirty="0" sz="4000" lang="en-US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নিম্নরুপ</a:t>
            </a:r>
            <a:r>
              <a:rPr b="1" dirty="0" sz="4000" lang="en-US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b="1" dirty="0" sz="4000" lang="ar-SA">
              <a:solidFill>
                <a:srgbClr val="99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9" name="TextBox 9"/>
          <p:cNvSpPr txBox="1"/>
          <p:nvPr/>
        </p:nvSpPr>
        <p:spPr>
          <a:xfrm>
            <a:off x="4137158" y="2588260"/>
            <a:ext cx="8437996" cy="4269740"/>
          </a:xfrm>
          <a:prstGeom prst="rect"/>
          <a:noFill/>
        </p:spPr>
        <p:txBody>
          <a:bodyPr rtlCol="0" wrap="square">
            <a:spAutoFit/>
          </a:bodyPr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40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দরুদ</a:t>
            </a:r>
            <a:r>
              <a:rPr b="1" dirty="0" sz="40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b="1" dirty="0" sz="40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কারী</a:t>
            </a:r>
            <a:r>
              <a:rPr b="1" dirty="0" sz="40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b="1" dirty="0" sz="40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আদেশ</a:t>
            </a:r>
            <a:r>
              <a:rPr b="1" dirty="0" sz="40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পালনে</a:t>
            </a:r>
            <a:r>
              <a:rPr b="1" dirty="0" sz="40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অনুগত</a:t>
            </a:r>
            <a:r>
              <a:rPr b="1" dirty="0" sz="40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b="1" dirty="0" sz="40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4000" lang="en-US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4000" lang="en-US" spc="45" err="1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b="1" dirty="0" sz="4000" lang="en-US" spc="45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b="1" dirty="0" sz="4000" lang="en-US" spc="45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১০টি </a:t>
            </a:r>
            <a:r>
              <a:rPr b="1" dirty="0" sz="4000" lang="en-US" spc="45" err="1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রহমত</a:t>
            </a:r>
            <a:r>
              <a:rPr b="1" dirty="0" sz="4000" lang="en-US" spc="45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বর্ষিত</a:t>
            </a:r>
            <a:r>
              <a:rPr b="1" dirty="0" sz="4000" lang="en-US" spc="45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b="1" dirty="0" sz="4000" lang="en-US" spc="45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4000" lang="en-US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40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১০টি </a:t>
            </a:r>
            <a:r>
              <a:rPr b="1" dirty="0" sz="4000" lang="en-US" spc="45" err="1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মর্যদা</a:t>
            </a:r>
            <a:r>
              <a:rPr b="1" dirty="0" sz="4000" lang="en-US" spc="45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b="1" dirty="0" sz="4000" lang="en-US" spc="45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b="1" dirty="0" sz="40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4000" lang="en-US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40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১০টি </a:t>
            </a:r>
            <a:r>
              <a:rPr b="1" dirty="0" sz="4000" lang="en-US" spc="45" err="1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নেকী</a:t>
            </a:r>
            <a:r>
              <a:rPr b="1" dirty="0" sz="4000" lang="en-US" spc="45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b="1" dirty="0" sz="4000" lang="en-US" spc="45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b="1" dirty="0" sz="40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b="1" dirty="0" sz="4000" lang="en-US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40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১০টি </a:t>
            </a:r>
            <a:r>
              <a:rPr b="1" dirty="0" sz="40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গুনা</a:t>
            </a:r>
            <a:r>
              <a:rPr b="1" dirty="0" sz="40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মাফ</a:t>
            </a:r>
            <a:r>
              <a:rPr b="1" dirty="0" sz="40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b="1" dirty="0" sz="40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40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40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b="1" dirty="0" sz="40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b="1" dirty="0" sz="40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শাফায়াত</a:t>
            </a:r>
            <a:r>
              <a:rPr b="1" dirty="0" sz="40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লাভের</a:t>
            </a:r>
            <a:r>
              <a:rPr b="1" dirty="0" sz="40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b="1" dirty="0" sz="40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40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0" name="Rectangle 5"/>
          <p:cNvSpPr/>
          <p:nvPr/>
        </p:nvSpPr>
        <p:spPr>
          <a:xfrm>
            <a:off x="105710" y="159328"/>
            <a:ext cx="9911126" cy="611640"/>
          </a:xfrm>
          <a:prstGeom prst="rect"/>
        </p:spPr>
        <p:txBody>
          <a:bodyPr wrap="square">
            <a:prstTxWarp prst="textPlain"/>
            <a:spAutoFit/>
          </a:bodyPr>
          <a:p>
            <a:pPr indent="-254006" marL="254006">
              <a:buFont typeface="Wingdings" pitchFamily="2" charset="2"/>
              <a:buChar char="q"/>
            </a:pPr>
            <a:r>
              <a:rPr b="1" dirty="0" sz="3600" lang="ar-SA" spc="33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 شريف</a:t>
            </a:r>
            <a:r>
              <a:rPr b="1" dirty="0" sz="4400" lang="en-US" spc="45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44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b="1" dirty="0" sz="4400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উপকারীতা</a:t>
            </a:r>
            <a:endParaRPr b="1" dirty="0" sz="4000" lang="en-US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 dir="u"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4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0"/>
                                        <p:tgtEl>
                                          <p:spTgt spid="1048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48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048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48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48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048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048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048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048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1048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048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extBox 9"/>
          <p:cNvSpPr txBox="1"/>
          <p:nvPr/>
        </p:nvSpPr>
        <p:spPr>
          <a:xfrm>
            <a:off x="3878696" y="1203525"/>
            <a:ext cx="8119342" cy="5958840"/>
          </a:xfrm>
          <a:prstGeom prst="rect"/>
          <a:noFill/>
        </p:spPr>
        <p:txBody>
          <a:bodyPr rtlCol="0" wrap="square">
            <a:spAutoFit/>
          </a:bodyPr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গুনাহ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মাফের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3600" lang="en-US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কষ্ট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b="1" dirty="0" sz="3600" lang="en-US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কেয়ামতের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নৈকট্য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b="1" dirty="0" sz="36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3600" lang="en-US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রহমত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ফেরেস্তাদের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দোয়া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endParaRPr b="1" dirty="0" sz="3600" lang="en-US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3600" lang="en-US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কৃপণতা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b="1" dirty="0" sz="3600" lang="en-US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রহমর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b="1" dirty="0" sz="3600" lang="en-US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মুহাব্বত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অন্তরে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জাগ্রত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3600" lang="en-US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দরুদ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অটল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3600" lang="en-US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2" name="Rectangle 4"/>
          <p:cNvSpPr/>
          <p:nvPr/>
        </p:nvSpPr>
        <p:spPr>
          <a:xfrm>
            <a:off x="105710" y="159328"/>
            <a:ext cx="9911126" cy="611640"/>
          </a:xfrm>
          <a:prstGeom prst="rect"/>
        </p:spPr>
        <p:txBody>
          <a:bodyPr wrap="square">
            <a:prstTxWarp prst="textPlain"/>
            <a:spAutoFit/>
          </a:bodyPr>
          <a:p>
            <a:pPr indent="-254006" marL="254006">
              <a:buFont typeface="Wingdings" pitchFamily="2" charset="2"/>
              <a:buChar char="q"/>
            </a:pPr>
            <a:r>
              <a:rPr b="1" dirty="0" sz="3600" lang="ar-SA" spc="33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 شريف</a:t>
            </a:r>
            <a:r>
              <a:rPr b="1" dirty="0" sz="4400" lang="en-US" spc="45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44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b="1" dirty="0" sz="44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উপকারীতা</a:t>
            </a:r>
            <a:endParaRPr b="1" dirty="0" sz="4000" lang="en-US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48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48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048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048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1048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1048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fill="hold" id="5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1048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048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ectangle 1"/>
          <p:cNvSpPr/>
          <p:nvPr/>
        </p:nvSpPr>
        <p:spPr>
          <a:xfrm>
            <a:off x="278235" y="1575095"/>
            <a:ext cx="1000293" cy="1056640"/>
          </a:xfrm>
          <a:prstGeom prst="rect"/>
        </p:spPr>
        <p:txBody>
          <a:bodyPr wrap="square">
            <a:spAutoFit/>
            <a:scene3d>
              <a:camera prst="orthographicFront"/>
              <a:lightRig dir="t" rig="harsh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p>
            <a:pPr>
              <a:buClr>
                <a:srgbClr val="0070C0"/>
              </a:buClr>
            </a:pPr>
            <a:r>
              <a:rPr b="1"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উত্তর </a:t>
            </a:r>
            <a:endParaRPr b="1"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4" name="Rectangle 7"/>
          <p:cNvSpPr/>
          <p:nvPr/>
        </p:nvSpPr>
        <p:spPr>
          <a:xfrm>
            <a:off x="337245" y="922986"/>
            <a:ext cx="1169941" cy="612140"/>
          </a:xfrm>
          <a:prstGeom prst="rect"/>
        </p:spPr>
        <p:txBody>
          <a:bodyPr wrap="square">
            <a:spAutoFit/>
          </a:bodyPr>
          <a:p>
            <a:r>
              <a:rPr b="1" dirty="0" sz="3556" lang="bn-IN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endParaRPr b="1" dirty="0" sz="3556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5" name="Rectangle 9"/>
          <p:cNvSpPr/>
          <p:nvPr/>
        </p:nvSpPr>
        <p:spPr>
          <a:xfrm>
            <a:off x="2169655" y="960618"/>
            <a:ext cx="7272005" cy="584775"/>
          </a:xfrm>
          <a:prstGeom prst="rect"/>
        </p:spPr>
        <p:txBody>
          <a:bodyPr wrap="square">
            <a:spAutoFit/>
          </a:bodyPr>
          <a:p>
            <a:pPr indent="-508013" marL="508013">
              <a:buFont typeface="Wingdings" pitchFamily="2" charset="2"/>
              <a:buChar char="q"/>
            </a:pPr>
            <a:r>
              <a:rPr b="1" dirty="0" sz="3200" lang="en-US" spc="5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ar-SA" spc="5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</a:t>
            </a:r>
            <a:r>
              <a:rPr b="1" dirty="0" sz="3200" lang="en-US" spc="5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3200" lang="en-US" spc="50" err="1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b="1" dirty="0" sz="3200" lang="en-US" spc="5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spc="50" err="1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b="1" dirty="0" sz="3200" lang="en-US" spc="5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spc="50" err="1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সং</a:t>
            </a:r>
            <a:r>
              <a:rPr b="1" dirty="0" sz="3200" lang="bn-IN" spc="50" smtClean="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জ্ঞা</a:t>
            </a:r>
            <a:r>
              <a:rPr b="1" dirty="0" sz="3200" lang="en-US" spc="50" smtClean="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spc="50" err="1" smtClean="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b="1" dirty="0" sz="3200" lang="en-US" spc="50" smtClean="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b="1" dirty="0" sz="1600" lang="en-US" spc="50">
              <a:ln w="0"/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56" name="Rectangle 10"/>
          <p:cNvSpPr/>
          <p:nvPr/>
        </p:nvSpPr>
        <p:spPr>
          <a:xfrm>
            <a:off x="1214966" y="1531993"/>
            <a:ext cx="10748967" cy="1590040"/>
          </a:xfrm>
          <a:prstGeom prst="rect"/>
        </p:spPr>
        <p:txBody>
          <a:bodyPr wrap="square">
            <a:spAutoFit/>
          </a:bodyPr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200" lang="en-US">
                <a:solidFill>
                  <a:srgbClr val="008000"/>
                </a:solidFill>
              </a:rPr>
              <a:t> </a:t>
            </a:r>
            <a:r>
              <a:rPr b="1" dirty="0" sz="3600" lang="en-US">
                <a:solidFill>
                  <a:srgbClr val="008000"/>
                </a:solidFill>
              </a:rPr>
              <a:t> </a:t>
            </a:r>
            <a:r>
              <a:rPr b="1" dirty="0" sz="3600" lang="en-US" err="1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ইসলামী</a:t>
            </a:r>
            <a:r>
              <a:rPr b="1" dirty="0" sz="3600" lang="en-US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শরীয়তের</a:t>
            </a:r>
            <a:r>
              <a:rPr b="1" dirty="0" sz="3600" lang="en-US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পরিভাষায়</a:t>
            </a:r>
            <a:r>
              <a:rPr b="1" dirty="0" sz="3600" lang="en-US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b="1" dirty="0" sz="3600" lang="en-US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নবী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স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দরুদ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পড়া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নবীর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প্রশংসা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মহব্বদ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বৃদ্ধির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b="1" dirty="0" sz="3200" lang="en-US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b="1" dirty="0" sz="3600" lang="en-US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7" name="Rectangle 11"/>
          <p:cNvSpPr/>
          <p:nvPr/>
        </p:nvSpPr>
        <p:spPr>
          <a:xfrm>
            <a:off x="190885" y="3746422"/>
            <a:ext cx="1000293" cy="1056640"/>
          </a:xfrm>
          <a:prstGeom prst="rect"/>
        </p:spPr>
        <p:txBody>
          <a:bodyPr wrap="square">
            <a:spAutoFit/>
            <a:scene3d>
              <a:camera prst="orthographicFront"/>
              <a:lightRig dir="t" rig="harsh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p>
            <a:pPr>
              <a:buClr>
                <a:srgbClr val="0070C0"/>
              </a:buClr>
            </a:pPr>
            <a:r>
              <a:rPr b="1"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উত্তর </a:t>
            </a:r>
            <a:endParaRPr b="1"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8" name="Rectangle 12"/>
          <p:cNvSpPr/>
          <p:nvPr/>
        </p:nvSpPr>
        <p:spPr>
          <a:xfrm>
            <a:off x="267849" y="3147039"/>
            <a:ext cx="1169941" cy="612140"/>
          </a:xfrm>
          <a:prstGeom prst="rect"/>
        </p:spPr>
        <p:txBody>
          <a:bodyPr wrap="square">
            <a:spAutoFit/>
          </a:bodyPr>
          <a:p>
            <a:r>
              <a:rPr b="1" dirty="0" sz="3556" lang="bn-IN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endParaRPr b="1" dirty="0" sz="3556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9" name="Rectangle 13"/>
          <p:cNvSpPr/>
          <p:nvPr/>
        </p:nvSpPr>
        <p:spPr>
          <a:xfrm>
            <a:off x="1194810" y="3128901"/>
            <a:ext cx="7672098" cy="584775"/>
          </a:xfrm>
          <a:prstGeom prst="rect"/>
        </p:spPr>
        <p:txBody>
          <a:bodyPr wrap="square">
            <a:spAutoFit/>
          </a:bodyPr>
          <a:p>
            <a:r>
              <a:rPr b="1" dirty="0" sz="3200" lang="en-US" spc="5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2400" lang="ar-SA" spc="33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 شريف</a:t>
            </a:r>
            <a:r>
              <a:rPr b="1" dirty="0" sz="3200" lang="en-US" spc="45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3200" lang="en-US" spc="45" err="1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b="1" dirty="0" sz="3200" lang="en-US" spc="45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50" err="1" smtClean="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কয়েকটি</a:t>
            </a:r>
            <a:r>
              <a:rPr b="1" dirty="0" sz="3200" lang="en-US" spc="50" smtClean="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spc="45" err="1" smtClean="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উপকারীতা</a:t>
            </a:r>
            <a:r>
              <a:rPr b="1" dirty="0" sz="3200" lang="en-US" spc="50" smtClean="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 spc="45" err="1" smtClean="0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b="1" dirty="0" sz="3200" lang="en-US" spc="45">
                <a:ln w="0"/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b="1" dirty="0" sz="3200" lang="bn-IN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60" name="Rectangle 14"/>
          <p:cNvSpPr/>
          <p:nvPr/>
        </p:nvSpPr>
        <p:spPr>
          <a:xfrm>
            <a:off x="1260150" y="3811012"/>
            <a:ext cx="10281919" cy="2987040"/>
          </a:xfrm>
          <a:prstGeom prst="rect"/>
        </p:spPr>
        <p:txBody>
          <a:bodyPr wrap="square">
            <a:spAutoFit/>
            <a:scene3d>
              <a:camera prst="orthographicFront"/>
              <a:lightRig dir="t" rig="harsh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2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দরুদ</a:t>
            </a:r>
            <a:r>
              <a:rPr b="1" dirty="0" sz="32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পাঠকারী</a:t>
            </a:r>
            <a:r>
              <a:rPr b="1" dirty="0" sz="32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b="1" dirty="0" sz="32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আদেশ</a:t>
            </a:r>
            <a:r>
              <a:rPr b="1" dirty="0" sz="32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পালনে</a:t>
            </a:r>
            <a:r>
              <a:rPr b="1" dirty="0" sz="32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অনুগত</a:t>
            </a:r>
            <a:r>
              <a:rPr b="1" dirty="0" sz="32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b="1" dirty="0" sz="32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32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2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b="1" dirty="0" sz="32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b="1" dirty="0" sz="32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১০টি </a:t>
            </a:r>
            <a:r>
              <a:rPr b="1" dirty="0" sz="32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রহমত</a:t>
            </a:r>
            <a:r>
              <a:rPr b="1" dirty="0" sz="32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বর্ষিত</a:t>
            </a:r>
            <a:r>
              <a:rPr b="1" dirty="0" sz="32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b="1" dirty="0" sz="32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32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2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১০টি </a:t>
            </a:r>
            <a:r>
              <a:rPr b="1" dirty="0" sz="32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মর্যদা</a:t>
            </a:r>
            <a:r>
              <a:rPr b="1" dirty="0" sz="32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b="1" dirty="0" sz="32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b="1" dirty="0" sz="32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32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2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১০টি </a:t>
            </a:r>
            <a:r>
              <a:rPr b="1" dirty="0" sz="32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নেকী</a:t>
            </a:r>
            <a:r>
              <a:rPr b="1" dirty="0" sz="32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b="1" dirty="0" sz="32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b="1" dirty="0" sz="32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b="1" dirty="0" sz="32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2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১০টি </a:t>
            </a:r>
            <a:r>
              <a:rPr b="1" dirty="0" sz="32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গুনা</a:t>
            </a:r>
            <a:r>
              <a:rPr b="1" dirty="0" sz="32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মাফ</a:t>
            </a:r>
            <a:r>
              <a:rPr b="1" dirty="0" sz="32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b="1" dirty="0" sz="32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32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2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b="1" dirty="0" sz="32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b="1" dirty="0" sz="32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শাফায়াত</a:t>
            </a:r>
            <a:r>
              <a:rPr b="1" dirty="0" sz="32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লাভের</a:t>
            </a:r>
            <a:r>
              <a:rPr b="1" dirty="0" sz="32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b="1" dirty="0" sz="32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32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61" name="Round Diagonal Corner Rectangle 19"/>
          <p:cNvSpPr/>
          <p:nvPr/>
        </p:nvSpPr>
        <p:spPr>
          <a:xfrm>
            <a:off x="5317375" y="80086"/>
            <a:ext cx="2167467" cy="880533"/>
          </a:xfrm>
          <a:prstGeom prst="round2DiagRect"/>
          <a:scene3d>
            <a:camera prst="orthographicFront"/>
            <a:lightRig dir="t" rig="threePt"/>
          </a:scene3d>
          <a:sp3d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4770" lang="bn-BD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b="1" dirty="0" sz="4770" lang="en-US">
              <a:solidFill>
                <a:srgbClr val="8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 dir="u"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2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9"/>
                                        <p:tgtEl>
                                          <p:spTgt spid="1048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6"/>
                                        <p:tgtEl>
                                          <p:spTgt spid="1048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1"/>
                                        <p:tgtEl>
                                          <p:spTgt spid="1048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>
                      <p:stCondLst>
                        <p:cond delay="indefinite"/>
                      </p:stCondLst>
                      <p:childTnLst>
                        <p:par>
                          <p:cTn fill="hold" id="3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8"/>
                                        <p:tgtEl>
                                          <p:spTgt spid="1048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evtFilter="cancelBubble" fill="hold" id="41" nodeType="interactiveSeq" restart="whenNotActive">
                <p:stCondLst>
                  <p:cond evt="onClick" delay="0">
                    <p:tgtEl>
                      <p:spTgt spid="10486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42">
                      <p:stCondLst>
                        <p:cond delay="0"/>
                      </p:stCondLst>
                      <p:childTnLst>
                        <p:par>
                          <p:cTn fill="hold" id="4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46"/>
                                        <p:tgtEl>
                                          <p:spTgt spid="1048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653"/>
                  </p:tgtEl>
                </p:cond>
              </p:nextCondLst>
            </p:seq>
            <p:seq concurrent="1" nextAc="seek">
              <p:cTn evtFilter="cancelBubble" fill="hold" id="49" nodeType="interactiveSeq" restart="whenNotActive">
                <p:stCondLst>
                  <p:cond evt="onClick" delay="0">
                    <p:tgtEl>
                      <p:spTgt spid="10486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50">
                      <p:stCondLst>
                        <p:cond delay="0"/>
                      </p:stCondLst>
                      <p:childTnLst>
                        <p:par>
                          <p:cTn fill="hold" id="5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54"/>
                                        <p:tgtEl>
                                          <p:spTgt spid="1048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657"/>
                  </p:tgtEl>
                </p:cond>
              </p:nextCondLst>
            </p:seq>
          </p:childTnLst>
        </p:cTn>
      </p:par>
    </p:tnLst>
    <p:bldLst>
      <p:bldP spid="1048653" grpId="0"/>
      <p:bldP spid="1048654" grpId="0"/>
      <p:bldP spid="1048655" grpId="0"/>
      <p:bldP spid="1048656" grpId="0"/>
      <p:bldP spid="1048657" grpId="0"/>
      <p:bldP spid="1048658" grpId="0"/>
      <p:bldP spid="1048659" grpId="0"/>
      <p:bldP spid="10486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"/>
          <p:cNvSpPr txBox="1"/>
          <p:nvPr/>
        </p:nvSpPr>
        <p:spPr>
          <a:xfrm>
            <a:off x="684318" y="3219450"/>
            <a:ext cx="10234544" cy="1424940"/>
          </a:xfrm>
          <a:prstGeom prst="rect"/>
        </p:spPr>
        <p:txBody>
          <a:bodyPr rtlCol="0" wrap="square">
            <a:spAutoFit/>
          </a:bodyPr>
          <a:p>
            <a:r>
              <a:rPr altLang="en-US" b="1" sz="8900" lang="en-US">
                <a:solidFill>
                  <a:srgbClr val="6600CC"/>
                </a:solidFill>
              </a:rPr>
              <a:t>আ</a:t>
            </a:r>
            <a:r>
              <a:rPr altLang="en-US" b="1" sz="8900" lang="en-US">
                <a:solidFill>
                  <a:srgbClr val="6600CC"/>
                </a:solidFill>
              </a:rPr>
              <a:t>স</a:t>
            </a:r>
            <a:r>
              <a:rPr altLang="en-US" b="1" sz="8900" lang="en-US">
                <a:solidFill>
                  <a:srgbClr val="6600CC"/>
                </a:solidFill>
              </a:rPr>
              <a:t>স</a:t>
            </a:r>
            <a:r>
              <a:rPr altLang="en-US" b="1" sz="8900" lang="en-US">
                <a:solidFill>
                  <a:srgbClr val="6600CC"/>
                </a:solidFill>
              </a:rPr>
              <a:t>া</a:t>
            </a:r>
            <a:r>
              <a:rPr altLang="en-US" b="1" sz="8900" lang="en-US">
                <a:solidFill>
                  <a:srgbClr val="6600CC"/>
                </a:solidFill>
              </a:rPr>
              <a:t>ল</a:t>
            </a:r>
            <a:r>
              <a:rPr altLang="en-US" b="1" sz="8900" lang="en-US">
                <a:solidFill>
                  <a:srgbClr val="6600CC"/>
                </a:solidFill>
              </a:rPr>
              <a:t>া</a:t>
            </a:r>
            <a:r>
              <a:rPr altLang="en-US" b="1" sz="8900" lang="en-US">
                <a:solidFill>
                  <a:srgbClr val="6600CC"/>
                </a:solidFill>
              </a:rPr>
              <a:t>ম</a:t>
            </a:r>
            <a:r>
              <a:rPr altLang="en-US" b="1" sz="8900" lang="en-US">
                <a:solidFill>
                  <a:srgbClr val="6600CC"/>
                </a:solidFill>
              </a:rPr>
              <a:t>ু</a:t>
            </a:r>
            <a:r>
              <a:rPr altLang="en-US" b="1" sz="8900" lang="en-US">
                <a:solidFill>
                  <a:srgbClr val="6600CC"/>
                </a:solidFill>
              </a:rPr>
              <a:t> </a:t>
            </a:r>
            <a:r>
              <a:rPr altLang="en-US" b="1" sz="8900" lang="en-US">
                <a:solidFill>
                  <a:srgbClr val="6600CC"/>
                </a:solidFill>
              </a:rPr>
              <a:t>আ</a:t>
            </a:r>
            <a:r>
              <a:rPr altLang="en-US" b="1" sz="8900" lang="en-US">
                <a:solidFill>
                  <a:srgbClr val="6600CC"/>
                </a:solidFill>
              </a:rPr>
              <a:t>ল</a:t>
            </a:r>
            <a:r>
              <a:rPr altLang="en-US" b="1" sz="8900" lang="en-US">
                <a:solidFill>
                  <a:srgbClr val="6600CC"/>
                </a:solidFill>
              </a:rPr>
              <a:t>া</a:t>
            </a:r>
            <a:r>
              <a:rPr altLang="en-US" b="1" sz="8900" lang="en-US">
                <a:solidFill>
                  <a:srgbClr val="6600CC"/>
                </a:solidFill>
              </a:rPr>
              <a:t>ই</a:t>
            </a:r>
            <a:r>
              <a:rPr altLang="en-US" b="1" sz="8900" lang="en-US">
                <a:solidFill>
                  <a:srgbClr val="6600CC"/>
                </a:solidFill>
              </a:rPr>
              <a:t>ক</a:t>
            </a:r>
            <a:r>
              <a:rPr altLang="en-US" b="1" sz="8900" lang="en-US">
                <a:solidFill>
                  <a:srgbClr val="6600CC"/>
                </a:solidFill>
              </a:rPr>
              <a:t>ু</a:t>
            </a:r>
            <a:r>
              <a:rPr altLang="en-US" b="1" sz="8900" lang="en-US">
                <a:solidFill>
                  <a:srgbClr val="6600CC"/>
                </a:solidFill>
              </a:rPr>
              <a:t>ম</a:t>
            </a:r>
            <a:endParaRPr b="1" sz="8900" lang="en-US">
              <a:solidFill>
                <a:srgbClr val="6600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Round Diagonal Corner Rectangle 1"/>
          <p:cNvSpPr/>
          <p:nvPr/>
        </p:nvSpPr>
        <p:spPr>
          <a:xfrm>
            <a:off x="4575079" y="381000"/>
            <a:ext cx="3392825" cy="880533"/>
          </a:xfrm>
          <a:prstGeom prst="round2DiagRect"/>
          <a:scene3d>
            <a:camera prst="orthographicFront"/>
            <a:lightRig dir="t" rig="threePt"/>
          </a:scene3d>
          <a:sp3d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dirty="0" sz="5867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dirty="0" sz="5867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5867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dirty="0" sz="5867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63" name="TextBox 2"/>
          <p:cNvSpPr txBox="1"/>
          <p:nvPr/>
        </p:nvSpPr>
        <p:spPr>
          <a:xfrm>
            <a:off x="392852" y="2487930"/>
            <a:ext cx="11799147" cy="1882140"/>
          </a:xfrm>
          <a:prstGeom prst="rect"/>
          <a:noFill/>
        </p:spPr>
        <p:txBody>
          <a:bodyPr rtlCol="0" wrap="square">
            <a:spAutoFit/>
          </a:bodyPr>
          <a:p>
            <a:pPr indent="-571500" marL="571500">
              <a:buFont typeface="Wingdings" panose="05000000000000000000" pitchFamily="2" charset="2"/>
              <a:buChar char="q"/>
            </a:pPr>
            <a:r>
              <a:rPr b="1" dirty="0" sz="4000" lang="en-US" spc="45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000" lang="ar-SA" spc="33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 شريف</a:t>
            </a:r>
            <a:r>
              <a:rPr b="1" dirty="0" sz="40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</a:rPr>
              <a:t> </a:t>
            </a:r>
            <a:r>
              <a:rPr b="1" dirty="0" sz="4000" lang="bn-IN" spc="45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শব্দের আভিধানিক </a:t>
            </a:r>
            <a:r>
              <a:rPr b="1" dirty="0" sz="4000" lang="en-US" spc="45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b="1" dirty="0" sz="4000" lang="bn-IN" spc="45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000" lang="bn-IN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</a:t>
            </a:r>
            <a:r>
              <a:rPr b="1" dirty="0" sz="4000" lang="en-US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bn-IN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b="1" dirty="0" sz="4000" lang="en-US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b="1" dirty="0" sz="4000" lang="bn-IN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 মুখস্ত লিখ </a:t>
            </a:r>
            <a:r>
              <a:rPr dirty="0" sz="40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b="1" dirty="0" sz="4000" lang="ar-SA" spc="33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درود شريف</a:t>
            </a:r>
            <a:r>
              <a:rPr b="1" dirty="0" sz="4000" lang="en-US" spc="33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3200" lang="ar-SA" spc="33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 شريف</a:t>
            </a:r>
            <a:r>
              <a:rPr b="1" dirty="0" sz="4000" lang="en-US" spc="45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4000" lang="en-US" spc="45" err="1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b="1" dirty="0" sz="4000" lang="en-US" spc="45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উপকারীতা</a:t>
            </a:r>
            <a:r>
              <a:rPr b="1" dirty="0" sz="36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0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b="1" dirty="0" sz="40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b="1" dirty="0" sz="4000" lang="en-US" spc="45" smtClean="0">
                <a:ln w="0"/>
                <a:solidFill>
                  <a:srgbClr val="008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b="1" dirty="0" sz="4000" lang="en-US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gallery dir="r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Rectangle 2"/>
          <p:cNvSpPr/>
          <p:nvPr/>
        </p:nvSpPr>
        <p:spPr>
          <a:xfrm>
            <a:off x="3061855" y="2951651"/>
            <a:ext cx="6248399" cy="135466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12267" lang="bn-BD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effectLst>
                  <a:outerShdw algn="tl" dir="2700000" dist="38100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ধন্যবাদ সবাইকে </a:t>
            </a:r>
            <a:endParaRPr b="1" dirty="0" sz="12267" lang="en-US">
              <a:ln w="6600">
                <a:solidFill>
                  <a:schemeClr val="accent2"/>
                </a:solidFill>
                <a:prstDash val="solid"/>
              </a:ln>
              <a:solidFill>
                <a:srgbClr val="008000"/>
              </a:solidFill>
              <a:effectLst>
                <a:outerShdw algn="tl" dir="2700000" dist="38100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6"/>
                                        <p:tgtEl>
                                          <p:spTgt spid="1048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extBox 12"/>
          <p:cNvSpPr txBox="1"/>
          <p:nvPr/>
        </p:nvSpPr>
        <p:spPr>
          <a:xfrm>
            <a:off x="1596191" y="767080"/>
            <a:ext cx="9763463" cy="2707641"/>
          </a:xfrm>
          <a:prstGeom prst="rect"/>
          <a:noFill/>
        </p:spPr>
        <p:txBody>
          <a:bodyPr rtlCol="1" wrap="square">
            <a:spAutoFit/>
            <a:scene3d>
              <a:camera prst="orthographicFront"/>
              <a:lightRig dir="t" rig="harsh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p>
            <a:r>
              <a:rPr b="1" dirty="0" sz="17690" lang="bn-IN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b="1" dirty="0" sz="17690" lang="ar-SA">
              <a:solidFill>
                <a:srgbClr val="9933FF"/>
              </a:solidFill>
              <a:latin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 dir="d" isContent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Rectangle 2"/>
          <p:cNvSpPr/>
          <p:nvPr/>
        </p:nvSpPr>
        <p:spPr>
          <a:xfrm>
            <a:off x="-53465" y="2763169"/>
            <a:ext cx="6259856" cy="1983740"/>
          </a:xfrm>
          <a:prstGeom prst="rect"/>
        </p:spPr>
        <p:txBody>
          <a:bodyPr wrap="square">
            <a:spAutoFit/>
          </a:bodyPr>
          <a:p>
            <a:pPr algn="ctr"/>
            <a:r>
              <a:rPr b="1" dirty="0" sz="4260" lang="bn-BD">
                <a:ln w="0"/>
                <a:solidFill>
                  <a:srgbClr val="800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b="1" dirty="0" sz="4260" lang="bn-BD">
                <a:ln w="0"/>
                <a:solidFill>
                  <a:srgbClr val="800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b="1" dirty="0" sz="4260" lang="bn-BD">
                <a:ln w="0"/>
                <a:solidFill>
                  <a:srgbClr val="800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altLang="bn-BD" b="1" dirty="0" sz="4260" lang="en-US">
                <a:ln w="0"/>
                <a:solidFill>
                  <a:srgbClr val="800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b="1" dirty="0" sz="4260" lang="bn-BD">
                <a:ln w="0"/>
                <a:solidFill>
                  <a:srgbClr val="800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altLang="en-US" b="1" dirty="0" sz="4260" lang="bn-BD">
                <a:ln w="0"/>
                <a:solidFill>
                  <a:srgbClr val="800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altLang="en-US" b="1" dirty="0" sz="4260" lang="bn-BD">
                <a:ln w="0"/>
                <a:solidFill>
                  <a:srgbClr val="800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altLang="en-US" b="1" dirty="0" sz="4260" lang="bn-BD">
                <a:ln w="0"/>
                <a:solidFill>
                  <a:srgbClr val="800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altLang="en-US" b="1" dirty="0" sz="4260" lang="bn-BD">
                <a:ln w="0"/>
                <a:solidFill>
                  <a:srgbClr val="800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altLang="en-US" b="1" dirty="0" sz="4260" lang="bn-BD">
                <a:ln w="0"/>
                <a:solidFill>
                  <a:srgbClr val="800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altLang="bn-BD" b="1" dirty="0" sz="4260" lang="en-US">
                <a:ln w="0"/>
                <a:solidFill>
                  <a:srgbClr val="800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b="1" dirty="0" sz="4260" lang="bn-BD">
                <a:ln w="0"/>
                <a:solidFill>
                  <a:srgbClr val="800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altLang="en-US" b="1" dirty="0" sz="4260" lang="bn-BD">
                <a:ln w="0"/>
                <a:solidFill>
                  <a:srgbClr val="800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altLang="en-US" b="1" dirty="0" sz="4260" lang="bn-BD">
                <a:ln w="0"/>
                <a:solidFill>
                  <a:srgbClr val="800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endParaRPr b="1" dirty="0" sz="4260" lang="bn-BD">
              <a:ln w="0"/>
              <a:solidFill>
                <a:srgbClr val="800000"/>
              </a:solidFill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altLang="en-US" dirty="0" sz="2845" lang="en-US">
                <a:ln w="0"/>
                <a:solidFill>
                  <a:srgbClr val="9933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altLang="en-US" dirty="0" sz="2845" lang="en-US">
                <a:ln w="0"/>
                <a:solidFill>
                  <a:srgbClr val="9933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altLang="en-US" dirty="0" sz="2845" lang="en-US">
                <a:ln w="0"/>
                <a:solidFill>
                  <a:srgbClr val="9933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altLang="en-US" dirty="0" sz="2845" lang="en-US">
                <a:ln w="0"/>
                <a:solidFill>
                  <a:srgbClr val="9933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altLang="en-US" dirty="0" sz="2845" lang="en-US">
                <a:ln w="0"/>
                <a:solidFill>
                  <a:srgbClr val="9933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altLang="en-US" dirty="0" sz="2845" lang="en-US">
                <a:ln w="0"/>
                <a:solidFill>
                  <a:srgbClr val="9933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dirty="0" sz="2845" lang="en-US">
                <a:ln w="0"/>
                <a:solidFill>
                  <a:srgbClr val="9933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bn-BD">
                <a:ln w="0"/>
                <a:solidFill>
                  <a:srgbClr val="9933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dirty="0" sz="3200" lang="en-US">
              <a:ln w="0"/>
              <a:solidFill>
                <a:srgbClr val="993300"/>
              </a:solidFill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bn-BD" b="1" dirty="0" sz="3200" lang="en-US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altLang="bn-BD" b="1" dirty="0" sz="3200" lang="en-US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altLang="en-US" b="1" dirty="0" sz="3200" lang="bn-BD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b="1" dirty="0" sz="3200" lang="en-US">
              <a:solidFill>
                <a:srgbClr val="99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dirty="0" sz="2133" lang="bn-BD">
                <a:ln w="0"/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endParaRPr dirty="0" sz="2133" lang="en-US">
              <a:ln w="0"/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0" name="Down Ribbon 4"/>
          <p:cNvSpPr/>
          <p:nvPr/>
        </p:nvSpPr>
        <p:spPr>
          <a:xfrm>
            <a:off x="4577033" y="562811"/>
            <a:ext cx="3020971" cy="1159029"/>
          </a:xfrm>
          <a:prstGeom prst="ribbon">
            <a:avLst>
              <a:gd name="adj1" fmla="val 15517"/>
              <a:gd name="adj2" fmla="val 6931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5334" lang="bn-BD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9933FF"/>
                </a:solidFill>
                <a:effectLst>
                  <a:outerShdw algn="tl" dir="2700000" dist="38100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b="1" dirty="0" sz="5334" lang="en-US">
              <a:ln w="6600">
                <a:solidFill>
                  <a:schemeClr val="accent2"/>
                </a:solidFill>
                <a:prstDash val="solid"/>
              </a:ln>
              <a:solidFill>
                <a:srgbClr val="9933FF"/>
              </a:solidFill>
              <a:effectLst>
                <a:outerShdw algn="tl" dir="2700000" dist="38100" rotWithShape="0">
                  <a:schemeClr val="accent2"/>
                </a:outerShdw>
              </a:effectLst>
            </a:endParaRPr>
          </a:p>
        </p:txBody>
      </p:sp>
      <p:sp>
        <p:nvSpPr>
          <p:cNvPr id="1048591" name="Rectangle 10"/>
          <p:cNvSpPr/>
          <p:nvPr/>
        </p:nvSpPr>
        <p:spPr>
          <a:xfrm>
            <a:off x="7512245" y="381000"/>
            <a:ext cx="4088629" cy="1435456"/>
          </a:xfrm>
          <a:prstGeom prst="rect"/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algn="ctr" indent="-304808" marL="304808">
              <a:spcBef>
                <a:spcPct val="20000"/>
              </a:spcBef>
            </a:pPr>
            <a:r>
              <a:rPr b="1" dirty="0" sz="2845" lang="bn-BD" u="sng">
                <a:solidFill>
                  <a:srgbClr val="6600CC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b="1" dirty="0" sz="2845" lang="bn-BD" u="sng">
              <a:solidFill>
                <a:srgbClr val="6600CC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indent="-304808" marL="304808">
              <a:spcBef>
                <a:spcPct val="20000"/>
              </a:spcBef>
            </a:pPr>
            <a:r>
              <a:rPr b="1" dirty="0" sz="2845" lang="bn-BD">
                <a:solidFill>
                  <a:srgbClr val="66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b="1" dirty="0" sz="2845" lang="en-US" err="1">
                <a:solidFill>
                  <a:srgbClr val="66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b="1" dirty="0" sz="2845" lang="en-US">
                <a:solidFill>
                  <a:srgbClr val="66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b="1" dirty="0" sz="2845" lang="bn-BD">
                <a:solidFill>
                  <a:srgbClr val="66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845" lang="en-US">
                <a:solidFill>
                  <a:srgbClr val="66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9ম ও ১০ম</a:t>
            </a:r>
            <a:endParaRPr b="1" dirty="0" sz="2845" lang="bn-BD">
              <a:solidFill>
                <a:srgbClr val="66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indent="-304808" marL="304808"/>
            <a:r>
              <a:rPr b="1" dirty="0" sz="2845" lang="bn-BD">
                <a:solidFill>
                  <a:srgbClr val="66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b="1" dirty="0" sz="2845" lang="bn-IN">
                <a:solidFill>
                  <a:srgbClr val="66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আকাইদ ও ফিকহ</a:t>
            </a:r>
            <a:endParaRPr b="1" dirty="0" sz="2845" lang="bn-BD">
              <a:solidFill>
                <a:srgbClr val="66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3" name="Picture 1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7499929" y="1917927"/>
            <a:ext cx="3706861" cy="3894440"/>
          </a:xfrm>
          <a:prstGeom prst="rect"/>
        </p:spPr>
      </p:pic>
      <p:pic>
        <p:nvPicPr>
          <p:cNvPr id="2097154" name="Picture 9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rcRect t="14487" b="14487"/>
          <a:stretch>
            <a:fillRect/>
          </a:stretch>
        </p:blipFill>
        <p:spPr>
          <a:xfrm>
            <a:off x="1745585" y="381001"/>
            <a:ext cx="2595990" cy="2309930"/>
          </a:xfrm>
          <a:prstGeom prst="rect"/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Rectangle 2"/>
          <p:cNvSpPr/>
          <p:nvPr/>
        </p:nvSpPr>
        <p:spPr>
          <a:xfrm>
            <a:off x="5359304" y="1348181"/>
            <a:ext cx="1494142" cy="3669915"/>
          </a:xfrm>
          <a:prstGeom prst="rect"/>
        </p:spPr>
        <p:txBody>
          <a:bodyPr wrap="square">
            <a:prstTxWarp prst="textPlain"/>
            <a:spAutoFit/>
          </a:bodyPr>
          <a:p>
            <a:pPr algn="ctr"/>
            <a:r>
              <a:rPr b="1" dirty="0" sz="2845" lang="bn-BD" spc="45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 </a:t>
            </a:r>
            <a:endParaRPr b="1" dirty="0" sz="2845" lang="en-US" spc="45">
              <a:ln w="0"/>
              <a:solidFill>
                <a:srgbClr val="9933FF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b="1" dirty="0" sz="2845" lang="bn-BD" spc="45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দেখে </a:t>
            </a:r>
            <a:endParaRPr b="1" dirty="0" sz="2845" lang="en-US" spc="45">
              <a:ln w="0"/>
              <a:solidFill>
                <a:srgbClr val="9933FF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b="1" dirty="0" sz="2845" lang="bn-BD" spc="45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 </a:t>
            </a:r>
            <a:endParaRPr b="1" dirty="0" sz="2845" lang="en-US" spc="45">
              <a:ln w="0"/>
              <a:solidFill>
                <a:srgbClr val="9933FF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b="1" dirty="0" sz="2845" lang="bn-BD" spc="45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b="1" dirty="0" sz="2845" lang="bn-IN" spc="45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রি </a:t>
            </a:r>
            <a:endParaRPr b="1" dirty="0" sz="2845" lang="en-US" spc="45">
              <a:ln w="0"/>
              <a:solidFill>
                <a:srgbClr val="9933FF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6" name="TextBox 8"/>
          <p:cNvSpPr txBox="1"/>
          <p:nvPr/>
        </p:nvSpPr>
        <p:spPr>
          <a:xfrm>
            <a:off x="7234168" y="3703409"/>
            <a:ext cx="4957832" cy="226314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800" lang="en-US" err="1">
                <a:latin typeface="NikoshBAN" pitchFamily="2" charset="0"/>
                <a:cs typeface="NikoshBAN" pitchFamily="2" charset="0"/>
              </a:rPr>
              <a:t>উল্লেখিত</a:t>
            </a:r>
            <a:r>
              <a:rPr b="1" dirty="0" sz="4800" lang="en-US"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800" lang="en-US" err="1">
                <a:latin typeface="NikoshBAN" pitchFamily="2" charset="0"/>
                <a:cs typeface="NikoshBAN" pitchFamily="2" charset="0"/>
              </a:rPr>
              <a:t>ছবি</a:t>
            </a:r>
            <a:r>
              <a:rPr b="1" dirty="0" sz="4800" lang="en-US"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800" lang="en-US" err="1">
                <a:latin typeface="NikoshBAN" pitchFamily="2" charset="0"/>
                <a:cs typeface="NikoshBAN" pitchFamily="2" charset="0"/>
              </a:rPr>
              <a:t>গুলোর</a:t>
            </a:r>
            <a:r>
              <a:rPr b="1" dirty="0" sz="4800" lang="en-US"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800" lang="en-US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b="1" dirty="0" sz="4800" lang="en-US"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800" lang="en-US" err="1">
                <a:latin typeface="NikoshBAN" pitchFamily="2" charset="0"/>
                <a:cs typeface="NikoshBAN" pitchFamily="2" charset="0"/>
              </a:rPr>
              <a:t>আমরা</a:t>
            </a:r>
            <a:r>
              <a:rPr b="1" dirty="0" sz="4800" lang="en-US"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800" lang="en-US" err="1">
                <a:latin typeface="NikoshBAN" pitchFamily="2" charset="0"/>
                <a:cs typeface="NikoshBAN" pitchFamily="2" charset="0"/>
              </a:rPr>
              <a:t>কি</a:t>
            </a:r>
            <a:r>
              <a:rPr b="1" dirty="0" sz="4800" lang="en-US"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800" lang="en-US" err="1">
                <a:latin typeface="NikoshBAN" pitchFamily="2" charset="0"/>
                <a:cs typeface="NikoshBAN" pitchFamily="2" charset="0"/>
              </a:rPr>
              <a:t>বুঝলাম</a:t>
            </a:r>
            <a:r>
              <a:rPr b="1" dirty="0" sz="4800" lang="en-US">
                <a:latin typeface="NikoshBAN" pitchFamily="2" charset="0"/>
                <a:cs typeface="NikoshBAN" pitchFamily="2" charset="0"/>
              </a:rPr>
              <a:t>?</a:t>
            </a:r>
            <a:endParaRPr b="1" dirty="0" sz="4800" lang="en-US"/>
          </a:p>
        </p:txBody>
      </p:sp>
      <p:pic>
        <p:nvPicPr>
          <p:cNvPr id="2097155" name="Picture 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7592289" y="240182"/>
            <a:ext cx="4239493" cy="3092504"/>
          </a:xfrm>
          <a:prstGeom prst="rect"/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algn="tl" blurRad="65000" dir="12900000" dist="50800" kx="195000" ky="145000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97156" name="Picture 9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66255" y="0"/>
            <a:ext cx="3974363" cy="3034145"/>
          </a:xfrm>
          <a:prstGeom prst="rect"/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algn="tl" blurRad="65000" dir="12900000" dist="50800" kx="195000" ky="145000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97157" name="Picture 10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0" y="3761245"/>
            <a:ext cx="4045527" cy="2681120"/>
          </a:xfrm>
          <a:prstGeom prst="snip2DiagRect"/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algn="tl" blurRad="88900" rotWithShape="0">
              <a:srgbClr val="000000">
                <a:alpha val="45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3"/>
                                        <p:tgtEl>
                                          <p:spTgt spid="2097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0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7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Rectangle 10"/>
          <p:cNvSpPr/>
          <p:nvPr/>
        </p:nvSpPr>
        <p:spPr>
          <a:xfrm>
            <a:off x="3695967" y="2358109"/>
            <a:ext cx="8140115" cy="699221"/>
          </a:xfrm>
          <a:prstGeom prst="rect"/>
        </p:spPr>
        <p:txBody>
          <a:bodyPr wrap="square">
            <a:prstTxWarp prst="textPlain"/>
            <a:spAutoFit/>
          </a:bodyPr>
          <a:p>
            <a:pPr algn="ctr"/>
            <a:r>
              <a:rPr b="1" dirty="0" sz="4800" lang="ar-SA" spc="33">
                <a:ln w="0"/>
                <a:solidFill>
                  <a:schemeClr val="accent4">
                    <a:lumMod val="75000"/>
                  </a:schemeClr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الفصل الثالث:نماذج من الأخلاق الحميدة</a:t>
            </a:r>
            <a:endParaRPr b="1" dirty="0" sz="4800" lang="en-US" spc="33">
              <a:ln w="0"/>
              <a:solidFill>
                <a:schemeClr val="accent4">
                  <a:lumMod val="75000"/>
                </a:schemeClr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8" name="Rectangle 2"/>
          <p:cNvSpPr/>
          <p:nvPr/>
        </p:nvSpPr>
        <p:spPr>
          <a:xfrm>
            <a:off x="4987636" y="1644961"/>
            <a:ext cx="6134145" cy="664679"/>
          </a:xfrm>
          <a:prstGeom prst="rect"/>
        </p:spPr>
        <p:txBody>
          <a:bodyPr wrap="square">
            <a:prstTxWarp prst="textPlain">
              <a:avLst>
                <a:gd fmla="val 49454" name="adj"/>
              </a:avLst>
            </a:prstTxWarp>
            <a:spAutoFit/>
            <a:scene3d>
              <a:camera prst="orthographicFront"/>
              <a:lightRig dir="t" rig="threePt"/>
            </a:scene3d>
            <a:sp3d extrusionH="57150">
              <a:bevelT w="57150" h="38100" prst="hardEdge"/>
            </a:sp3d>
          </a:bodyPr>
          <a:p>
            <a:pPr algn="r" rtl="1"/>
            <a:r>
              <a:rPr b="1" dirty="0" sz="3600" lang="ar-SA" spc="33">
                <a:ln w="0"/>
                <a:solidFill>
                  <a:srgbClr val="D66565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القسم الثالث:الأخلاق</a:t>
            </a:r>
            <a:endParaRPr b="1" dirty="0" sz="3600" lang="en-US" spc="33">
              <a:ln w="0"/>
              <a:solidFill>
                <a:srgbClr val="D66565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48599" name="Horizontal Scroll 16"/>
          <p:cNvSpPr/>
          <p:nvPr/>
        </p:nvSpPr>
        <p:spPr>
          <a:xfrm>
            <a:off x="3588329" y="-10232"/>
            <a:ext cx="4694829" cy="1407654"/>
          </a:xfrm>
          <a:prstGeom prst="horizontalScroll"/>
          <a:solidFill>
            <a:schemeClr val="bg2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>
            <a:prstTxWarp prst="textPlain">
              <a:avLst>
                <a:gd fmla="val 47895" name="adj"/>
              </a:avLst>
            </a:prstTxWarp>
          </a:bodyPr>
          <a:p>
            <a:pPr algn="ctr"/>
            <a:r>
              <a:rPr b="1" dirty="0" sz="3912" lang="bn-IN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9933FF"/>
                </a:solidFill>
                <a:effectLst>
                  <a:outerShdw algn="tl" dir="2700000" dist="38100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b="1" dirty="0" sz="3912" lang="en-US">
              <a:ln w="6600">
                <a:solidFill>
                  <a:schemeClr val="accent2"/>
                </a:solidFill>
                <a:prstDash val="solid"/>
              </a:ln>
              <a:solidFill>
                <a:srgbClr val="9933FF"/>
              </a:solidFill>
              <a:effectLst>
                <a:outerShdw algn="tl" dir="2700000" dist="38100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0" name="Rectangle 9"/>
          <p:cNvSpPr/>
          <p:nvPr/>
        </p:nvSpPr>
        <p:spPr>
          <a:xfrm>
            <a:off x="3796145" y="3089564"/>
            <a:ext cx="7952510" cy="1627186"/>
          </a:xfrm>
          <a:prstGeom prst="rect"/>
        </p:spPr>
        <p:txBody>
          <a:bodyPr wrap="square">
            <a:prstTxWarp prst="textPlain">
              <a:avLst>
                <a:gd fmla="val 49454" name="adj"/>
              </a:avLst>
            </a:prstTxWarp>
            <a:spAutoFit/>
            <a:scene3d>
              <a:camera prst="orthographicFront"/>
              <a:lightRig dir="t" rig="threePt"/>
            </a:scene3d>
            <a:sp3d extrusionH="57150">
              <a:bevelT w="57150" h="38100" prst="hardEdge"/>
            </a:sp3d>
          </a:bodyPr>
          <a:p>
            <a:pPr algn="r" rtl="1"/>
            <a:r>
              <a:rPr b="1" dirty="0" sz="3556" lang="ar-SA" spc="45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الدرس </a:t>
            </a:r>
            <a:r>
              <a:rPr b="1" dirty="0" sz="3556" lang="ar-SA" spc="45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الرابع: فضيلة الصلوة علي النبي صلي الله عليه و سلم </a:t>
            </a:r>
            <a:endParaRPr b="1" dirty="0" sz="3556" lang="en-US" spc="45">
              <a:ln w="0"/>
              <a:solidFill>
                <a:srgbClr val="993300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2097158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401781" y="1"/>
            <a:ext cx="3990110" cy="6858000"/>
          </a:xfrm>
          <a:prstGeom prst="rect"/>
        </p:spPr>
      </p:pic>
      <p:sp>
        <p:nvSpPr>
          <p:cNvPr id="1048601" name="Rectangle 6"/>
          <p:cNvSpPr/>
          <p:nvPr/>
        </p:nvSpPr>
        <p:spPr>
          <a:xfrm>
            <a:off x="0" y="693594"/>
            <a:ext cx="3281530" cy="6037844"/>
          </a:xfrm>
          <a:prstGeom prst="rect"/>
        </p:spPr>
        <p:txBody>
          <a:bodyPr wrap="none">
            <a:prstTxWarp prst="textPlain"/>
            <a:spAutoFit/>
            <a:scene3d>
              <a:camera prst="orthographicFront"/>
              <a:lightRig dir="t" rig="threePt"/>
            </a:scene3d>
            <a:sp3d extrusionH="57150">
              <a:bevelT w="38100" h="38100" prst="slope"/>
            </a:sp3d>
          </a:bodyPr>
          <a:p>
            <a:pPr algn="r" rtl="1"/>
            <a:r>
              <a:rPr b="1" dirty="0" lang="ar-SA" spc="45" smtClean="0">
                <a:ln w="0"/>
                <a:solidFill>
                  <a:srgbClr val="0000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فضيلة</a:t>
            </a:r>
            <a:endParaRPr b="1" dirty="0" lang="en-US" spc="45" smtClean="0">
              <a:ln w="0"/>
              <a:solidFill>
                <a:srgbClr val="0000FF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itchFamily="2" charset="0"/>
            </a:endParaRPr>
          </a:p>
          <a:p>
            <a:pPr algn="r" rtl="1"/>
            <a:r>
              <a:rPr b="1" dirty="0" lang="ar-SA" spc="45" smtClean="0">
                <a:ln w="0"/>
                <a:solidFill>
                  <a:srgbClr val="0000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الصلوة </a:t>
            </a:r>
            <a:endParaRPr b="1" dirty="0" lang="en-US" spc="45" smtClean="0">
              <a:ln w="0"/>
              <a:solidFill>
                <a:srgbClr val="0000FF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itchFamily="2" charset="0"/>
            </a:endParaRPr>
          </a:p>
          <a:p>
            <a:pPr algn="r" rtl="1"/>
            <a:r>
              <a:rPr b="1" dirty="0" lang="ar-SA" spc="45" smtClean="0">
                <a:ln w="0"/>
                <a:solidFill>
                  <a:srgbClr val="0000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علي </a:t>
            </a:r>
            <a:r>
              <a:rPr b="1" dirty="0" lang="ar-SA" spc="45">
                <a:ln w="0"/>
                <a:solidFill>
                  <a:srgbClr val="0000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النبي </a:t>
            </a:r>
            <a:endParaRPr b="1" dirty="0" lang="en-US" spc="45" smtClean="0">
              <a:ln w="0"/>
              <a:solidFill>
                <a:srgbClr val="0000FF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itchFamily="2" charset="0"/>
            </a:endParaRPr>
          </a:p>
          <a:p>
            <a:pPr algn="r" rtl="1"/>
            <a:r>
              <a:rPr b="1" dirty="0" lang="ar-SA" spc="45" smtClean="0">
                <a:ln w="0"/>
                <a:solidFill>
                  <a:srgbClr val="0000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صلي </a:t>
            </a:r>
            <a:r>
              <a:rPr b="1" dirty="0" lang="ar-SA" spc="45">
                <a:ln w="0"/>
                <a:solidFill>
                  <a:srgbClr val="0000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الله </a:t>
            </a:r>
            <a:endParaRPr b="1" dirty="0" lang="en-US" spc="45" smtClean="0">
              <a:ln w="0"/>
              <a:solidFill>
                <a:srgbClr val="0000FF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itchFamily="2" charset="0"/>
            </a:endParaRPr>
          </a:p>
          <a:p>
            <a:pPr algn="r" rtl="1"/>
            <a:r>
              <a:rPr b="1" dirty="0" lang="ar-SA" spc="45" smtClean="0">
                <a:ln w="0"/>
                <a:solidFill>
                  <a:srgbClr val="0000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عليه</a:t>
            </a:r>
            <a:r>
              <a:rPr b="1" dirty="0" lang="en-US" spc="45">
                <a:ln w="0"/>
                <a:solidFill>
                  <a:srgbClr val="0000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lang="ar-SA" spc="45" smtClean="0">
                <a:ln w="0"/>
                <a:solidFill>
                  <a:srgbClr val="0000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و </a:t>
            </a:r>
            <a:r>
              <a:rPr b="1" dirty="0" lang="ar-SA" spc="45">
                <a:ln w="0"/>
                <a:solidFill>
                  <a:srgbClr val="0000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سلم </a:t>
            </a:r>
            <a:endParaRPr b="1" dirty="0" lang="en-US" spc="45">
              <a:ln w="0"/>
              <a:solidFill>
                <a:srgbClr val="0000FF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48602" name="Rectangle 12"/>
          <p:cNvSpPr/>
          <p:nvPr/>
        </p:nvSpPr>
        <p:spPr>
          <a:xfrm>
            <a:off x="3311236" y="5156680"/>
            <a:ext cx="8451273" cy="1354957"/>
          </a:xfrm>
          <a:prstGeom prst="rect"/>
          <a:ln>
            <a:noFill/>
          </a:ln>
        </p:spPr>
        <p:txBody>
          <a:bodyPr wrap="none">
            <a:prstTxWarp prst="textPlain"/>
            <a:spAutoFit/>
          </a:bodyPr>
          <a:p>
            <a:pPr algn="ctr"/>
            <a:r>
              <a:rPr b="1" dirty="0" sz="2304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দরুদ</a:t>
            </a:r>
            <a:r>
              <a:rPr b="1" dirty="0" sz="2304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304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শরীফের</a:t>
            </a:r>
            <a:r>
              <a:rPr b="1" dirty="0" sz="2304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304" lang="en-US" spc="45" err="1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ফযিলত</a:t>
            </a:r>
            <a:r>
              <a:rPr b="1" dirty="0" sz="2304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b="1" dirty="0" sz="2304" lang="en-US" spc="45">
              <a:ln w="0"/>
              <a:solidFill>
                <a:srgbClr val="800000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extBox 2"/>
          <p:cNvSpPr txBox="1"/>
          <p:nvPr/>
        </p:nvSpPr>
        <p:spPr>
          <a:xfrm>
            <a:off x="2987172" y="1536879"/>
            <a:ext cx="8512101" cy="694357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3912" lang="bn-IN">
                <a:solidFill>
                  <a:srgbClr val="FFCB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b="1" dirty="0" sz="3912" lang="bn-IN">
                <a:ln w="1905"/>
                <a:solidFill>
                  <a:srgbClr val="FFCB00"/>
                </a:solidFill>
                <a:effectLst>
                  <a:innerShdw blurRad="69850" dir="5400000" dist="4318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b="1" dirty="0" sz="3912" lang="bn-IN" smtClean="0">
                <a:ln w="1905"/>
                <a:solidFill>
                  <a:srgbClr val="FFCB00"/>
                </a:solidFill>
                <a:effectLst>
                  <a:innerShdw blurRad="69850" dir="5400000" dist="4318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...</a:t>
            </a:r>
            <a:endParaRPr b="1" dirty="0" sz="3912" lang="bn-IN">
              <a:ln w="1905"/>
              <a:solidFill>
                <a:srgbClr val="FFCB00"/>
              </a:solidFill>
              <a:effectLst>
                <a:innerShdw blurRad="69850" dir="5400000" dist="4318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07" name="TextBox 7"/>
          <p:cNvSpPr txBox="1"/>
          <p:nvPr/>
        </p:nvSpPr>
        <p:spPr>
          <a:xfrm>
            <a:off x="5191146" y="301963"/>
            <a:ext cx="2976879" cy="955040"/>
          </a:xfrm>
          <a:prstGeom prst="rect"/>
          <a:noFill/>
        </p:spPr>
        <p:txBody>
          <a:bodyPr rtlCol="0" wrap="none">
            <a:spAutoFit/>
            <a:scene3d>
              <a:camera prst="orthographicFront"/>
              <a:lightRig dir="t" rig="threePt"/>
            </a:scene3d>
            <a:sp3d extrusionH="57150">
              <a:bevelT w="38100" h="38100"/>
            </a:sp3d>
          </a:bodyPr>
          <a:p>
            <a:r>
              <a:rPr b="1" dirty="0" sz="5867" lang="bn-IN" u="sng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b="1" dirty="0" sz="2304" lang="en-US" u="sng">
              <a:solidFill>
                <a:srgbClr val="99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08" name="Oval 1"/>
          <p:cNvSpPr/>
          <p:nvPr/>
        </p:nvSpPr>
        <p:spPr>
          <a:xfrm>
            <a:off x="-152400" y="235527"/>
            <a:ext cx="3823855" cy="6622473"/>
          </a:xfrm>
          <a:prstGeom prst="ellipse"/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0640" compatLnSpc="1" forceAA="0" fromWordArt="0" horzOverflow="overflow" lIns="81280" numCol="1" rIns="81280" rot="0" rtlCol="0" spcCol="0" spcFirstLastPara="0" tIns="40640" vert="horz" vertOverflow="overflow" wrap="square">
            <a:prstTxWarp prst="textPlain"/>
            <a:noAutofit/>
          </a:bodyPr>
          <a:p>
            <a:pPr algn="ctr"/>
            <a:r>
              <a:rPr b="1" dirty="0" sz="4400" lang="ar-SA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C99FF"/>
                </a:solidFill>
                <a:effectLst>
                  <a:outerShdw algn="tl" dir="2700000" dist="38100" rotWithShape="0">
                    <a:schemeClr val="accent2"/>
                  </a:outerShdw>
                </a:effectLst>
                <a:latin typeface="NikoshBAN" pitchFamily="2" charset="0"/>
              </a:rPr>
              <a:t>درود</a:t>
            </a:r>
            <a:endParaRPr b="1" dirty="0" sz="4400" lang="ar-SA" smtClean="0">
              <a:ln w="6600">
                <a:solidFill>
                  <a:schemeClr val="accent2"/>
                </a:solidFill>
                <a:prstDash val="solid"/>
              </a:ln>
              <a:solidFill>
                <a:srgbClr val="CC99FF"/>
              </a:solidFill>
              <a:effectLst>
                <a:outerShdw algn="tl" dir="2700000" dist="38100" rotWithShape="0">
                  <a:schemeClr val="accent2"/>
                </a:outerShdw>
              </a:effectLst>
              <a:latin typeface="NikoshBAN" pitchFamily="2" charset="0"/>
            </a:endParaRPr>
          </a:p>
          <a:p>
            <a:pPr algn="ctr"/>
            <a:r>
              <a:rPr b="1" dirty="0" sz="4400" lang="ar-SA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C99FF"/>
                </a:solidFill>
                <a:effectLst>
                  <a:outerShdw algn="tl" dir="2700000" dist="38100" rotWithShape="0">
                    <a:schemeClr val="accent2"/>
                  </a:outerShdw>
                </a:effectLst>
                <a:latin typeface="NikoshBAN" pitchFamily="2" charset="0"/>
              </a:rPr>
              <a:t>شريف</a:t>
            </a:r>
            <a:endParaRPr b="1" dirty="0" sz="4400" lang="ar-SA">
              <a:ln w="6600">
                <a:solidFill>
                  <a:schemeClr val="accent2"/>
                </a:solidFill>
                <a:prstDash val="solid"/>
              </a:ln>
              <a:solidFill>
                <a:srgbClr val="CC99FF"/>
              </a:solidFill>
              <a:effectLst>
                <a:outerShdw algn="tl" dir="2700000" dist="38100" rotWithShape="0">
                  <a:schemeClr val="accent2"/>
                </a:outerShdw>
              </a:effectLst>
              <a:latin typeface="NikoshBAN" pitchFamily="2" charset="0"/>
            </a:endParaRPr>
          </a:p>
        </p:txBody>
      </p:sp>
      <p:sp>
        <p:nvSpPr>
          <p:cNvPr id="1048609" name="Rectangle 3"/>
          <p:cNvSpPr/>
          <p:nvPr/>
        </p:nvSpPr>
        <p:spPr>
          <a:xfrm>
            <a:off x="3530905" y="2510043"/>
            <a:ext cx="6736396" cy="1285239"/>
          </a:xfrm>
          <a:prstGeom prst="rect"/>
        </p:spPr>
        <p:txBody>
          <a:bodyPr wrap="none">
            <a:spAutoFit/>
          </a:bodyPr>
          <a:p>
            <a:pPr indent="-406410" marL="406410">
              <a:buFont typeface="Wingdings" pitchFamily="2" charset="2"/>
              <a:buChar char="q"/>
            </a:pPr>
            <a:r>
              <a:rPr b="1" dirty="0" sz="3600" lang="ar-SA" spc="33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 شريف</a:t>
            </a:r>
            <a:r>
              <a:rPr b="1" dirty="0" sz="3600" lang="ar-SA" spc="45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</a:rPr>
              <a:t> </a:t>
            </a:r>
            <a:r>
              <a:rPr b="1" dirty="0" sz="3600" lang="en-US" spc="45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 sz="4000" lang="en-US" spc="45" err="1">
                <a:ln w="0"/>
                <a:solidFill>
                  <a:srgbClr val="9933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b="1" dirty="0" sz="4000" lang="en-US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000" lang="bn-IN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পরিচয় বলতে পারবে।</a:t>
            </a:r>
            <a:endParaRPr b="1" dirty="0" sz="4000" lang="bn-IN">
              <a:solidFill>
                <a:srgbClr val="99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0" name="Rectangle 4"/>
          <p:cNvSpPr/>
          <p:nvPr/>
        </p:nvSpPr>
        <p:spPr>
          <a:xfrm>
            <a:off x="3688342" y="3452153"/>
            <a:ext cx="7501028" cy="1285239"/>
          </a:xfrm>
          <a:prstGeom prst="rect"/>
        </p:spPr>
        <p:txBody>
          <a:bodyPr wrap="none">
            <a:spAutoFit/>
          </a:bodyPr>
          <a:p>
            <a:pPr indent="-254006" marL="254006">
              <a:buFont typeface="Wingdings" pitchFamily="2" charset="2"/>
              <a:buChar char="q"/>
            </a:pPr>
            <a:r>
              <a:rPr b="1" dirty="0" sz="3200" lang="ar-SA" spc="33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 شريف</a:t>
            </a:r>
            <a:r>
              <a:rPr b="1" dirty="0" sz="4000" lang="en-US" spc="45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4000" lang="bn-BD" spc="45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b="1" dirty="0" sz="4000" lang="en-US" spc="45" err="1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ফযিলত</a:t>
            </a:r>
            <a:r>
              <a:rPr b="1" dirty="0" sz="4000" lang="en-US" spc="45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bn-IN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বর্ণনা করতে পারবে।</a:t>
            </a:r>
            <a:endParaRPr b="1" dirty="0" sz="4000" lang="en-US">
              <a:solidFill>
                <a:srgbClr val="99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1" name="Rectangle 5"/>
          <p:cNvSpPr/>
          <p:nvPr/>
        </p:nvSpPr>
        <p:spPr>
          <a:xfrm>
            <a:off x="3509242" y="4491244"/>
            <a:ext cx="8109528" cy="1285240"/>
          </a:xfrm>
          <a:prstGeom prst="rect"/>
        </p:spPr>
        <p:txBody>
          <a:bodyPr wrap="none">
            <a:spAutoFit/>
          </a:bodyPr>
          <a:p>
            <a:pPr indent="-254006" marL="254006">
              <a:buFont typeface="Wingdings" pitchFamily="2" charset="2"/>
              <a:buChar char="q"/>
            </a:pPr>
            <a:r>
              <a:rPr b="1" dirty="0" sz="3200" lang="ar-SA" spc="33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 شريف</a:t>
            </a:r>
            <a:r>
              <a:rPr b="1" dirty="0" sz="40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4000" lang="bn-BD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b="1" dirty="0" sz="40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en-US" spc="45" err="1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উপকারীতা</a:t>
            </a:r>
            <a:r>
              <a:rPr b="1" dirty="0" sz="4000" lang="en-US" spc="45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000" lang="bn-IN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ব্যাখ্যা করতে পারবে।</a:t>
            </a:r>
            <a:endParaRPr b="1" dirty="0" sz="4000" lang="bn-IN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0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9" grpId="0"/>
      <p:bldP spid="1048610" grpId="0"/>
      <p:bldP spid="10486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Rectangle 1"/>
          <p:cNvSpPr/>
          <p:nvPr/>
        </p:nvSpPr>
        <p:spPr>
          <a:xfrm>
            <a:off x="0" y="0"/>
            <a:ext cx="9188571" cy="622198"/>
          </a:xfrm>
          <a:prstGeom prst="rect"/>
        </p:spPr>
        <p:txBody>
          <a:bodyPr wrap="square">
            <a:prstTxWarp prst="textPlain"/>
            <a:spAutoFit/>
          </a:bodyPr>
          <a:p>
            <a:pPr indent="-508013" marL="508013">
              <a:buFont typeface="Wingdings" pitchFamily="2" charset="2"/>
              <a:buChar char="q"/>
            </a:pPr>
            <a:r>
              <a:rPr b="1" dirty="0" sz="4267" lang="en-US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b="1" dirty="0" sz="4400" lang="ar-SA" spc="33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 </a:t>
            </a:r>
            <a:r>
              <a:rPr b="1" dirty="0" sz="4400" lang="en-US" spc="33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 </a:t>
            </a:r>
            <a:r>
              <a:rPr b="1" dirty="0" sz="4267" lang="bn-IN" spc="45" smtClean="0">
                <a:ln w="0"/>
                <a:solidFill>
                  <a:srgbClr val="8000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শব্দের আভিধানিক অর্থ </a:t>
            </a:r>
            <a:endParaRPr b="1" dirty="0" sz="4267" lang="en-US" spc="45">
              <a:ln w="0"/>
              <a:solidFill>
                <a:srgbClr val="800000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48613" name="TextBox 11"/>
          <p:cNvSpPr txBox="1"/>
          <p:nvPr/>
        </p:nvSpPr>
        <p:spPr>
          <a:xfrm>
            <a:off x="4523185" y="2177531"/>
            <a:ext cx="7294746" cy="2504441"/>
          </a:xfrm>
          <a:prstGeom prst="rect"/>
          <a:noFill/>
        </p:spPr>
        <p:txBody>
          <a:bodyPr rtlCol="0" wrap="square">
            <a:spAutoFit/>
          </a:bodyPr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200" lang="ar-SA" spc="33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صلوة </a:t>
            </a:r>
            <a:r>
              <a:rPr b="1" dirty="0" sz="3200" lang="en-US" spc="33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b="1" dirty="0" sz="3200" lang="en-US" spc="33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3200" lang="bn-IN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শাব্দিক </a:t>
            </a:r>
            <a:r>
              <a:rPr b="1" dirty="0" sz="3200" lang="bn-IN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b="1" dirty="0" sz="3200" lang="en-US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  <a:endParaRPr b="1" dirty="0" sz="3200" lang="ar-SA">
              <a:solidFill>
                <a:srgbClr val="99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812821" marL="812821">
              <a:buFont typeface="+mj-lt"/>
              <a:buAutoNum type="arabicPeriod"/>
            </a:pPr>
            <a:r>
              <a:rPr b="1" dirty="0" sz="3200" lang="en-US" err="1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দোয়া</a:t>
            </a:r>
            <a:endParaRPr b="1" dirty="0" sz="3200" lang="ar-SA">
              <a:solidFill>
                <a:srgbClr val="99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812821" marL="812821">
              <a:buFont typeface="+mj-lt"/>
              <a:buAutoNum type="arabicPeriod"/>
            </a:pPr>
            <a:r>
              <a:rPr b="1" dirty="0" sz="3200" lang="en-US" err="1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ক্ষমা</a:t>
            </a:r>
            <a:r>
              <a:rPr b="1" dirty="0" sz="3200" lang="en-US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</a:t>
            </a:r>
            <a:r>
              <a:rPr b="1" dirty="0" sz="3200" lang="en-US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b="1" dirty="0" sz="3200" lang="ar-SA">
              <a:solidFill>
                <a:srgbClr val="99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812821" marL="812821">
              <a:buFont typeface="+mj-lt"/>
              <a:buAutoNum type="arabicPeriod"/>
            </a:pPr>
            <a:r>
              <a:rPr b="1" dirty="0" sz="3200" lang="en-US" err="1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endParaRPr b="1" dirty="0" sz="3200" lang="en-US" smtClean="0">
              <a:solidFill>
                <a:srgbClr val="99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812821" marL="812821">
              <a:buFont typeface="+mj-lt"/>
              <a:buAutoNum type="arabicPeriod"/>
            </a:pPr>
            <a:r>
              <a:rPr b="1" dirty="0" sz="3200" lang="en-US" err="1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নবীর</a:t>
            </a:r>
            <a:r>
              <a:rPr b="1" dirty="0" sz="3200" lang="en-US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b="1" dirty="0" sz="3200" lang="en-US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দরুদ</a:t>
            </a:r>
            <a:r>
              <a:rPr b="1" dirty="0" sz="3200" lang="en-US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b="1" dirty="0" sz="3200" lang="en-US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b="1" dirty="0" sz="3200" lang="en-US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b="1" dirty="0" sz="3200" lang="en-US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b="1" dirty="0" sz="3200" lang="en-US" smtClean="0">
                <a:solidFill>
                  <a:srgbClr val="99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3200" lang="en-US">
              <a:solidFill>
                <a:srgbClr val="993300"/>
              </a:solidFill>
            </a:endParaRPr>
          </a:p>
        </p:txBody>
      </p:sp>
      <p:sp>
        <p:nvSpPr>
          <p:cNvPr id="1048614" name="TextBox 6"/>
          <p:cNvSpPr txBox="1"/>
          <p:nvPr/>
        </p:nvSpPr>
        <p:spPr>
          <a:xfrm>
            <a:off x="4559211" y="1020632"/>
            <a:ext cx="7147879" cy="114554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3556" lang="en-US">
                <a:solidFill>
                  <a:srgbClr val="3399FF"/>
                </a:solidFill>
              </a:rPr>
              <a:t> </a:t>
            </a:r>
            <a:r>
              <a:rPr b="1" dirty="0" sz="3556" lang="ar-SA" spc="45">
                <a:ln w="0"/>
                <a:solidFill>
                  <a:srgbClr val="33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3600" lang="ar-SA" spc="33">
                <a:ln w="0"/>
                <a:solidFill>
                  <a:srgbClr val="33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</a:t>
            </a:r>
            <a:r>
              <a:rPr b="1" dirty="0" sz="3600" lang="ar-SA" spc="45" smtClean="0">
                <a:ln w="0"/>
                <a:solidFill>
                  <a:srgbClr val="33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</a:rPr>
              <a:t> </a:t>
            </a:r>
            <a:r>
              <a:rPr b="1" dirty="0" sz="3556" lang="ar-SA">
                <a:solidFill>
                  <a:srgbClr val="3399FF"/>
                </a:solidFill>
              </a:rPr>
              <a:t> </a:t>
            </a:r>
            <a:r>
              <a:rPr b="1" dirty="0" sz="3556" lang="en-US" spc="45">
                <a:ln w="0"/>
                <a:solidFill>
                  <a:srgbClr val="33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3556" lang="en-US" err="1" smtClean="0">
                <a:solidFill>
                  <a:srgbClr val="33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ফারসী</a:t>
            </a:r>
            <a:r>
              <a:rPr b="1" dirty="0" sz="3556" lang="en-US" smtClean="0">
                <a:solidFill>
                  <a:srgbClr val="33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b="1" dirty="0" sz="3556" lang="en-US" err="1">
                <a:solidFill>
                  <a:srgbClr val="33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b="1" dirty="0" sz="3556" lang="en-US">
                <a:solidFill>
                  <a:srgbClr val="33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556" lang="en-US" smtClean="0">
                <a:solidFill>
                  <a:srgbClr val="33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b="1" dirty="0" sz="3556" lang="en-US" err="1" smtClean="0">
                <a:solidFill>
                  <a:srgbClr val="33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b="1" dirty="0" sz="3556" lang="en-US" smtClean="0">
                <a:solidFill>
                  <a:srgbClr val="33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ar-SA" spc="33">
                <a:ln w="0"/>
                <a:solidFill>
                  <a:srgbClr val="33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صلوة</a:t>
            </a:r>
            <a:r>
              <a:rPr b="1" dirty="0" sz="3556" lang="en-US" smtClean="0">
                <a:solidFill>
                  <a:srgbClr val="33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556" lang="en-US" err="1" smtClean="0">
                <a:solidFill>
                  <a:srgbClr val="33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b="1" dirty="0" sz="3556" lang="en-US" smtClean="0">
                <a:solidFill>
                  <a:srgbClr val="33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556" lang="en-US" err="1" smtClean="0">
                <a:solidFill>
                  <a:srgbClr val="33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b="1" dirty="0" sz="3556" lang="en-US" smtClean="0">
                <a:solidFill>
                  <a:srgbClr val="33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b="1" dirty="0" sz="3556" lang="en-US" err="1" smtClean="0">
                <a:solidFill>
                  <a:srgbClr val="33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b="1" dirty="0" sz="3556" lang="en-US" smtClean="0">
                <a:solidFill>
                  <a:srgbClr val="33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b="1" dirty="0" sz="3556" lang="en-US">
              <a:solidFill>
                <a:srgbClr val="3399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5" name="Flowchart: Internal Storage 4"/>
          <p:cNvSpPr/>
          <p:nvPr/>
        </p:nvSpPr>
        <p:spPr>
          <a:xfrm>
            <a:off x="0" y="969819"/>
            <a:ext cx="4091353" cy="5590310"/>
          </a:xfrm>
          <a:prstGeom prst="flowChartInternalStorage"/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>
            <a:prstTxWarp prst="textPlain"/>
          </a:bodyPr>
          <a:p>
            <a:pPr algn="r"/>
            <a:r>
              <a:rPr b="1" dirty="0" sz="1867" lang="ar-SA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dir="2700000" dist="38100" rotWithShape="0">
                    <a:schemeClr val="accent2"/>
                  </a:outerShdw>
                </a:effectLst>
                <a:latin typeface="Arial" panose="020B0604020202020204" pitchFamily="34" charset="0"/>
              </a:rPr>
              <a:t>تعريف </a:t>
            </a:r>
          </a:p>
          <a:p>
            <a:pPr algn="r"/>
            <a:r>
              <a:rPr b="1" dirty="0" sz="2000" lang="ar-SA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dir="2700000" dist="38100" rotWithShape="0">
                    <a:schemeClr val="accent2"/>
                  </a:outerShdw>
                </a:effectLst>
                <a:latin typeface="NikoshBAN" pitchFamily="2" charset="0"/>
              </a:rPr>
              <a:t>درود</a:t>
            </a:r>
            <a:endParaRPr b="1" dirty="0" sz="1200" lang="en-US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algn="tl" dir="2700000" dist="38100" rotWithShape="0">
                  <a:schemeClr val="accent2"/>
                </a:outerShdw>
              </a:effectLst>
            </a:endParaRPr>
          </a:p>
        </p:txBody>
      </p:sp>
      <p:sp>
        <p:nvSpPr>
          <p:cNvPr id="1048616" name="TextBox 7"/>
          <p:cNvSpPr txBox="1"/>
          <p:nvPr/>
        </p:nvSpPr>
        <p:spPr>
          <a:xfrm>
            <a:off x="4509330" y="4649819"/>
            <a:ext cx="7294746" cy="1539240"/>
          </a:xfrm>
          <a:prstGeom prst="rect"/>
          <a:noFill/>
        </p:spPr>
        <p:txBody>
          <a:bodyPr rtlCol="0" wrap="square">
            <a:spAutoFit/>
          </a:bodyPr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200" lang="ar-SA" spc="33">
                <a:ln w="0"/>
                <a:solidFill>
                  <a:srgbClr val="CC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</a:t>
            </a:r>
            <a:r>
              <a:rPr b="1" dirty="0" sz="3200" lang="ar-SA" spc="33" smtClean="0">
                <a:ln w="0"/>
                <a:solidFill>
                  <a:srgbClr val="CC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3200" lang="en-US" spc="33" smtClean="0">
                <a:ln w="0"/>
                <a:solidFill>
                  <a:srgbClr val="CC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3200" lang="en-US" spc="45" err="1" smtClean="0">
                <a:ln w="0"/>
                <a:solidFill>
                  <a:srgbClr val="CC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b="1" dirty="0" sz="3200" lang="en-US" spc="33" smtClean="0">
                <a:ln w="0"/>
                <a:solidFill>
                  <a:srgbClr val="CC99FF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3200" lang="bn-IN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শাব্দিক </a:t>
            </a:r>
            <a:r>
              <a:rPr b="1" dirty="0" sz="3200" lang="bn-IN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b="1" dirty="0" sz="3200" lang="en-US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  <a:endParaRPr b="1" dirty="0" sz="3200" lang="ar-SA">
              <a:solidFill>
                <a:srgbClr val="CC99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812821" marL="812821">
              <a:buFont typeface="+mj-lt"/>
              <a:buAutoNum type="arabicPeriod"/>
            </a:pPr>
            <a:r>
              <a:rPr b="1" dirty="0" sz="3200" lang="en-US" err="1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কল্যাণ</a:t>
            </a:r>
            <a:r>
              <a:rPr b="1" dirty="0" sz="3200" lang="en-US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কামনা</a:t>
            </a:r>
            <a:r>
              <a:rPr b="1" dirty="0" sz="3200" lang="en-US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b="1" dirty="0" sz="3200" lang="en-US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b="1" dirty="0" sz="3200" lang="ar-SA">
              <a:solidFill>
                <a:srgbClr val="CC99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812821" marL="812821">
              <a:buFont typeface="+mj-lt"/>
              <a:buAutoNum type="arabicPeriod"/>
            </a:pPr>
            <a:r>
              <a:rPr b="1" dirty="0" sz="3200" lang="en-US" err="1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নবীর</a:t>
            </a:r>
            <a:r>
              <a:rPr b="1" dirty="0" sz="3200" lang="en-US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শান</a:t>
            </a:r>
            <a:r>
              <a:rPr b="1" dirty="0" sz="3200" lang="en-US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b="1" dirty="0" sz="3200" lang="en-US" err="1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b="1" dirty="0" sz="3200" lang="en-US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b="1" dirty="0" sz="3200" lang="en-US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b="1" dirty="0" sz="3200" lang="en-US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দোয়া</a:t>
            </a:r>
            <a:r>
              <a:rPr b="1" dirty="0" sz="3200" lang="en-US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b="1" dirty="0" sz="3200" lang="en-US" smtClean="0">
                <a:solidFill>
                  <a:srgbClr val="CC99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b="1" dirty="0" sz="3200" lang="ar-SA">
              <a:solidFill>
                <a:srgbClr val="CC99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1" tmFilter="0,0; .5, 1; 1, 1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6"/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9"/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6"/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43"/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>
                      <p:stCondLst>
                        <p:cond delay="indefinite"/>
                      </p:stCondLst>
                      <p:childTnLst>
                        <p:par>
                          <p:cTn fill="hold" id="47">
                            <p:stCondLst>
                              <p:cond delay="0"/>
                            </p:stCondLst>
                            <p:childTnLst>
                              <p:par>
                                <p:cTn fill="hold" id="4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50"/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id="5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>
                      <p:stCondLst>
                        <p:cond delay="indefinite"/>
                      </p:stCondLst>
                      <p:childTnLst>
                        <p:par>
                          <p:cTn fill="hold" id="60">
                            <p:stCondLst>
                              <p:cond delay="0"/>
                            </p:stCondLst>
                            <p:childTnLst>
                              <p:par>
                                <p:cTn fill="hold" id="6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63"/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Rectangle 1"/>
          <p:cNvSpPr/>
          <p:nvPr/>
        </p:nvSpPr>
        <p:spPr>
          <a:xfrm>
            <a:off x="288512" y="0"/>
            <a:ext cx="9188571" cy="878508"/>
          </a:xfrm>
          <a:prstGeom prst="rect"/>
        </p:spPr>
        <p:txBody>
          <a:bodyPr wrap="square">
            <a:prstTxWarp prst="textPlain"/>
            <a:spAutoFit/>
          </a:bodyPr>
          <a:p>
            <a:pPr indent="-508013" marL="508013">
              <a:buFont typeface="Wingdings" pitchFamily="2" charset="2"/>
              <a:buChar char="q"/>
            </a:pPr>
            <a:r>
              <a:rPr b="1" dirty="0" sz="4267" lang="en-US" spc="50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400" lang="ar-SA" spc="50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درود</a:t>
            </a:r>
            <a:r>
              <a:rPr b="1" dirty="0" sz="4267" lang="en-US" spc="50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</a:rPr>
              <a:t> </a:t>
            </a:r>
            <a:r>
              <a:rPr b="1" dirty="0" sz="4267" lang="en-US" spc="50" err="1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b="1" dirty="0" sz="4267" lang="en-US" spc="50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267" lang="en-US" spc="50" err="1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b="1" dirty="0" sz="4267" lang="en-US" spc="50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267" lang="en-US" spc="50" err="1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সং</a:t>
            </a:r>
            <a:r>
              <a:rPr b="1" dirty="0" sz="4267" lang="bn-IN" spc="50" smtClean="0">
                <a:ln w="0"/>
                <a:solidFill>
                  <a:srgbClr val="9933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জ্ঞা</a:t>
            </a:r>
            <a:endParaRPr b="1" dirty="0" sz="2133" lang="en-US" spc="50">
              <a:ln w="0"/>
              <a:solidFill>
                <a:srgbClr val="993300"/>
              </a:solidFill>
              <a:effectLst>
                <a:innerShdw blurRad="63500" dir="13500000" dist="508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8" name="TextBox 6"/>
          <p:cNvSpPr txBox="1"/>
          <p:nvPr/>
        </p:nvSpPr>
        <p:spPr>
          <a:xfrm>
            <a:off x="3878444" y="4702345"/>
            <a:ext cx="7479087" cy="2212340"/>
          </a:xfrm>
          <a:prstGeom prst="rect"/>
          <a:noFill/>
        </p:spPr>
        <p:txBody>
          <a:bodyPr rtlCol="0" wrap="square">
            <a:spAutoFit/>
          </a:bodyPr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556" lang="en-US">
                <a:solidFill>
                  <a:srgbClr val="9933FF"/>
                </a:solidFill>
              </a:rPr>
              <a:t> </a:t>
            </a:r>
            <a:r>
              <a:rPr b="1" dirty="0" sz="3556" lang="en-US" err="1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b="1" dirty="0" sz="3556" lang="en-US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556" lang="en-US" err="1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b="1" dirty="0" sz="3556" lang="en-US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b="1" dirty="0" sz="3556" lang="en-US">
              <a:solidFill>
                <a:srgbClr val="99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b="1" dirty="0" sz="3600" lang="en-US" err="1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b="1" dirty="0" sz="3600" lang="en-US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নবী</a:t>
            </a:r>
            <a:r>
              <a:rPr b="1" dirty="0" sz="3600" lang="en-US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স </a:t>
            </a:r>
            <a:r>
              <a:rPr b="1" dirty="0" sz="3600" lang="en-US" err="1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b="1" dirty="0" sz="3600" lang="en-US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b="1" dirty="0" sz="36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আল্লাহর</a:t>
            </a:r>
            <a:r>
              <a:rPr b="1" dirty="0" sz="36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পক্ষ</a:t>
            </a:r>
            <a:r>
              <a:rPr b="1" dirty="0" sz="36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b="1" dirty="0" sz="36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রহমত</a:t>
            </a:r>
            <a:r>
              <a:rPr b="1" dirty="0" sz="36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b="1" dirty="0" sz="36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শান্তি</a:t>
            </a:r>
            <a:r>
              <a:rPr b="1" dirty="0" sz="36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কামনা</a:t>
            </a:r>
            <a:r>
              <a:rPr b="1" dirty="0" sz="36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করাকে</a:t>
            </a:r>
            <a:r>
              <a:rPr b="1" dirty="0" sz="36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দরুদ</a:t>
            </a:r>
            <a:r>
              <a:rPr b="1" dirty="0" sz="36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b="1" dirty="0" sz="36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b="1" dirty="0" sz="36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b="1" dirty="0" sz="4000" lang="en-US">
              <a:solidFill>
                <a:srgbClr val="99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9" name="Rounded Rectangle 9"/>
          <p:cNvSpPr/>
          <p:nvPr/>
        </p:nvSpPr>
        <p:spPr>
          <a:xfrm>
            <a:off x="0" y="1011383"/>
            <a:ext cx="3588327" cy="5638800"/>
          </a:xfrm>
          <a:prstGeom prst="roundRect">
            <a:avLst>
              <a:gd name="adj" fmla="val 12724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>
            <a:prstTxWarp prst="textPlain"/>
          </a:bodyPr>
          <a:p>
            <a:pPr algn="ctr"/>
            <a:r>
              <a:rPr b="1" dirty="0" sz="2400" lang="ar-SA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65FF65"/>
                </a:solidFill>
                <a:effectLst>
                  <a:outerShdw algn="tl" dir="2700000" dist="38100" rotWithShape="0">
                    <a:schemeClr val="accent2"/>
                  </a:outerShdw>
                </a:effectLst>
                <a:latin typeface="NikoshBAN" pitchFamily="2" charset="0"/>
              </a:rPr>
              <a:t>درود</a:t>
            </a:r>
            <a:endParaRPr b="1" dirty="0" sz="1400" lang="en-US">
              <a:ln w="6600">
                <a:solidFill>
                  <a:schemeClr val="accent2"/>
                </a:solidFill>
                <a:prstDash val="solid"/>
              </a:ln>
              <a:solidFill>
                <a:srgbClr val="65FF65"/>
              </a:solidFill>
              <a:effectLst>
                <a:outerShdw algn="tl" dir="2700000" dist="38100" rotWithShape="0">
                  <a:schemeClr val="accent2"/>
                </a:outerShdw>
              </a:effectLst>
            </a:endParaRPr>
          </a:p>
          <a:p>
            <a:pPr algn="ctr"/>
            <a:r>
              <a:rPr b="1" dirty="0" sz="2400" lang="en-US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65FF65"/>
                </a:solidFill>
                <a:effectLst>
                  <a:outerShdw algn="tl" dir="2700000" dist="38100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b="1" dirty="0" sz="2400" lang="en-US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65FF65"/>
                </a:solidFill>
                <a:effectLst>
                  <a:outerShdw algn="tl" dir="2700000" dist="38100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b="1" dirty="0" sz="2400" lang="en-US" smtClean="0">
              <a:ln w="6600">
                <a:solidFill>
                  <a:schemeClr val="accent2"/>
                </a:solidFill>
                <a:prstDash val="solid"/>
              </a:ln>
              <a:solidFill>
                <a:srgbClr val="65FF65"/>
              </a:solidFill>
              <a:effectLst>
                <a:outerShdw algn="tl" dir="2700000" dist="38100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2400" lang="en-US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65FF65"/>
                </a:solidFill>
                <a:effectLst>
                  <a:outerShdw algn="tl" dir="2700000" dist="38100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পারিভাষিক</a:t>
            </a:r>
            <a:endParaRPr b="1" dirty="0" sz="2400" lang="en-US" smtClean="0">
              <a:ln w="6600">
                <a:solidFill>
                  <a:schemeClr val="accent2"/>
                </a:solidFill>
                <a:prstDash val="solid"/>
              </a:ln>
              <a:solidFill>
                <a:srgbClr val="65FF65"/>
              </a:solidFill>
              <a:effectLst>
                <a:outerShdw algn="tl" dir="2700000" dist="38100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2400" lang="en-US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65FF65"/>
                </a:solidFill>
                <a:effectLst>
                  <a:outerShdw algn="tl" dir="2700000" dist="38100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400" lang="en-US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65FF65"/>
                </a:solidFill>
                <a:effectLst>
                  <a:outerShdw algn="tl" dir="2700000" dist="38100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সং</a:t>
            </a:r>
            <a:r>
              <a:rPr b="1" dirty="0" sz="2400" lang="bn-IN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65FF65"/>
                </a:solidFill>
                <a:effectLst>
                  <a:outerShdw algn="tl" dir="2700000" dist="38100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জ্ঞা</a:t>
            </a:r>
            <a:endParaRPr b="1" dirty="0" sz="1200" lang="en-US">
              <a:ln w="6600">
                <a:solidFill>
                  <a:schemeClr val="accent2"/>
                </a:solidFill>
                <a:prstDash val="solid"/>
              </a:ln>
              <a:solidFill>
                <a:srgbClr val="65FF65"/>
              </a:solidFill>
              <a:effectLst>
                <a:outerShdw algn="tl" dir="2700000" dist="38100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0" name="TextBox 5"/>
          <p:cNvSpPr txBox="1"/>
          <p:nvPr/>
        </p:nvSpPr>
        <p:spPr>
          <a:xfrm>
            <a:off x="3791739" y="1148291"/>
            <a:ext cx="8009736" cy="3241041"/>
          </a:xfrm>
          <a:prstGeom prst="rect"/>
          <a:noFill/>
        </p:spPr>
        <p:txBody>
          <a:bodyPr rtlCol="0" wrap="square">
            <a:spAutoFit/>
          </a:bodyPr>
          <a:p>
            <a:pPr indent="-508013" marL="508013">
              <a:buFont typeface="Wingdings" panose="05000000000000000000" pitchFamily="2" charset="2"/>
              <a:buChar char="v"/>
            </a:pPr>
            <a:r>
              <a:rPr b="1" dirty="0" sz="3600" lang="en-US">
                <a:solidFill>
                  <a:srgbClr val="FF6600"/>
                </a:solidFill>
              </a:rPr>
              <a:t> </a:t>
            </a:r>
            <a:r>
              <a:rPr b="1" dirty="0" sz="36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ইসলামী</a:t>
            </a:r>
            <a:r>
              <a:rPr b="1" dirty="0" sz="36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শরীয়তের</a:t>
            </a:r>
            <a:r>
              <a:rPr b="1" dirty="0" sz="3600" lang="en-US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পরিভাষায়</a:t>
            </a:r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b="1" dirty="0" sz="3600" lang="en-US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 rtl="1"/>
            <a:r>
              <a:rPr b="1" dirty="0" sz="3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ar-SA" spc="45" smtClean="0">
                <a:ln w="0"/>
                <a:solidFill>
                  <a:srgbClr val="FF6600"/>
                </a:solidFill>
                <a:effectLst>
                  <a:innerShdw blurRad="63500" dir="13500000" dist="508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</a:rPr>
              <a:t>الصلوة علي النبي (ص) معناها الثناء علي الرسول والعيانة به باظهار و شرفه و فضله و حرمته و محبته</a:t>
            </a:r>
            <a:endParaRPr b="1" dirty="0" sz="32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নবী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স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দরুদ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পড়া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নবীর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প্রশংসা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মহব্বদ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বৃদ্ধির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err="1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b="1" dirty="0" sz="36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b="1" dirty="0" sz="40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1" tmFilter="0,0; .5, 1; 1, 1"/>
                                        <p:tgtEl>
                                          <p:spTgt spid="104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0" tmFilter="0,0; .5, 1; 1, 1"/>
                                        <p:tgtEl>
                                          <p:spTgt spid="104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8" grpId="0"/>
      <p:bldP spid="10486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ASUS-PC</dc:creator>
  <cp:lastModifiedBy>ASUS-PC</cp:lastModifiedBy>
  <dcterms:created xsi:type="dcterms:W3CDTF">2020-10-07T13:04:12Z</dcterms:created>
  <dcterms:modified xsi:type="dcterms:W3CDTF">2021-08-14T13:14:10Z</dcterms:modified>
</cp:coreProperties>
</file>