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9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F10D1-1FB4-4CDC-A853-BE8181B98350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9B6A6-9246-4B19-940E-51C7B4890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7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E64E8-C159-4B67-9F63-BD7033BDCE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9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E64E8-C159-4B67-9F63-BD7033BDCE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E64E8-C159-4B67-9F63-BD7033BDCE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7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00779" y="6170822"/>
            <a:ext cx="377190" cy="5029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304800"/>
            <a:ext cx="449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 err="1"/>
              <a:t>আজকের</a:t>
            </a:r>
            <a:r>
              <a:rPr lang="en-US" sz="6000" b="1" u="sng" dirty="0"/>
              <a:t> </a:t>
            </a:r>
            <a:r>
              <a:rPr lang="en-US" sz="6000" b="1" u="sng" dirty="0" err="1"/>
              <a:t>পাঠে</a:t>
            </a:r>
            <a:r>
              <a:rPr lang="en-US" sz="6000" b="1" u="sng" dirty="0"/>
              <a:t> </a:t>
            </a:r>
            <a:r>
              <a:rPr lang="en-US" sz="6000" b="1" u="sng" dirty="0" err="1"/>
              <a:t>সবাইকে</a:t>
            </a:r>
            <a:r>
              <a:rPr lang="en-US" sz="6000" b="1" u="sng" dirty="0"/>
              <a:t> </a:t>
            </a:r>
            <a:r>
              <a:rPr lang="en-US" sz="6000" b="1" u="sng" dirty="0" err="1"/>
              <a:t>স্বাগতম</a:t>
            </a:r>
            <a:endParaRPr lang="en-US" sz="6000" b="1" u="sng" dirty="0"/>
          </a:p>
        </p:txBody>
      </p:sp>
    </p:spTree>
    <p:extLst>
      <p:ext uri="{BB962C8B-B14F-4D97-AF65-F5344CB8AC3E}">
        <p14:creationId xmlns:p14="http://schemas.microsoft.com/office/powerpoint/2010/main" val="310675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/>
          <a:stretch/>
        </p:blipFill>
        <p:spPr>
          <a:xfrm>
            <a:off x="3634741" y="2364378"/>
            <a:ext cx="2445153" cy="2821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5" y="363426"/>
            <a:ext cx="4927963" cy="18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298" y="318044"/>
            <a:ext cx="3869870" cy="190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137161" y="2390504"/>
            <a:ext cx="9006840" cy="2707402"/>
            <a:chOff x="926550" y="2257263"/>
            <a:chExt cx="7480371" cy="20899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550" y="2257263"/>
              <a:ext cx="2743713" cy="208996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257263"/>
              <a:ext cx="2463321" cy="208996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0" name="Group 9"/>
          <p:cNvGrpSpPr/>
          <p:nvPr/>
        </p:nvGrpSpPr>
        <p:grpSpPr>
          <a:xfrm>
            <a:off x="0" y="5212080"/>
            <a:ext cx="9144000" cy="1345474"/>
            <a:chOff x="381000" y="3411330"/>
            <a:chExt cx="11783399" cy="3622533"/>
          </a:xfrm>
        </p:grpSpPr>
        <p:sp>
          <p:nvSpPr>
            <p:cNvPr id="11" name="Rounded Rectangle 10"/>
            <p:cNvSpPr/>
            <p:nvPr/>
          </p:nvSpPr>
          <p:spPr>
            <a:xfrm>
              <a:off x="381000" y="3411330"/>
              <a:ext cx="11783399" cy="36225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১৯১৪ থেকে ১৯১৮ সাল পর্যন্ত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ইউরোপ,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এশিয়া ও আফ্রিকা  জুড়ে ভয়াবহ যুদ্ধ হয়েছিল। ১৯১৭ সালে বাবার মৃত্যু হয়। দুঃখ- দুর্দশার মধ্যে বেড়ে উঠা  ছোট মাদার তেরেসার ভেতরে ইচ্ছা জাগে মানুষের সেবা করবেন,তাদের কষ্ট লাঘব করবেন।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5755" y="4009222"/>
              <a:ext cx="801360" cy="1242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7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467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74676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9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76200"/>
            <a:ext cx="4392386" cy="29543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63" y="82591"/>
            <a:ext cx="4482738" cy="2941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" y="3688092"/>
            <a:ext cx="4437611" cy="24636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88092"/>
            <a:ext cx="4495802" cy="2463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/>
          <p:cNvSpPr/>
          <p:nvPr/>
        </p:nvSpPr>
        <p:spPr>
          <a:xfrm>
            <a:off x="381000" y="3154681"/>
            <a:ext cx="3497580" cy="4294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লরেটো</a:t>
            </a:r>
            <a:r>
              <a:rPr lang="en-US" dirty="0" smtClean="0"/>
              <a:t> </a:t>
            </a:r>
            <a:r>
              <a:rPr lang="en-US" dirty="0" err="1" smtClean="0"/>
              <a:t>সিস্টার্স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20141" y="6289964"/>
            <a:ext cx="6296891" cy="568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বস্তির</a:t>
            </a:r>
            <a:r>
              <a:rPr lang="en-US" b="1" dirty="0" smtClean="0"/>
              <a:t> </a:t>
            </a:r>
            <a:r>
              <a:rPr lang="en-US" b="1" dirty="0" err="1" smtClean="0"/>
              <a:t>দরিদ্র</a:t>
            </a:r>
            <a:r>
              <a:rPr lang="en-US" b="1" dirty="0" smtClean="0"/>
              <a:t> </a:t>
            </a:r>
            <a:r>
              <a:rPr lang="en-US" b="1" dirty="0" err="1" smtClean="0"/>
              <a:t>শিশুদের</a:t>
            </a:r>
            <a:r>
              <a:rPr lang="en-US" b="1" dirty="0" smtClean="0"/>
              <a:t> </a:t>
            </a:r>
            <a:r>
              <a:rPr lang="en-US" b="1" dirty="0" err="1" smtClean="0"/>
              <a:t>সেবা</a:t>
            </a:r>
            <a:r>
              <a:rPr lang="en-US" b="1" dirty="0" smtClean="0"/>
              <a:t> ও </a:t>
            </a:r>
            <a:r>
              <a:rPr lang="en-US" b="1" dirty="0" err="1" smtClean="0"/>
              <a:t>উ</a:t>
            </a:r>
            <a:r>
              <a:rPr lang="en-US" sz="1400" b="1" dirty="0" err="1" smtClean="0"/>
              <a:t>ৎসাহদান</a:t>
            </a:r>
            <a:r>
              <a:rPr lang="en-US" b="1" dirty="0" smtClean="0"/>
              <a:t>    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5212377" y="3182391"/>
            <a:ext cx="3187337" cy="401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সেন্ট</a:t>
            </a:r>
            <a:r>
              <a:rPr lang="en-US" dirty="0" smtClean="0"/>
              <a:t> </a:t>
            </a:r>
            <a:r>
              <a:rPr lang="en-US" dirty="0" err="1" smtClean="0"/>
              <a:t>মেরি’জ</a:t>
            </a:r>
            <a:r>
              <a:rPr lang="en-US" dirty="0" smtClean="0"/>
              <a:t> </a:t>
            </a:r>
            <a:r>
              <a:rPr lang="en-US" dirty="0" err="1" smtClean="0"/>
              <a:t>স্কুল</a:t>
            </a:r>
            <a:r>
              <a:rPr lang="en-US" dirty="0" smtClean="0"/>
              <a:t>, </a:t>
            </a:r>
            <a:r>
              <a:rPr lang="en-US" dirty="0" err="1" smtClean="0"/>
              <a:t>কলকাতা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20px-Sisters_of_Char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95746"/>
            <a:ext cx="3002974" cy="4909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610986"/>
            <a:ext cx="2962507" cy="4959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 rot="10800000" flipV="1">
            <a:off x="-12758" y="5715000"/>
            <a:ext cx="9156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মাদার তেরেসার সেবা  কাজের পরিধি ক্রমাগত বেড়ে   চলল এবং সঙ্গে যোগ দিলেন  অনেক সন্ন্যাসিনী। তদের নিয়ে গড়ে তোলেন মানবসেবার সংঘ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‘মিশনারিজ অব চ্যারিটি’। 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9144000" cy="5957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গরীবদের সেবা করার জন্য গাউন ছেড়ে বাঙালি নারীর মতো শাড়ি পরলেন।        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73" y="610986"/>
            <a:ext cx="3093026" cy="4959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90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71264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জোড়ায়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0" y="928255"/>
            <a:ext cx="4946073" cy="360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অভিন্ন তথ্যভিত্তিক বহুনির্বাচনি প্রশ্ন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854037"/>
            <a:ext cx="4946073" cy="3491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১, উদ্দীপকের কবিতাটি কার জীবনদর্শন ছিল ?</a:t>
            </a:r>
            <a:endParaRPr lang="en-US" dirty="0" smtClean="0"/>
          </a:p>
          <a:p>
            <a:pPr algn="ctr"/>
            <a:endParaRPr lang="bn-IN" dirty="0" smtClean="0"/>
          </a:p>
          <a:p>
            <a:pPr algn="ctr"/>
            <a:r>
              <a:rPr lang="bn-IN" dirty="0" smtClean="0"/>
              <a:t>ক) দুঃখী মানুষের খ) অসুস্থদের গ)মাদার তেরেসা ঘ) সনজীদা খাতুন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২, </a:t>
            </a:r>
            <a:r>
              <a:rPr lang="en-US" dirty="0" err="1" smtClean="0"/>
              <a:t>মাদার</a:t>
            </a:r>
            <a:r>
              <a:rPr lang="en-US" dirty="0" smtClean="0"/>
              <a:t> </a:t>
            </a:r>
            <a:r>
              <a:rPr lang="en-US" dirty="0" err="1" smtClean="0"/>
              <a:t>তেরেসা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উদ্দীপকের</a:t>
            </a:r>
            <a:r>
              <a:rPr lang="en-US" dirty="0" smtClean="0"/>
              <a:t> </a:t>
            </a:r>
            <a:r>
              <a:rPr lang="en-US" dirty="0" err="1" smtClean="0"/>
              <a:t>মতে</a:t>
            </a:r>
            <a:r>
              <a:rPr lang="en-US" dirty="0" smtClean="0"/>
              <a:t> </a:t>
            </a:r>
            <a:r>
              <a:rPr lang="en-US" dirty="0" err="1" smtClean="0"/>
              <a:t>প্রকৃত</a:t>
            </a:r>
            <a:r>
              <a:rPr lang="en-US" dirty="0" smtClean="0"/>
              <a:t> </a:t>
            </a:r>
            <a:r>
              <a:rPr lang="en-US" dirty="0" err="1" smtClean="0"/>
              <a:t>সুখী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-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।, </a:t>
            </a:r>
            <a:r>
              <a:rPr lang="en-US" dirty="0" err="1" smtClean="0"/>
              <a:t>আপনার</a:t>
            </a:r>
            <a:r>
              <a:rPr lang="en-US" dirty="0" smtClean="0"/>
              <a:t> </a:t>
            </a:r>
            <a:r>
              <a:rPr lang="en-US" dirty="0" err="1" smtClean="0"/>
              <a:t>কথা</a:t>
            </a:r>
            <a:r>
              <a:rPr lang="en-US" dirty="0" smtClean="0"/>
              <a:t> </a:t>
            </a:r>
            <a:r>
              <a:rPr lang="en-US" dirty="0" err="1" smtClean="0"/>
              <a:t>ভুলতে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 ।।, </a:t>
            </a:r>
            <a:r>
              <a:rPr lang="en-US" dirty="0" err="1" smtClean="0"/>
              <a:t>দরিদ্রের</a:t>
            </a:r>
            <a:r>
              <a:rPr lang="en-US" dirty="0" smtClean="0"/>
              <a:t> </a:t>
            </a:r>
            <a:r>
              <a:rPr lang="en-US" dirty="0" err="1" smtClean="0"/>
              <a:t>দিকে</a:t>
            </a:r>
            <a:r>
              <a:rPr lang="en-US" dirty="0" smtClean="0"/>
              <a:t> </a:t>
            </a:r>
            <a:r>
              <a:rPr lang="en-US" dirty="0" err="1" smtClean="0"/>
              <a:t>সাহায্যের</a:t>
            </a:r>
            <a:r>
              <a:rPr lang="en-US" dirty="0" smtClean="0"/>
              <a:t> </a:t>
            </a:r>
            <a:r>
              <a:rPr lang="en-US" dirty="0" err="1" smtClean="0"/>
              <a:t>হাত</a:t>
            </a:r>
            <a:r>
              <a:rPr lang="en-US" dirty="0" smtClean="0"/>
              <a:t> </a:t>
            </a:r>
            <a:r>
              <a:rPr lang="en-US" dirty="0" err="1" smtClean="0"/>
              <a:t>বাড়িয়ে</a:t>
            </a:r>
            <a:r>
              <a:rPr lang="en-US" dirty="0" smtClean="0"/>
              <a:t> </a:t>
            </a:r>
            <a:r>
              <a:rPr lang="en-US" dirty="0" err="1" smtClean="0"/>
              <a:t>দিতে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 ।।।, </a:t>
            </a:r>
            <a:r>
              <a:rPr lang="en-US" dirty="0" err="1" smtClean="0"/>
              <a:t>অসুস্থকে</a:t>
            </a:r>
            <a:r>
              <a:rPr lang="en-US" dirty="0" smtClean="0"/>
              <a:t> </a:t>
            </a:r>
            <a:r>
              <a:rPr lang="en-US" dirty="0" err="1" smtClean="0"/>
              <a:t>বুকে</a:t>
            </a:r>
            <a:r>
              <a:rPr lang="en-US" dirty="0" smtClean="0"/>
              <a:t> </a:t>
            </a:r>
            <a:r>
              <a:rPr lang="en-US" dirty="0" err="1" smtClean="0"/>
              <a:t>তুলে</a:t>
            </a:r>
            <a:r>
              <a:rPr lang="en-US" dirty="0" smtClean="0"/>
              <a:t> </a:t>
            </a:r>
            <a:r>
              <a:rPr lang="en-US" dirty="0" err="1" smtClean="0"/>
              <a:t>নিতে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কোনটি</a:t>
            </a:r>
            <a:r>
              <a:rPr lang="en-US" dirty="0" smtClean="0"/>
              <a:t> </a:t>
            </a:r>
            <a:r>
              <a:rPr lang="en-US" dirty="0" err="1" smtClean="0"/>
              <a:t>সঠিক</a:t>
            </a:r>
            <a:r>
              <a:rPr lang="en-US" dirty="0" smtClean="0"/>
              <a:t> 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ক) ।  খ) । ও।। গ।। ও।।। ঘ)। ,।। ও।।।  </a:t>
            </a:r>
          </a:p>
          <a:p>
            <a:pPr algn="ctr"/>
            <a:r>
              <a:rPr lang="en-US" dirty="0" smtClean="0"/>
              <a:t>                </a:t>
            </a:r>
            <a:r>
              <a:rPr lang="bn-IN" dirty="0" smtClean="0"/>
              <a:t>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1288473"/>
            <a:ext cx="4956464" cy="15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নিচের উদ্দীপকটি পড় এবং১ ও ২ নং প্রশ্নের উত্তর দাও :</a:t>
            </a:r>
          </a:p>
          <a:p>
            <a:pPr algn="ctr"/>
            <a:r>
              <a:rPr lang="bn-IN" dirty="0" smtClean="0"/>
              <a:t>পরের কারণে স্বার্থ দিয়া বলি</a:t>
            </a:r>
          </a:p>
          <a:p>
            <a:pPr algn="ctr"/>
            <a:r>
              <a:rPr lang="bn-IN" dirty="0" smtClean="0"/>
              <a:t>এ জীবন –মন সকলি দাও</a:t>
            </a:r>
          </a:p>
          <a:p>
            <a:pPr algn="ctr"/>
            <a:r>
              <a:rPr lang="bn-IN" dirty="0" smtClean="0"/>
              <a:t>তার মতো সুখ কোথাও কি অছে</a:t>
            </a:r>
          </a:p>
          <a:p>
            <a:pPr algn="ctr"/>
            <a:r>
              <a:rPr lang="bn-IN" dirty="0" smtClean="0"/>
              <a:t>আপনার কথা ভুলিয়া যাও।           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386946"/>
            <a:ext cx="4946073" cy="471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 smtClean="0"/>
              <a:t>উত্তর =১, গ, ২,ঘ 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928254"/>
            <a:ext cx="4125191" cy="5929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37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দলিয় কাজ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3" y="2701205"/>
            <a:ext cx="3231573" cy="1372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881255" y="4073237"/>
            <a:ext cx="3179618" cy="14131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ঘ=</a:t>
            </a:r>
            <a:r>
              <a:rPr lang="en-US" sz="2400" dirty="0" err="1" smtClean="0"/>
              <a:t>দল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১, </a:t>
            </a:r>
            <a:r>
              <a:rPr lang="en-US" sz="2400" dirty="0" err="1" smtClean="0"/>
              <a:t>মাদার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তেরেসা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গাউন</a:t>
            </a:r>
            <a:r>
              <a:rPr lang="en-US" sz="2400" dirty="0" smtClean="0"/>
              <a:t> </a:t>
            </a:r>
            <a:r>
              <a:rPr lang="en-US" sz="2400" dirty="0" err="1" smtClean="0"/>
              <a:t>ছেড়ে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শাড়ি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পরেছিলেন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 </a:t>
            </a:r>
            <a:r>
              <a:rPr lang="en-US" dirty="0" smtClean="0"/>
              <a:t>?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4100945"/>
            <a:ext cx="3449782" cy="1385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গ = </a:t>
            </a:r>
            <a:r>
              <a:rPr lang="en-US" sz="2400" dirty="0" err="1" smtClean="0"/>
              <a:t>দল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১,মাদার </a:t>
            </a:r>
            <a:r>
              <a:rPr lang="en-US" sz="2400" dirty="0" err="1" smtClean="0"/>
              <a:t>তেরেসা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সব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ধর্মের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ভালোবাসা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কীভাবে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পেয়েছিল</a:t>
            </a:r>
            <a:r>
              <a:rPr lang="en-US" sz="2400" dirty="0" smtClean="0"/>
              <a:t> ?  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31573" y="983673"/>
            <a:ext cx="2587336" cy="360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অনুধাবনমূলক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প্রশ্ন</a:t>
            </a:r>
            <a:r>
              <a:rPr lang="en-US" sz="2000" dirty="0" smtClean="0"/>
              <a:t>  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955965"/>
            <a:ext cx="3200400" cy="16486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ক =</a:t>
            </a:r>
            <a:r>
              <a:rPr lang="en-US" sz="2400" dirty="0" err="1" smtClean="0"/>
              <a:t>দল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১, </a:t>
            </a:r>
            <a:r>
              <a:rPr lang="en-US" sz="2400" dirty="0" err="1" smtClean="0"/>
              <a:t>মুক্তিযুদ্ধের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মাদার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তেরেসার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ভূমিকা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dirty="0" smtClean="0"/>
              <a:t>।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18909" y="955963"/>
            <a:ext cx="3325091" cy="1662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খ = </a:t>
            </a:r>
            <a:r>
              <a:rPr lang="en-US" sz="2400" dirty="0" err="1" smtClean="0"/>
              <a:t>দল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১,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তিনি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বেঁচে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থাকবেন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চিরকাল-কেন</a:t>
            </a:r>
            <a:r>
              <a:rPr lang="en-US" sz="2400" dirty="0" smtClean="0"/>
              <a:t> ? </a:t>
            </a:r>
            <a:r>
              <a:rPr lang="en-US" sz="2400" dirty="0" err="1" smtClean="0"/>
              <a:t>বুঝিয়ে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</a:t>
            </a:r>
            <a:r>
              <a:rPr lang="en-US" sz="2400" dirty="0" smtClean="0"/>
              <a:t>।   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73" y="2701205"/>
            <a:ext cx="3138054" cy="12611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5605931"/>
            <a:ext cx="3241964" cy="11711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96804"/>
            <a:ext cx="3245427" cy="11802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139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1564"/>
            <a:ext cx="9144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মূল্যায়ণ</a:t>
            </a:r>
            <a:r>
              <a:rPr lang="bn-IN" dirty="0" smtClean="0"/>
              <a:t> </a:t>
            </a:r>
          </a:p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3186545"/>
            <a:ext cx="6982691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৩, </a:t>
            </a:r>
            <a:r>
              <a:rPr lang="en-US" sz="2800" dirty="0" err="1" smtClean="0"/>
              <a:t>কোথায়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ফুটপাতে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সহায়-সম্বলহীন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বহু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বাস</a:t>
            </a:r>
            <a:r>
              <a:rPr lang="en-US" sz="2800" dirty="0" smtClean="0"/>
              <a:t> ?     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6716" y="5181600"/>
            <a:ext cx="6941127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৫, </a:t>
            </a:r>
            <a:r>
              <a:rPr lang="en-US" sz="2800" dirty="0" err="1" smtClean="0"/>
              <a:t>সনজীদা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খাতুন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কোথায়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জন্মগ্রহণ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 ?    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4184073"/>
            <a:ext cx="701386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৪, ‘</a:t>
            </a:r>
            <a:r>
              <a:rPr lang="en-US" sz="2800" dirty="0" err="1" smtClean="0"/>
              <a:t>আবাসন</a:t>
            </a:r>
            <a:r>
              <a:rPr lang="en-US" sz="2800" dirty="0" smtClean="0"/>
              <a:t>’ </a:t>
            </a:r>
            <a:r>
              <a:rPr lang="en-US" sz="2800" dirty="0" err="1" smtClean="0"/>
              <a:t>শব্দটির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?  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0" y="2202873"/>
            <a:ext cx="699308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২, </a:t>
            </a:r>
            <a:r>
              <a:rPr lang="en-US" sz="2800" dirty="0" err="1" smtClean="0"/>
              <a:t>প্রথম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বিশ্বযুদ্ধ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কতসালে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শুরু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?   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1163782"/>
            <a:ext cx="702425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১, </a:t>
            </a:r>
            <a:r>
              <a:rPr lang="en-US" sz="2800" dirty="0" err="1" smtClean="0"/>
              <a:t>মাদার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তেরেসার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043234" y="5181600"/>
            <a:ext cx="2015837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৫, </a:t>
            </a:r>
            <a:r>
              <a:rPr lang="en-US" sz="2800" dirty="0" err="1" smtClean="0"/>
              <a:t>ঢাকায়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029242" y="4184073"/>
            <a:ext cx="2071394" cy="9143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৪,বসবাসের </a:t>
            </a:r>
            <a:r>
              <a:rPr lang="en-US" sz="2800" dirty="0" err="1" smtClean="0"/>
              <a:t>ব্যবস্থা</a:t>
            </a:r>
            <a:r>
              <a:rPr lang="en-US" sz="2800" dirty="0" smtClean="0"/>
              <a:t>।  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7029242" y="3228108"/>
            <a:ext cx="2071394" cy="872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৩, </a:t>
            </a:r>
            <a:r>
              <a:rPr lang="en-US" sz="2800" dirty="0" err="1" smtClean="0"/>
              <a:t>কলকাতার</a:t>
            </a:r>
            <a:r>
              <a:rPr lang="en-US" sz="2800" dirty="0" smtClean="0"/>
              <a:t>। 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7053626" y="2216728"/>
            <a:ext cx="204701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২, ১৯১৪ </a:t>
            </a:r>
            <a:r>
              <a:rPr lang="en-US" sz="2800" dirty="0" err="1" smtClean="0"/>
              <a:t>সালে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053626" y="1163782"/>
            <a:ext cx="1995054" cy="942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১, </a:t>
            </a:r>
            <a:r>
              <a:rPr lang="en-US" sz="2800" dirty="0" err="1" smtClean="0"/>
              <a:t>দ্রানাফিল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বার্নাই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46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2598"/>
            <a:ext cx="9144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বাড়ির কাজ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5243944"/>
            <a:ext cx="9143998" cy="161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১, মাদার তেরেসার শৈশবের মানবসেবার চেতনা কীভাবে অনুপ্রাণিত করেছে সে সম্পর্কে তোমার ধারণা ব্যাক্ত করো।        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802"/>
            <a:ext cx="9143999" cy="433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626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990600"/>
            <a:ext cx="6934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800" b="1" dirty="0"/>
              <a:t>ধন্যবাদ</a:t>
            </a:r>
            <a:r>
              <a:rPr lang="en-US" sz="8800" b="1" dirty="0"/>
              <a:t> </a:t>
            </a:r>
            <a:r>
              <a:rPr lang="en-US" sz="8800" b="1" dirty="0" err="1"/>
              <a:t>সবাইকে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0270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10580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33358" y="4648200"/>
            <a:ext cx="3500846" cy="22128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আফরোজা নাজনীন</a:t>
            </a:r>
          </a:p>
          <a:p>
            <a:pPr lvl="0" algn="ctr"/>
            <a:r>
              <a:rPr lang="bn-BD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সহকারি শিক্ষক</a:t>
            </a:r>
          </a:p>
          <a:p>
            <a:pPr lvl="0" algn="ctr"/>
            <a:r>
              <a:rPr lang="bn-BD" b="1" dirty="0">
                <a:solidFill>
                  <a:prstClr val="black"/>
                </a:solidFill>
                <a:latin typeface="Calibri"/>
              </a:rPr>
              <a:t>মাটিরাঙ্গা মিউনিসিপ্যাল মডেল উচ্চ বিদ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্যা</a:t>
            </a:r>
            <a:r>
              <a:rPr lang="bn-BD" b="1" dirty="0">
                <a:solidFill>
                  <a:prstClr val="black"/>
                </a:solidFill>
                <a:latin typeface="Calibri"/>
              </a:rPr>
              <a:t>লয়</a:t>
            </a:r>
          </a:p>
          <a:p>
            <a:pPr lvl="0" algn="ctr"/>
            <a:r>
              <a:rPr lang="bn-BD" b="1" dirty="0">
                <a:solidFill>
                  <a:prstClr val="black"/>
                </a:solidFill>
                <a:latin typeface="Calibri"/>
              </a:rPr>
              <a:t>মাটিরাঙ্গা,খাগরাছড়ি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42309"/>
            <a:ext cx="3419203" cy="29630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শ্রেণি</a:t>
            </a:r>
            <a:r>
              <a:rPr lang="en-US" sz="2400" dirty="0" smtClean="0">
                <a:solidFill>
                  <a:schemeClr val="tx1"/>
                </a:solidFill>
              </a:rPr>
              <a:t> : </a:t>
            </a:r>
            <a:r>
              <a:rPr lang="en-US" sz="2400" dirty="0" err="1" smtClean="0">
                <a:solidFill>
                  <a:schemeClr val="tx1"/>
                </a:solidFill>
              </a:rPr>
              <a:t>ষষ্ঠ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বিষয়</a:t>
            </a:r>
            <a:r>
              <a:rPr lang="en-US" sz="2400" dirty="0" smtClean="0">
                <a:solidFill>
                  <a:schemeClr val="tx1"/>
                </a:solidFill>
              </a:rPr>
              <a:t> : </a:t>
            </a:r>
            <a:r>
              <a:rPr lang="en-US" sz="2400" dirty="0" err="1" smtClean="0">
                <a:solidFill>
                  <a:schemeClr val="tx1"/>
                </a:solidFill>
              </a:rPr>
              <a:t>বাংলা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প্রথম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পত্র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</a:rPr>
              <a:t> : ৪৫ </a:t>
            </a:r>
            <a:r>
              <a:rPr lang="en-US" sz="2400" dirty="0" err="1" smtClean="0">
                <a:solidFill>
                  <a:schemeClr val="tx1"/>
                </a:solidFill>
              </a:rPr>
              <a:t>মিনিট</a:t>
            </a:r>
            <a:r>
              <a:rPr lang="en-US" sz="2400" dirty="0" smtClean="0">
                <a:solidFill>
                  <a:schemeClr val="tx1"/>
                </a:solidFill>
              </a:rPr>
              <a:t>,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071155"/>
            <a:ext cx="3380015" cy="10559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পাঠ-পরিচিতি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3358" y="1071155"/>
            <a:ext cx="3510643" cy="10559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শিক্ষক-পরিচিতি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03" y="1371600"/>
            <a:ext cx="2253342" cy="36161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4224" y="5943600"/>
            <a:ext cx="539659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bn-BD" b="1" u="sng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nazneenlucky1981@gmail.com</a:t>
            </a:r>
            <a:endParaRPr lang="en-US" b="1" u="sng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16" y="1771951"/>
            <a:ext cx="3895725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8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73152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ছবিটিতে কী দেখা যাচ্ছে </a:t>
            </a:r>
            <a:r>
              <a:rPr lang="bn-IN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5773784"/>
            <a:ext cx="9144000" cy="1084216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ক্ষুধার্তদের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দিচ্ছেন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520"/>
            <a:ext cx="9144000" cy="504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7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" y="0"/>
            <a:ext cx="9143999" cy="9144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আজকের পাঠ</a:t>
            </a:r>
            <a:endParaRPr lang="en-US" sz="4400" b="1" dirty="0"/>
          </a:p>
        </p:txBody>
      </p:sp>
      <p:sp>
        <p:nvSpPr>
          <p:cNvPr id="8" name="Horizontal Scroll 7"/>
          <p:cNvSpPr/>
          <p:nvPr/>
        </p:nvSpPr>
        <p:spPr>
          <a:xfrm>
            <a:off x="4050792" y="1219200"/>
            <a:ext cx="4888775" cy="1634164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</a:rPr>
              <a:t>“মাদার তেরেসা”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4351022" y="2971800"/>
            <a:ext cx="4683033" cy="1143000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সনজীদা খাতুন 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55396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8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3210"/>
            <a:ext cx="9144000" cy="9927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শিখনফল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06385" y="1105988"/>
            <a:ext cx="5848895" cy="52425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এই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শিক্ষার্থীরা</a:t>
            </a:r>
            <a:r>
              <a:rPr lang="en-US" sz="2800" dirty="0" smtClean="0"/>
              <a:t>-----</a:t>
            </a:r>
          </a:p>
          <a:p>
            <a:pPr algn="ctr"/>
            <a:endParaRPr lang="en-US" sz="2800" dirty="0" smtClean="0"/>
          </a:p>
          <a:p>
            <a:r>
              <a:rPr lang="en-US" sz="2800" dirty="0" err="1" smtClean="0"/>
              <a:t>লেখক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লিখতে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r>
              <a:rPr lang="en-US" sz="2800" dirty="0" err="1" smtClean="0"/>
              <a:t>নির্বাচিত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অংশটুকু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উচ্চারণে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পড়তে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r>
              <a:rPr lang="en-US" sz="2800" dirty="0" err="1" smtClean="0"/>
              <a:t>নতুন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অর্থসহ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বাক্য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গঠন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r>
              <a:rPr lang="en-US" sz="2800" dirty="0" err="1" smtClean="0"/>
              <a:t>মাদার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তেরেসার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সেবাকর্মের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       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42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529840"/>
            <a:ext cx="3255818" cy="3566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662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লেখিকা-পরিচিতি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7599" y="3519055"/>
            <a:ext cx="5486401" cy="8728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পেশা</a:t>
            </a:r>
            <a:r>
              <a:rPr lang="en-US" sz="2400" dirty="0" smtClean="0"/>
              <a:t> :  </a:t>
            </a:r>
            <a:r>
              <a:rPr lang="en-US" sz="2400" dirty="0" err="1" smtClean="0"/>
              <a:t>অধ্যাপনা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বাংলা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বিভাগ</a:t>
            </a:r>
            <a:r>
              <a:rPr lang="en-US" sz="2400" dirty="0" smtClean="0"/>
              <a:t> </a:t>
            </a:r>
            <a:r>
              <a:rPr lang="en-US" sz="2400" dirty="0" err="1" smtClean="0"/>
              <a:t>ঢাকা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বিশ্ববিদ্যালয়</a:t>
            </a:r>
            <a:r>
              <a:rPr lang="en-US" sz="2400" dirty="0" smtClean="0"/>
              <a:t> ; </a:t>
            </a:r>
            <a:r>
              <a:rPr lang="en-US" sz="2400" dirty="0" err="1" smtClean="0"/>
              <a:t>রবীন্দ্রসংগীত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শিল্পী</a:t>
            </a:r>
            <a:r>
              <a:rPr lang="en-US" sz="2400" dirty="0" smtClean="0"/>
              <a:t>।    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626428" y="666206"/>
            <a:ext cx="5517572" cy="520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জন্ম</a:t>
            </a:r>
            <a:r>
              <a:rPr lang="en-US" sz="2400" dirty="0" smtClean="0"/>
              <a:t> : ৪ </a:t>
            </a:r>
            <a:r>
              <a:rPr lang="en-US" sz="2400" dirty="0" err="1" smtClean="0"/>
              <a:t>এপ্রিল</a:t>
            </a:r>
            <a:r>
              <a:rPr lang="en-US" sz="2400" dirty="0" smtClean="0"/>
              <a:t>, ১৯৩৩ </a:t>
            </a:r>
            <a:r>
              <a:rPr lang="en-US" sz="2400" dirty="0" err="1" smtClean="0"/>
              <a:t>খ্রিষ্টাব্দ</a:t>
            </a:r>
            <a:r>
              <a:rPr lang="en-US" sz="2400" dirty="0" smtClean="0"/>
              <a:t>। </a:t>
            </a:r>
            <a:r>
              <a:rPr lang="en-US" sz="2400" dirty="0" err="1" smtClean="0"/>
              <a:t>স্থান</a:t>
            </a:r>
            <a:r>
              <a:rPr lang="en-US" sz="2400" dirty="0" smtClean="0"/>
              <a:t> : </a:t>
            </a:r>
            <a:r>
              <a:rPr lang="en-US" sz="2400" dirty="0" err="1" smtClean="0"/>
              <a:t>ঢাকা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657600" y="1187136"/>
            <a:ext cx="5486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পিতৃ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পরিচয়</a:t>
            </a:r>
            <a:r>
              <a:rPr lang="en-US" sz="2400" dirty="0" smtClean="0"/>
              <a:t> :  </a:t>
            </a:r>
            <a:r>
              <a:rPr lang="en-US" sz="2400" dirty="0" err="1" smtClean="0"/>
              <a:t>পিতার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: </a:t>
            </a:r>
            <a:r>
              <a:rPr lang="en-US" sz="2400" dirty="0" err="1" smtClean="0"/>
              <a:t>প্রখ্যাত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শিক্ষাবিদ</a:t>
            </a:r>
            <a:r>
              <a:rPr lang="en-US" sz="2400" dirty="0" smtClean="0"/>
              <a:t> ও </a:t>
            </a:r>
            <a:r>
              <a:rPr lang="en-US" sz="2400" dirty="0" err="1" smtClean="0"/>
              <a:t>সাহিত্যিক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কাজী</a:t>
            </a:r>
            <a:r>
              <a:rPr lang="en-US" sz="2400" dirty="0" smtClean="0"/>
              <a:t> </a:t>
            </a:r>
            <a:r>
              <a:rPr lang="en-US" sz="2400" dirty="0" err="1" smtClean="0"/>
              <a:t>মোতাহার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হোসেন</a:t>
            </a:r>
            <a:r>
              <a:rPr lang="en-US" sz="2400" dirty="0" smtClean="0"/>
              <a:t>। 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616037" y="4391892"/>
            <a:ext cx="5527964" cy="13161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সাহিত্যকর্ম</a:t>
            </a:r>
            <a:r>
              <a:rPr lang="en-US" sz="2400" dirty="0" smtClean="0"/>
              <a:t> :  </a:t>
            </a:r>
            <a:r>
              <a:rPr lang="en-US" sz="2400" dirty="0" err="1" smtClean="0"/>
              <a:t>সত্যেন্দ্র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কাব্য-পরিচয়</a:t>
            </a:r>
            <a:r>
              <a:rPr lang="en-US" sz="2400" dirty="0" smtClean="0"/>
              <a:t> , </a:t>
            </a:r>
            <a:r>
              <a:rPr lang="en-US" sz="2400" dirty="0" err="1" smtClean="0"/>
              <a:t>রবীন্দ্রসংগীতের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ভাবসম্পদ</a:t>
            </a:r>
            <a:r>
              <a:rPr lang="en-US" sz="2400" dirty="0" smtClean="0"/>
              <a:t>, </a:t>
            </a:r>
            <a:r>
              <a:rPr lang="en-US" sz="2400" dirty="0" err="1" smtClean="0"/>
              <a:t>ধ্বনী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কবিতা</a:t>
            </a:r>
            <a:r>
              <a:rPr lang="en-US" sz="2400" dirty="0" smtClean="0"/>
              <a:t>, </a:t>
            </a:r>
            <a:r>
              <a:rPr lang="en-US" sz="2400" dirty="0" err="1" smtClean="0"/>
              <a:t>অতিত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স্মৃতি</a:t>
            </a:r>
            <a:r>
              <a:rPr lang="en-US" sz="2400" dirty="0" smtClean="0"/>
              <a:t>, </a:t>
            </a:r>
            <a:r>
              <a:rPr lang="en-US" sz="2400" dirty="0" err="1" smtClean="0"/>
              <a:t>রবীন্দ্রনাথ</a:t>
            </a:r>
            <a:r>
              <a:rPr lang="en-US" sz="2400" dirty="0" smtClean="0"/>
              <a:t>, </a:t>
            </a:r>
            <a:r>
              <a:rPr lang="en-US" sz="2400" dirty="0" err="1" smtClean="0"/>
              <a:t>বিবিধ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সন্ধান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ইত্যাদি</a:t>
            </a:r>
            <a:r>
              <a:rPr lang="en-US" sz="2400" dirty="0" smtClean="0"/>
              <a:t>।               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616037" y="5749636"/>
            <a:ext cx="5527964" cy="11083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পুরস্কার</a:t>
            </a:r>
            <a:r>
              <a:rPr lang="en-US" sz="2400" dirty="0" smtClean="0"/>
              <a:t> : </a:t>
            </a:r>
            <a:r>
              <a:rPr lang="en-US" sz="2400" dirty="0" err="1" smtClean="0"/>
              <a:t>বাংলা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একাডেমি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পুরস্কার</a:t>
            </a:r>
            <a:r>
              <a:rPr lang="en-US" sz="2400" dirty="0" smtClean="0"/>
              <a:t>, </a:t>
            </a:r>
            <a:r>
              <a:rPr lang="en-US" sz="2400" dirty="0" err="1" smtClean="0"/>
              <a:t>পশ্চিমবঙ্গ</a:t>
            </a:r>
            <a:r>
              <a:rPr lang="en-US" sz="2400" dirty="0" smtClean="0"/>
              <a:t>  </a:t>
            </a:r>
            <a:r>
              <a:rPr lang="en-US" sz="2400" dirty="0" err="1" smtClean="0"/>
              <a:t>রাজ্য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সরকারের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রবীন্দ্র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পুরস্কার</a:t>
            </a:r>
            <a:r>
              <a:rPr lang="en-US" sz="2400" dirty="0" smtClean="0"/>
              <a:t>; </a:t>
            </a:r>
            <a:r>
              <a:rPr lang="en-US" sz="2400" dirty="0" err="1" smtClean="0"/>
              <a:t>একুশে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পদক</a:t>
            </a:r>
            <a:r>
              <a:rPr lang="en-US" sz="2400" dirty="0" smtClean="0"/>
              <a:t>।         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" y="1444040"/>
            <a:ext cx="3408218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সনজীদা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খাতুন</a:t>
            </a:r>
            <a:r>
              <a:rPr lang="en-US" sz="2800" b="1" dirty="0" smtClean="0"/>
              <a:t>  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3626428" y="2095204"/>
            <a:ext cx="5517573" cy="14377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শিক্ষাজীবন</a:t>
            </a:r>
            <a:r>
              <a:rPr lang="en-US" sz="2400" dirty="0" smtClean="0"/>
              <a:t> : </a:t>
            </a:r>
            <a:r>
              <a:rPr lang="en-US" sz="2400" dirty="0" err="1" smtClean="0"/>
              <a:t>বিএ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অনার্স</a:t>
            </a:r>
            <a:r>
              <a:rPr lang="en-US" sz="2400" dirty="0" smtClean="0"/>
              <a:t>, ১৯৫৪ </a:t>
            </a:r>
            <a:r>
              <a:rPr lang="en-US" sz="2400" dirty="0" err="1" smtClean="0"/>
              <a:t>খ্রিষ্টাব্দে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এমএ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বাংলা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ঢাকা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বিশ্ববিদ্যালয়</a:t>
            </a:r>
            <a:r>
              <a:rPr lang="en-US" sz="2400" dirty="0" smtClean="0"/>
              <a:t> , ১৯৫৫ </a:t>
            </a:r>
            <a:r>
              <a:rPr lang="en-US" sz="2400" dirty="0" err="1" smtClean="0"/>
              <a:t>খ্রিষ্টাব্দ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পিএইচডি</a:t>
            </a:r>
            <a:r>
              <a:rPr lang="en-US" sz="2400" dirty="0" smtClean="0"/>
              <a:t>, </a:t>
            </a:r>
            <a:r>
              <a:rPr lang="en-US" sz="2400" dirty="0" err="1" smtClean="0"/>
              <a:t>বিশ্বভারতী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বিশ্ববিদ্যালয়</a:t>
            </a:r>
            <a:r>
              <a:rPr lang="en-US" sz="2400" dirty="0" smtClean="0"/>
              <a:t>, </a:t>
            </a:r>
            <a:r>
              <a:rPr lang="en-US" sz="2400" dirty="0" err="1" smtClean="0"/>
              <a:t>পশ্চিমবঙ্গ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ভারত</a:t>
            </a:r>
            <a:r>
              <a:rPr lang="en-US" sz="2400" dirty="0" smtClean="0"/>
              <a:t>, ১৯৭৮ </a:t>
            </a:r>
            <a:r>
              <a:rPr lang="en-US" sz="2400" dirty="0" err="1" smtClean="0"/>
              <a:t>খ্রিষ্টাব্দ</a:t>
            </a:r>
            <a:r>
              <a:rPr lang="en-US" sz="2400" dirty="0" smtClean="0"/>
              <a:t>।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40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4495800"/>
            <a:ext cx="5505995" cy="2362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2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অনুচ্ছেদ লেখ 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83" y="656272"/>
            <a:ext cx="3598817" cy="620172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9" y="656272"/>
            <a:ext cx="5548231" cy="387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835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15737"/>
            <a:ext cx="4495800" cy="4978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860368"/>
            <a:ext cx="4464232" cy="4888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Callout 6"/>
          <p:cNvSpPr/>
          <p:nvPr/>
        </p:nvSpPr>
        <p:spPr>
          <a:xfrm>
            <a:off x="372292" y="42456"/>
            <a:ext cx="3948248" cy="1507018"/>
          </a:xfrm>
          <a:prstGeom prst="wedgeEllipseCallout">
            <a:avLst>
              <a:gd name="adj1" fmla="val -22322"/>
              <a:gd name="adj2" fmla="val 7441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আদর্শ পাঠ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934495" y="101673"/>
            <a:ext cx="3948248" cy="1447800"/>
          </a:xfrm>
          <a:prstGeom prst="wedgeEllipseCallout">
            <a:avLst>
              <a:gd name="adj1" fmla="val -22322"/>
              <a:gd name="adj2" fmla="val 7441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সরব পাঠ  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175658"/>
            <a:ext cx="1988819" cy="11495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১, ‘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অনাথ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24252" y="1201784"/>
            <a:ext cx="4447903" cy="9927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১,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এতিম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" y="2664824"/>
            <a:ext cx="2086792" cy="11756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২, ‘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87092" y="2429692"/>
            <a:ext cx="4656908" cy="13716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.২,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 -কলমে বিশেষ শিক্ষা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5" y="1264920"/>
            <a:ext cx="2061992" cy="1021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22927" r="9295" b="11721"/>
          <a:stretch/>
        </p:blipFill>
        <p:spPr>
          <a:xfrm>
            <a:off x="2281408" y="2481944"/>
            <a:ext cx="2107712" cy="1345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ounded Rectangle 10"/>
          <p:cNvSpPr/>
          <p:nvPr/>
        </p:nvSpPr>
        <p:spPr>
          <a:xfrm>
            <a:off x="-1" y="5212080"/>
            <a:ext cx="2155372" cy="13585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৪,’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গাউন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38105" y="3886200"/>
            <a:ext cx="4705895" cy="15218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.৩,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জন্য যার দরদ বা সমবেদনা আছে এমন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57700" y="5512527"/>
            <a:ext cx="4686301" cy="10580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৪,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মহিলাদের বিশেষ ধরনের পোশাক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" y="4010298"/>
            <a:ext cx="2165168" cy="9927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৩, ‘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মানবদরদি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07" y="4076285"/>
            <a:ext cx="2000250" cy="1096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12519" b="5328"/>
          <a:stretch/>
        </p:blipFill>
        <p:spPr>
          <a:xfrm>
            <a:off x="2294510" y="5290458"/>
            <a:ext cx="2041436" cy="13062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/>
              <a:t>নতুন শব্দের অর্থ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581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</TotalTime>
  <Words>611</Words>
  <Application>Microsoft Office PowerPoint</Application>
  <PresentationFormat>On-screen Show (4:3)</PresentationFormat>
  <Paragraphs>105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SHISHIR</dc:creator>
  <cp:lastModifiedBy>ismail - [2010]</cp:lastModifiedBy>
  <cp:revision>11</cp:revision>
  <dcterms:created xsi:type="dcterms:W3CDTF">2006-08-16T00:00:00Z</dcterms:created>
  <dcterms:modified xsi:type="dcterms:W3CDTF">2021-08-28T07:40:05Z</dcterms:modified>
</cp:coreProperties>
</file>