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0" r:id="rId3"/>
    <p:sldId id="271" r:id="rId4"/>
    <p:sldId id="257" r:id="rId5"/>
    <p:sldId id="256" r:id="rId6"/>
    <p:sldId id="258" r:id="rId7"/>
    <p:sldId id="259" r:id="rId8"/>
    <p:sldId id="260" r:id="rId9"/>
    <p:sldId id="261" r:id="rId10"/>
    <p:sldId id="262" r:id="rId11"/>
    <p:sldId id="263" r:id="rId12"/>
    <p:sldId id="264" r:id="rId13"/>
    <p:sldId id="265"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95" d="100"/>
          <a:sy n="95" d="100"/>
        </p:scale>
        <p:origin x="72" y="1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qbal Hossin" userId="08a8aa09cecc68a8" providerId="LiveId" clId="{06EA5BE2-BF84-4893-9886-6B2606BD4FCF}"/>
    <pc:docChg chg="custSel addSld delSld modSld sldOrd">
      <pc:chgData name="Iqbal Hossin" userId="08a8aa09cecc68a8" providerId="LiveId" clId="{06EA5BE2-BF84-4893-9886-6B2606BD4FCF}" dt="2021-08-29T02:33:55.056" v="260"/>
      <pc:docMkLst>
        <pc:docMk/>
      </pc:docMkLst>
      <pc:sldChg chg="modSp mod modTransition">
        <pc:chgData name="Iqbal Hossin" userId="08a8aa09cecc68a8" providerId="LiveId" clId="{06EA5BE2-BF84-4893-9886-6B2606BD4FCF}" dt="2021-08-29T02:00:15.005" v="112"/>
        <pc:sldMkLst>
          <pc:docMk/>
          <pc:sldMk cId="620641178" sldId="256"/>
        </pc:sldMkLst>
        <pc:spChg chg="mod">
          <ac:chgData name="Iqbal Hossin" userId="08a8aa09cecc68a8" providerId="LiveId" clId="{06EA5BE2-BF84-4893-9886-6B2606BD4FCF}" dt="2021-08-29T02:00:15.005" v="112"/>
          <ac:spMkLst>
            <pc:docMk/>
            <pc:sldMk cId="620641178" sldId="256"/>
            <ac:spMk id="3" creationId="{4C1853DE-6A74-4E64-BC74-1B4907AD80FA}"/>
          </ac:spMkLst>
        </pc:spChg>
      </pc:sldChg>
      <pc:sldChg chg="addSp delSp modSp mod modTransition">
        <pc:chgData name="Iqbal Hossin" userId="08a8aa09cecc68a8" providerId="LiveId" clId="{06EA5BE2-BF84-4893-9886-6B2606BD4FCF}" dt="2021-08-29T01:57:03" v="104" actId="255"/>
        <pc:sldMkLst>
          <pc:docMk/>
          <pc:sldMk cId="2638814802" sldId="257"/>
        </pc:sldMkLst>
        <pc:spChg chg="mod">
          <ac:chgData name="Iqbal Hossin" userId="08a8aa09cecc68a8" providerId="LiveId" clId="{06EA5BE2-BF84-4893-9886-6B2606BD4FCF}" dt="2021-08-29T01:57:03" v="104" actId="255"/>
          <ac:spMkLst>
            <pc:docMk/>
            <pc:sldMk cId="2638814802" sldId="257"/>
            <ac:spMk id="2" creationId="{57FD8773-BE29-48D0-8E97-1FB6D777F0ED}"/>
          </ac:spMkLst>
        </pc:spChg>
        <pc:spChg chg="mod">
          <ac:chgData name="Iqbal Hossin" userId="08a8aa09cecc68a8" providerId="LiveId" clId="{06EA5BE2-BF84-4893-9886-6B2606BD4FCF}" dt="2021-08-29T01:56:45.591" v="102" actId="27636"/>
          <ac:spMkLst>
            <pc:docMk/>
            <pc:sldMk cId="2638814802" sldId="257"/>
            <ac:spMk id="3" creationId="{8D83327F-5525-4DE1-A48C-EF78802E70CB}"/>
          </ac:spMkLst>
        </pc:spChg>
        <pc:picChg chg="add del">
          <ac:chgData name="Iqbal Hossin" userId="08a8aa09cecc68a8" providerId="LiveId" clId="{06EA5BE2-BF84-4893-9886-6B2606BD4FCF}" dt="2021-08-29T01:41:57.539" v="1"/>
          <ac:picMkLst>
            <pc:docMk/>
            <pc:sldMk cId="2638814802" sldId="257"/>
            <ac:picMk id="4" creationId="{8217E801-55B5-4AD0-8518-DA9E16A934AA}"/>
          </ac:picMkLst>
        </pc:picChg>
      </pc:sldChg>
      <pc:sldChg chg="modSp modTransition">
        <pc:chgData name="Iqbal Hossin" userId="08a8aa09cecc68a8" providerId="LiveId" clId="{06EA5BE2-BF84-4893-9886-6B2606BD4FCF}" dt="2021-08-29T02:00:37.171" v="114" actId="255"/>
        <pc:sldMkLst>
          <pc:docMk/>
          <pc:sldMk cId="1043374111" sldId="258"/>
        </pc:sldMkLst>
        <pc:spChg chg="mod">
          <ac:chgData name="Iqbal Hossin" userId="08a8aa09cecc68a8" providerId="LiveId" clId="{06EA5BE2-BF84-4893-9886-6B2606BD4FCF}" dt="2021-08-29T02:00:37.171" v="114" actId="255"/>
          <ac:spMkLst>
            <pc:docMk/>
            <pc:sldMk cId="1043374111" sldId="258"/>
            <ac:spMk id="3" creationId="{7E58C9A1-9FE8-4DB1-9174-F9F5E92EF361}"/>
          </ac:spMkLst>
        </pc:spChg>
      </pc:sldChg>
      <pc:sldChg chg="modSp mod modTransition">
        <pc:chgData name="Iqbal Hossin" userId="08a8aa09cecc68a8" providerId="LiveId" clId="{06EA5BE2-BF84-4893-9886-6B2606BD4FCF}" dt="2021-08-29T02:01:17.017" v="117" actId="14100"/>
        <pc:sldMkLst>
          <pc:docMk/>
          <pc:sldMk cId="2150692613" sldId="259"/>
        </pc:sldMkLst>
        <pc:spChg chg="mod">
          <ac:chgData name="Iqbal Hossin" userId="08a8aa09cecc68a8" providerId="LiveId" clId="{06EA5BE2-BF84-4893-9886-6B2606BD4FCF}" dt="2021-08-29T02:01:17.017" v="117" actId="14100"/>
          <ac:spMkLst>
            <pc:docMk/>
            <pc:sldMk cId="2150692613" sldId="259"/>
            <ac:spMk id="3" creationId="{C9D0CB2B-558B-4456-84B4-BDD2E2FD0432}"/>
          </ac:spMkLst>
        </pc:spChg>
      </pc:sldChg>
      <pc:sldChg chg="modSp modTransition modAnim">
        <pc:chgData name="Iqbal Hossin" userId="08a8aa09cecc68a8" providerId="LiveId" clId="{06EA5BE2-BF84-4893-9886-6B2606BD4FCF}" dt="2021-08-29T02:02:28.046" v="137" actId="20577"/>
        <pc:sldMkLst>
          <pc:docMk/>
          <pc:sldMk cId="2047451072" sldId="260"/>
        </pc:sldMkLst>
        <pc:spChg chg="mod">
          <ac:chgData name="Iqbal Hossin" userId="08a8aa09cecc68a8" providerId="LiveId" clId="{06EA5BE2-BF84-4893-9886-6B2606BD4FCF}" dt="2021-08-29T02:02:28.046" v="137" actId="20577"/>
          <ac:spMkLst>
            <pc:docMk/>
            <pc:sldMk cId="2047451072" sldId="260"/>
            <ac:spMk id="3" creationId="{BF27A388-C610-4BFC-8941-657116851DBA}"/>
          </ac:spMkLst>
        </pc:spChg>
      </pc:sldChg>
      <pc:sldChg chg="modSp modTransition modAnim">
        <pc:chgData name="Iqbal Hossin" userId="08a8aa09cecc68a8" providerId="LiveId" clId="{06EA5BE2-BF84-4893-9886-6B2606BD4FCF}" dt="2021-08-29T02:03:05.458" v="155" actId="20577"/>
        <pc:sldMkLst>
          <pc:docMk/>
          <pc:sldMk cId="2524211009" sldId="261"/>
        </pc:sldMkLst>
        <pc:spChg chg="mod">
          <ac:chgData name="Iqbal Hossin" userId="08a8aa09cecc68a8" providerId="LiveId" clId="{06EA5BE2-BF84-4893-9886-6B2606BD4FCF}" dt="2021-08-29T02:03:05.458" v="155" actId="20577"/>
          <ac:spMkLst>
            <pc:docMk/>
            <pc:sldMk cId="2524211009" sldId="261"/>
            <ac:spMk id="3" creationId="{8278AF3B-02C5-45ED-A844-71BEFA0302FC}"/>
          </ac:spMkLst>
        </pc:spChg>
      </pc:sldChg>
      <pc:sldChg chg="modSp modTransition">
        <pc:chgData name="Iqbal Hossin" userId="08a8aa09cecc68a8" providerId="LiveId" clId="{06EA5BE2-BF84-4893-9886-6B2606BD4FCF}" dt="2021-08-29T02:03:59.713" v="177" actId="20577"/>
        <pc:sldMkLst>
          <pc:docMk/>
          <pc:sldMk cId="1801139674" sldId="262"/>
        </pc:sldMkLst>
        <pc:spChg chg="mod">
          <ac:chgData name="Iqbal Hossin" userId="08a8aa09cecc68a8" providerId="LiveId" clId="{06EA5BE2-BF84-4893-9886-6B2606BD4FCF}" dt="2021-08-29T02:03:59.713" v="177" actId="20577"/>
          <ac:spMkLst>
            <pc:docMk/>
            <pc:sldMk cId="1801139674" sldId="262"/>
            <ac:spMk id="3" creationId="{1F68D260-1343-43C7-9E22-E4BB11AB00CB}"/>
          </ac:spMkLst>
        </pc:spChg>
      </pc:sldChg>
      <pc:sldChg chg="modSp modTransition modAnim">
        <pc:chgData name="Iqbal Hossin" userId="08a8aa09cecc68a8" providerId="LiveId" clId="{06EA5BE2-BF84-4893-9886-6B2606BD4FCF}" dt="2021-08-29T02:04:31.540" v="193" actId="20577"/>
        <pc:sldMkLst>
          <pc:docMk/>
          <pc:sldMk cId="855033054" sldId="263"/>
        </pc:sldMkLst>
        <pc:spChg chg="mod">
          <ac:chgData name="Iqbal Hossin" userId="08a8aa09cecc68a8" providerId="LiveId" clId="{06EA5BE2-BF84-4893-9886-6B2606BD4FCF}" dt="2021-08-29T02:04:31.540" v="193" actId="20577"/>
          <ac:spMkLst>
            <pc:docMk/>
            <pc:sldMk cId="855033054" sldId="263"/>
            <ac:spMk id="3" creationId="{96D00254-D57B-43D8-8224-8F983092EB7F}"/>
          </ac:spMkLst>
        </pc:spChg>
      </pc:sldChg>
      <pc:sldChg chg="modSp mod modTransition modAnim">
        <pc:chgData name="Iqbal Hossin" userId="08a8aa09cecc68a8" providerId="LiveId" clId="{06EA5BE2-BF84-4893-9886-6B2606BD4FCF}" dt="2021-08-29T02:05:17.385" v="214" actId="20577"/>
        <pc:sldMkLst>
          <pc:docMk/>
          <pc:sldMk cId="91357363" sldId="264"/>
        </pc:sldMkLst>
        <pc:spChg chg="mod">
          <ac:chgData name="Iqbal Hossin" userId="08a8aa09cecc68a8" providerId="LiveId" clId="{06EA5BE2-BF84-4893-9886-6B2606BD4FCF}" dt="2021-08-29T02:05:17.385" v="214" actId="20577"/>
          <ac:spMkLst>
            <pc:docMk/>
            <pc:sldMk cId="91357363" sldId="264"/>
            <ac:spMk id="3" creationId="{7A4BEEA1-95D6-402B-9CC6-598A66D8345C}"/>
          </ac:spMkLst>
        </pc:spChg>
      </pc:sldChg>
      <pc:sldChg chg="modTransition">
        <pc:chgData name="Iqbal Hossin" userId="08a8aa09cecc68a8" providerId="LiveId" clId="{06EA5BE2-BF84-4893-9886-6B2606BD4FCF}" dt="2021-08-29T01:51:29.179" v="76"/>
        <pc:sldMkLst>
          <pc:docMk/>
          <pc:sldMk cId="4017328716" sldId="265"/>
        </pc:sldMkLst>
      </pc:sldChg>
      <pc:sldChg chg="modTransition">
        <pc:chgData name="Iqbal Hossin" userId="08a8aa09cecc68a8" providerId="LiveId" clId="{06EA5BE2-BF84-4893-9886-6B2606BD4FCF}" dt="2021-08-29T01:51:29.179" v="76"/>
        <pc:sldMkLst>
          <pc:docMk/>
          <pc:sldMk cId="2550584667" sldId="267"/>
        </pc:sldMkLst>
      </pc:sldChg>
      <pc:sldChg chg="new del ord">
        <pc:chgData name="Iqbal Hossin" userId="08a8aa09cecc68a8" providerId="LiveId" clId="{06EA5BE2-BF84-4893-9886-6B2606BD4FCF}" dt="2021-08-29T01:42:23.847" v="6" actId="2696"/>
        <pc:sldMkLst>
          <pc:docMk/>
          <pc:sldMk cId="3784991229" sldId="268"/>
        </pc:sldMkLst>
      </pc:sldChg>
      <pc:sldChg chg="modSp add del mod modTransition modAnim">
        <pc:chgData name="Iqbal Hossin" userId="08a8aa09cecc68a8" providerId="LiveId" clId="{06EA5BE2-BF84-4893-9886-6B2606BD4FCF}" dt="2021-08-29T02:31:44.043" v="224" actId="2696"/>
        <pc:sldMkLst>
          <pc:docMk/>
          <pc:sldMk cId="1116313230" sldId="269"/>
        </pc:sldMkLst>
        <pc:spChg chg="mod">
          <ac:chgData name="Iqbal Hossin" userId="08a8aa09cecc68a8" providerId="LiveId" clId="{06EA5BE2-BF84-4893-9886-6B2606BD4FCF}" dt="2021-08-29T02:07:10.286" v="221" actId="1076"/>
          <ac:spMkLst>
            <pc:docMk/>
            <pc:sldMk cId="1116313230" sldId="269"/>
            <ac:spMk id="4" creationId="{7DDE446B-773A-4046-A7AA-99A8C990935B}"/>
          </ac:spMkLst>
        </pc:spChg>
        <pc:picChg chg="mod ord">
          <ac:chgData name="Iqbal Hossin" userId="08a8aa09cecc68a8" providerId="LiveId" clId="{06EA5BE2-BF84-4893-9886-6B2606BD4FCF}" dt="2021-08-29T02:07:25.797" v="223" actId="1076"/>
          <ac:picMkLst>
            <pc:docMk/>
            <pc:sldMk cId="1116313230" sldId="269"/>
            <ac:picMk id="7" creationId="{845DC151-9A2F-4EEE-B409-BF0173EE69BF}"/>
          </ac:picMkLst>
        </pc:picChg>
      </pc:sldChg>
      <pc:sldChg chg="modSp add mod modTransition">
        <pc:chgData name="Iqbal Hossin" userId="08a8aa09cecc68a8" providerId="LiveId" clId="{06EA5BE2-BF84-4893-9886-6B2606BD4FCF}" dt="2021-08-29T01:51:29.179" v="76"/>
        <pc:sldMkLst>
          <pc:docMk/>
          <pc:sldMk cId="3879621433" sldId="270"/>
        </pc:sldMkLst>
        <pc:spChg chg="mod">
          <ac:chgData name="Iqbal Hossin" userId="08a8aa09cecc68a8" providerId="LiveId" clId="{06EA5BE2-BF84-4893-9886-6B2606BD4FCF}" dt="2021-08-29T01:46:08.311" v="28" actId="255"/>
          <ac:spMkLst>
            <pc:docMk/>
            <pc:sldMk cId="3879621433" sldId="270"/>
            <ac:spMk id="2" creationId="{AB981532-0B6D-4EB8-8EE2-1414D6D04DB6}"/>
          </ac:spMkLst>
        </pc:spChg>
        <pc:spChg chg="mod">
          <ac:chgData name="Iqbal Hossin" userId="08a8aa09cecc68a8" providerId="LiveId" clId="{06EA5BE2-BF84-4893-9886-6B2606BD4FCF}" dt="2021-08-29T01:45:32.248" v="24" actId="255"/>
          <ac:spMkLst>
            <pc:docMk/>
            <pc:sldMk cId="3879621433" sldId="270"/>
            <ac:spMk id="3" creationId="{58E7E5DC-9663-4979-AC7B-A4C6E4A3DC49}"/>
          </ac:spMkLst>
        </pc:spChg>
      </pc:sldChg>
      <pc:sldChg chg="modSp add mod modTransition">
        <pc:chgData name="Iqbal Hossin" userId="08a8aa09cecc68a8" providerId="LiveId" clId="{06EA5BE2-BF84-4893-9886-6B2606BD4FCF}" dt="2021-08-29T01:51:29.179" v="76"/>
        <pc:sldMkLst>
          <pc:docMk/>
          <pc:sldMk cId="3129631596" sldId="271"/>
        </pc:sldMkLst>
        <pc:spChg chg="mod">
          <ac:chgData name="Iqbal Hossin" userId="08a8aa09cecc68a8" providerId="LiveId" clId="{06EA5BE2-BF84-4893-9886-6B2606BD4FCF}" dt="2021-08-29T01:44:52.175" v="21" actId="14100"/>
          <ac:spMkLst>
            <pc:docMk/>
            <pc:sldMk cId="3129631596" sldId="271"/>
            <ac:spMk id="2" creationId="{BAD61493-935C-4AFC-B677-C03F729105C4}"/>
          </ac:spMkLst>
        </pc:spChg>
        <pc:spChg chg="mod">
          <ac:chgData name="Iqbal Hossin" userId="08a8aa09cecc68a8" providerId="LiveId" clId="{06EA5BE2-BF84-4893-9886-6B2606BD4FCF}" dt="2021-08-29T01:44:24.470" v="16" actId="255"/>
          <ac:spMkLst>
            <pc:docMk/>
            <pc:sldMk cId="3129631596" sldId="271"/>
            <ac:spMk id="3" creationId="{1593C1AB-0EB4-4F4C-84AB-40D361F3CA99}"/>
          </ac:spMkLst>
        </pc:spChg>
      </pc:sldChg>
      <pc:sldChg chg="addSp delSp modSp new mod ord modTransition modClrScheme chgLayout">
        <pc:chgData name="Iqbal Hossin" userId="08a8aa09cecc68a8" providerId="LiveId" clId="{06EA5BE2-BF84-4893-9886-6B2606BD4FCF}" dt="2021-08-29T02:33:55.056" v="260"/>
        <pc:sldMkLst>
          <pc:docMk/>
          <pc:sldMk cId="3553556642" sldId="272"/>
        </pc:sldMkLst>
        <pc:spChg chg="del mod ord">
          <ac:chgData name="Iqbal Hossin" userId="08a8aa09cecc68a8" providerId="LiveId" clId="{06EA5BE2-BF84-4893-9886-6B2606BD4FCF}" dt="2021-08-29T02:32:00.458" v="228" actId="700"/>
          <ac:spMkLst>
            <pc:docMk/>
            <pc:sldMk cId="3553556642" sldId="272"/>
            <ac:spMk id="2" creationId="{F04B5BF6-D8E1-48E2-8E2E-1F2B54FE78EC}"/>
          </ac:spMkLst>
        </pc:spChg>
        <pc:spChg chg="del">
          <ac:chgData name="Iqbal Hossin" userId="08a8aa09cecc68a8" providerId="LiveId" clId="{06EA5BE2-BF84-4893-9886-6B2606BD4FCF}" dt="2021-08-29T02:32:00.458" v="228" actId="700"/>
          <ac:spMkLst>
            <pc:docMk/>
            <pc:sldMk cId="3553556642" sldId="272"/>
            <ac:spMk id="3" creationId="{ABF314D3-9456-4D62-BB87-39A3BEF988EA}"/>
          </ac:spMkLst>
        </pc:spChg>
        <pc:spChg chg="add mod ord">
          <ac:chgData name="Iqbal Hossin" userId="08a8aa09cecc68a8" providerId="LiveId" clId="{06EA5BE2-BF84-4893-9886-6B2606BD4FCF}" dt="2021-08-29T02:33:29.968" v="253" actId="1076"/>
          <ac:spMkLst>
            <pc:docMk/>
            <pc:sldMk cId="3553556642" sldId="272"/>
            <ac:spMk id="4" creationId="{0CC295A3-F5D5-4317-9687-2CEB1DEDD2D4}"/>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C218B00-2F1F-4901-905B-BB702AAC5BEE}" type="datetimeFigureOut">
              <a:rPr lang="en-US" smtClean="0"/>
              <a:t>8/29/2021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128726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218B00-2F1F-4901-905B-BB702AAC5BEE}" type="datetimeFigureOut">
              <a:rPr lang="en-US" smtClean="0"/>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352749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C218B00-2F1F-4901-905B-BB702AAC5BEE}" type="datetimeFigureOut">
              <a:rPr lang="en-US" smtClean="0"/>
              <a:t>8/29/2021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1701064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C218B00-2F1F-4901-905B-BB702AAC5BEE}" type="datetimeFigureOut">
              <a:rPr lang="en-US" smtClean="0"/>
              <a:t>8/29/2021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5D06B12-602F-4370-B51B-9D3A8DF780A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83930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C218B00-2F1F-4901-905B-BB702AAC5BEE}" type="datetimeFigureOut">
              <a:rPr lang="en-US" smtClean="0"/>
              <a:t>8/29/2021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690603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218B00-2F1F-4901-905B-BB702AAC5BEE}" type="datetimeFigureOut">
              <a:rPr lang="en-US" smtClean="0"/>
              <a:t>8/29/2021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1006200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218B00-2F1F-4901-905B-BB702AAC5BEE}" type="datetimeFigureOut">
              <a:rPr lang="en-US" smtClean="0"/>
              <a:t>8/29/2021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3854841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18B00-2F1F-4901-905B-BB702AAC5BEE}" type="datetimeFigureOut">
              <a:rPr lang="en-US" smtClean="0"/>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2417363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C218B00-2F1F-4901-905B-BB702AAC5BEE}" type="datetimeFigureOut">
              <a:rPr lang="en-US" smtClean="0"/>
              <a:t>8/29/2021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266741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18B00-2F1F-4901-905B-BB702AAC5BEE}" type="datetimeFigureOut">
              <a:rPr lang="en-US" smtClean="0"/>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1821813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C218B00-2F1F-4901-905B-BB702AAC5BEE}" type="datetimeFigureOut">
              <a:rPr lang="en-US" smtClean="0"/>
              <a:t>8/29/2021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197327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218B00-2F1F-4901-905B-BB702AAC5BEE}" type="datetimeFigureOut">
              <a:rPr lang="en-US" smtClean="0"/>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220164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218B00-2F1F-4901-905B-BB702AAC5BEE}" type="datetimeFigureOut">
              <a:rPr lang="en-US" smtClean="0"/>
              <a:t>8/29/2021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127467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218B00-2F1F-4901-905B-BB702AAC5BEE}" type="datetimeFigureOut">
              <a:rPr lang="en-US" smtClean="0"/>
              <a:t>8/29/2021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225295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18B00-2F1F-4901-905B-BB702AAC5BEE}" type="datetimeFigureOut">
              <a:rPr lang="en-US" smtClean="0"/>
              <a:t>8/29/2021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83001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218B00-2F1F-4901-905B-BB702AAC5BEE}" type="datetimeFigureOut">
              <a:rPr lang="en-US" smtClean="0"/>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37153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218B00-2F1F-4901-905B-BB702AAC5BEE}" type="datetimeFigureOut">
              <a:rPr lang="en-US" smtClean="0"/>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06B12-602F-4370-B51B-9D3A8DF780A4}" type="slidenum">
              <a:rPr lang="en-US" smtClean="0"/>
              <a:t>‹#›</a:t>
            </a:fld>
            <a:endParaRPr lang="en-US"/>
          </a:p>
        </p:txBody>
      </p:sp>
    </p:spTree>
    <p:extLst>
      <p:ext uri="{BB962C8B-B14F-4D97-AF65-F5344CB8AC3E}">
        <p14:creationId xmlns:p14="http://schemas.microsoft.com/office/powerpoint/2010/main" val="1974090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C218B00-2F1F-4901-905B-BB702AAC5BEE}" type="datetimeFigureOut">
              <a:rPr lang="en-US" smtClean="0"/>
              <a:t>8/29/2021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5D06B12-602F-4370-B51B-9D3A8DF780A4}" type="slidenum">
              <a:rPr lang="en-US" smtClean="0"/>
              <a:t>‹#›</a:t>
            </a:fld>
            <a:endParaRPr lang="en-US"/>
          </a:p>
        </p:txBody>
      </p:sp>
    </p:spTree>
    <p:extLst>
      <p:ext uri="{BB962C8B-B14F-4D97-AF65-F5344CB8AC3E}">
        <p14:creationId xmlns:p14="http://schemas.microsoft.com/office/powerpoint/2010/main" val="9260432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C295A3-F5D5-4317-9687-2CEB1DEDD2D4}"/>
              </a:ext>
            </a:extLst>
          </p:cNvPr>
          <p:cNvSpPr>
            <a:spLocks noGrp="1"/>
          </p:cNvSpPr>
          <p:nvPr>
            <p:ph type="title"/>
          </p:nvPr>
        </p:nvSpPr>
        <p:spPr>
          <a:xfrm>
            <a:off x="2839453" y="2296394"/>
            <a:ext cx="4459705" cy="1293028"/>
          </a:xfrm>
        </p:spPr>
        <p:txBody>
          <a:bodyPr>
            <a:normAutofit/>
          </a:bodyPr>
          <a:lstStyle/>
          <a:p>
            <a:r>
              <a:rPr lang="en-US" sz="4800" dirty="0" err="1">
                <a:latin typeface="SutonnyOMJ" panose="01010600010101010101" pitchFamily="2" charset="0"/>
                <a:cs typeface="SutonnyOMJ" panose="01010600010101010101" pitchFamily="2" charset="0"/>
              </a:rPr>
              <a:t>শুভেচ্ছা</a:t>
            </a:r>
            <a:r>
              <a:rPr lang="en-US" sz="4800" dirty="0">
                <a:latin typeface="SutonnyOMJ" panose="01010600010101010101" pitchFamily="2" charset="0"/>
                <a:cs typeface="SutonnyOMJ" panose="01010600010101010101" pitchFamily="2" charset="0"/>
              </a:rPr>
              <a:t>/</a:t>
            </a:r>
            <a:r>
              <a:rPr lang="en-US" sz="4800" dirty="0" err="1">
                <a:latin typeface="SutonnyOMJ" panose="01010600010101010101" pitchFamily="2" charset="0"/>
                <a:cs typeface="SutonnyOMJ" panose="01010600010101010101" pitchFamily="2" charset="0"/>
              </a:rPr>
              <a:t>স্বাগতম</a:t>
            </a:r>
            <a:endParaRPr lang="en-US" sz="4800" dirty="0">
              <a:latin typeface="SutonnyOMJ" panose="01010600010101010101" pitchFamily="2" charset="0"/>
              <a:cs typeface="SutonnyOMJ" panose="01010600010101010101" pitchFamily="2" charset="0"/>
            </a:endParaRPr>
          </a:p>
        </p:txBody>
      </p:sp>
    </p:spTree>
    <p:extLst>
      <p:ext uri="{BB962C8B-B14F-4D97-AF65-F5344CB8AC3E}">
        <p14:creationId xmlns:p14="http://schemas.microsoft.com/office/powerpoint/2010/main" val="3553556642"/>
      </p:ext>
    </p:extLst>
  </p:cSld>
  <p:clrMapOvr>
    <a:masterClrMapping/>
  </p:clrMapOvr>
  <mc:AlternateContent xmlns:mc="http://schemas.openxmlformats.org/markup-compatibility/2006">
    <mc:Choice xmlns:p14="http://schemas.microsoft.com/office/powerpoint/2010/main" Requires="p14">
      <p:transition spd="slow" p14:dur="800" advClick="0" advTm="5000">
        <p:circle/>
      </p:transition>
    </mc:Choice>
    <mc:Fallback>
      <p:transition spd="slow" advClick="0" advTm="5000">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59AE-EBA0-4CEA-AB4F-805FCEBCB8F1}"/>
              </a:ext>
            </a:extLst>
          </p:cNvPr>
          <p:cNvSpPr>
            <a:spLocks noGrp="1"/>
          </p:cNvSpPr>
          <p:nvPr>
            <p:ph type="title"/>
          </p:nvPr>
        </p:nvSpPr>
        <p:spPr>
          <a:xfrm>
            <a:off x="1768136" y="764373"/>
            <a:ext cx="8610600" cy="1293028"/>
          </a:xfrm>
        </p:spPr>
        <p:txBody>
          <a:bodyPr/>
          <a:lstStyle/>
          <a:p>
            <a:r>
              <a:rPr lang="en-US" dirty="0" err="1"/>
              <a:t>প্যাশ্চেন</a:t>
            </a:r>
            <a:r>
              <a:rPr lang="en-US" dirty="0"/>
              <a:t> </a:t>
            </a:r>
            <a:r>
              <a:rPr lang="en-US" dirty="0" err="1"/>
              <a:t>সিরিজ</a:t>
            </a:r>
            <a:r>
              <a:rPr lang="en-US" dirty="0"/>
              <a:t>(</a:t>
            </a:r>
            <a:r>
              <a:rPr lang="en-US" dirty="0" err="1"/>
              <a:t>Paschen</a:t>
            </a:r>
            <a:r>
              <a:rPr lang="en-US" dirty="0"/>
              <a:t> Series)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68D260-1343-43C7-9E22-E4BB11AB00CB}"/>
                  </a:ext>
                </a:extLst>
              </p:cNvPr>
              <p:cNvSpPr>
                <a:spLocks noGrp="1"/>
              </p:cNvSpPr>
              <p:nvPr>
                <p:ph idx="1"/>
              </p:nvPr>
            </p:nvSpPr>
            <p:spPr>
              <a:xfrm>
                <a:off x="2210540" y="2194560"/>
                <a:ext cx="9295660" cy="4024125"/>
              </a:xfrm>
            </p:spPr>
            <p:txBody>
              <a:bodyPr/>
              <a:lstStyle/>
              <a:p>
                <a:r>
                  <a:rPr lang="en-US" sz="2400" dirty="0">
                    <a:latin typeface="SutonnyOMJ" panose="01010600010101010101" pitchFamily="2" charset="0"/>
                    <a:cs typeface="SutonnyOMJ" panose="01010600010101010101" pitchFamily="2" charset="0"/>
                  </a:rPr>
                  <a:t>বিজ্ঞানী </a:t>
                </a:r>
                <a:r>
                  <a:rPr lang="en-US" sz="2400" dirty="0" err="1">
                    <a:latin typeface="SutonnyOMJ" panose="01010600010101010101" pitchFamily="2" charset="0"/>
                    <a:cs typeface="SutonnyOMJ" panose="01010600010101010101" pitchFamily="2" charset="0"/>
                  </a:rPr>
                  <a:t>প্যাশ্চেন</a:t>
                </a:r>
                <a:r>
                  <a:rPr lang="en-US" sz="2400" dirty="0">
                    <a:latin typeface="SutonnyOMJ" panose="01010600010101010101" pitchFamily="2" charset="0"/>
                    <a:cs typeface="SutonnyOMJ" panose="01010600010101010101" pitchFamily="2" charset="0"/>
                  </a:rPr>
                  <a:t> 1908 </a:t>
                </a:r>
                <a:r>
                  <a:rPr lang="en-US" sz="2400" dirty="0" err="1">
                    <a:latin typeface="SutonnyOMJ" panose="01010600010101010101" pitchFamily="2" charset="0"/>
                    <a:cs typeface="SutonnyOMJ" panose="01010600010101010101" pitchFamily="2" charset="0"/>
                  </a:rPr>
                  <a:t>সালে</a:t>
                </a:r>
                <a:r>
                  <a:rPr lang="en-US" sz="2400" dirty="0">
                    <a:latin typeface="SutonnyOMJ" panose="01010600010101010101" pitchFamily="2" charset="0"/>
                    <a:cs typeface="SutonnyOMJ" panose="01010600010101010101" pitchFamily="2" charset="0"/>
                  </a:rPr>
                  <a:t> এ </a:t>
                </a:r>
                <a:r>
                  <a:rPr lang="en-US" sz="2400" dirty="0" err="1">
                    <a:latin typeface="SutonnyOMJ" panose="01010600010101010101" pitchFamily="2" charset="0"/>
                    <a:cs typeface="SutonnyOMJ" panose="01010600010101010101" pitchFamily="2" charset="0"/>
                  </a:rPr>
                  <a:t>সিরিজ</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আবিষ্কার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করেন</a:t>
                </a:r>
                <a:r>
                  <a:rPr lang="en-US" sz="2400" dirty="0">
                    <a:latin typeface="SutonnyOMJ" panose="01010600010101010101" pitchFamily="2" charset="0"/>
                    <a:cs typeface="SutonnyOMJ" panose="01010600010101010101" pitchFamily="2" charset="0"/>
                  </a:rPr>
                  <a:t> । </a:t>
                </a:r>
                <a:r>
                  <a:rPr lang="en-US" sz="2400" dirty="0" err="1">
                    <a:latin typeface="SutonnyOMJ" panose="01010600010101010101" pitchFamily="2" charset="0"/>
                    <a:cs typeface="SutonnyOMJ" panose="01010600010101010101" pitchFamily="2" charset="0"/>
                  </a:rPr>
                  <a:t>এক্ষেত্রে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উত্তেজিত</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অবস্থায়</a:t>
                </a:r>
                <a:r>
                  <a:rPr lang="en-US" sz="2400" dirty="0">
                    <a:latin typeface="SutonnyOMJ" panose="01010600010101010101" pitchFamily="2" charset="0"/>
                    <a:cs typeface="SutonnyOMJ" panose="01010600010101010101" pitchFamily="2" charset="0"/>
                  </a:rPr>
                  <a:t> হাইড্রোজেন </a:t>
                </a:r>
                <a:r>
                  <a:rPr lang="en-US" sz="2400" dirty="0" err="1">
                    <a:latin typeface="SutonnyOMJ" panose="01010600010101010101" pitchFamily="2" charset="0"/>
                    <a:cs typeface="SutonnyOMJ" panose="01010600010101010101" pitchFamily="2" charset="0"/>
                  </a:rPr>
                  <a:t>পরমানুর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উচ্চতর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শক্তিস্তর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হতে</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ইলেকট্রন</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তৃতীয়</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শক্তিস্তরে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গমন</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করে</a:t>
                </a:r>
                <a:r>
                  <a:rPr lang="en-US" sz="2400" dirty="0">
                    <a:latin typeface="SutonnyOMJ" panose="01010600010101010101" pitchFamily="2" charset="0"/>
                    <a:cs typeface="SutonnyOMJ" panose="01010600010101010101" pitchFamily="2" charset="0"/>
                  </a:rPr>
                  <a:t> । হাইড্রোজেন </a:t>
                </a:r>
                <a:r>
                  <a:rPr lang="en-US" sz="2400" dirty="0" err="1">
                    <a:latin typeface="SutonnyOMJ" panose="01010600010101010101" pitchFamily="2" charset="0"/>
                    <a:cs typeface="SutonnyOMJ" panose="01010600010101010101" pitchFamily="2" charset="0"/>
                  </a:rPr>
                  <a:t>বর্ণালির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অতিবেগুনি</a:t>
                </a:r>
                <a:r>
                  <a:rPr lang="en-US" sz="2400" dirty="0">
                    <a:latin typeface="SutonnyOMJ" panose="01010600010101010101" pitchFamily="2" charset="0"/>
                    <a:cs typeface="SutonnyOMJ" panose="01010600010101010101" pitchFamily="2" charset="0"/>
                  </a:rPr>
                  <a:t> (UV) </a:t>
                </a:r>
                <a:r>
                  <a:rPr lang="en-US" sz="2400" dirty="0" err="1">
                    <a:latin typeface="SutonnyOMJ" panose="01010600010101010101" pitchFamily="2" charset="0"/>
                    <a:cs typeface="SutonnyOMJ" panose="01010600010101010101" pitchFamily="2" charset="0"/>
                  </a:rPr>
                  <a:t>অঞ্চলে</a:t>
                </a:r>
                <a:r>
                  <a:rPr lang="en-US" sz="2400" dirty="0">
                    <a:latin typeface="SutonnyOMJ" panose="01010600010101010101" pitchFamily="2" charset="0"/>
                    <a:cs typeface="SutonnyOMJ" panose="01010600010101010101" pitchFamily="2" charset="0"/>
                  </a:rPr>
                  <a:t> এ </a:t>
                </a:r>
                <a:r>
                  <a:rPr lang="en-US" sz="2400" dirty="0" err="1">
                    <a:latin typeface="SutonnyOMJ" panose="01010600010101010101" pitchFamily="2" charset="0"/>
                    <a:cs typeface="SutonnyOMJ" panose="01010600010101010101" pitchFamily="2" charset="0"/>
                  </a:rPr>
                  <a:t>সিরিজ</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উদ্ভব</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হয়</a:t>
                </a:r>
                <a:r>
                  <a:rPr lang="en-US" sz="2400" dirty="0">
                    <a:latin typeface="SutonnyOMJ" panose="01010600010101010101" pitchFamily="2" charset="0"/>
                    <a:cs typeface="SutonnyOMJ" panose="01010600010101010101" pitchFamily="2" charset="0"/>
                  </a:rPr>
                  <a:t> ।</a:t>
                </a:r>
              </a:p>
              <a:p>
                <a:pPr marL="0" indent="0">
                  <a:buNone/>
                </a:pP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আমরা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জানি</a:t>
                </a:r>
                <a:r>
                  <a:rPr lang="en-US" sz="2400" dirty="0">
                    <a:latin typeface="SutonnyOMJ" panose="01010600010101010101" pitchFamily="2" charset="0"/>
                    <a:cs typeface="SutonnyOMJ" panose="01010600010101010101" pitchFamily="2" charset="0"/>
                  </a:rPr>
                  <a:t>,                                         </a:t>
                </a:r>
              </a:p>
              <a:p>
                <a:pPr marL="0" indent="0">
                  <a:buNone/>
                </a:pPr>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r>
                      <a:rPr lang="en-US" sz="2400" i="1">
                        <a:effectLst/>
                        <a:latin typeface="Cambria Math" panose="02040503050406030204" pitchFamily="18" charset="0"/>
                        <a:ea typeface="Calibri" panose="020F0502020204030204" pitchFamily="34" charset="0"/>
                        <a:cs typeface="Nirmala UI" panose="020B0502040204020203" pitchFamily="34" charset="0"/>
                      </a:rPr>
                      <m:t>     </m:t>
                    </m:r>
                    <m:acc>
                      <m:accPr>
                        <m:chr m:val="̅"/>
                        <m:ctrlPr>
                          <a:rPr lang="en-US" sz="2400" i="1">
                            <a:effectLst/>
                            <a:latin typeface="Cambria Math" panose="02040503050406030204" pitchFamily="18" charset="0"/>
                            <a:ea typeface="Calibri" panose="020F0502020204030204" pitchFamily="34" charset="0"/>
                            <a:cs typeface="Nirmala UI" panose="020B0502040204020203" pitchFamily="34" charset="0"/>
                          </a:rPr>
                        </m:ctrlPr>
                      </m:accPr>
                      <m:e>
                        <m:r>
                          <a:rPr lang="en-US" sz="2400" i="1">
                            <a:effectLst/>
                            <a:latin typeface="Cambria Math" panose="02040503050406030204" pitchFamily="18" charset="0"/>
                            <a:ea typeface="Calibri" panose="020F0502020204030204" pitchFamily="34" charset="0"/>
                            <a:cs typeface="Nirmala UI" panose="020B0502040204020203" pitchFamily="34" charset="0"/>
                          </a:rPr>
                          <m:t>𝑣</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n</a:t>
                </a:r>
                <a:r>
                  <a:rPr lang="en-US" sz="2400" baseline="30000" dirty="0">
                    <a:latin typeface="SutonnyOMJ" panose="01010600010101010101" pitchFamily="2" charset="0"/>
                    <a:cs typeface="SutonnyOMJ" panose="01010600010101010101" pitchFamily="2" charset="0"/>
                  </a:rPr>
                  <a:t>2</a:t>
                </a:r>
                <a:r>
                  <a:rPr lang="en-US" sz="2400" baseline="-25000" dirty="0">
                    <a:latin typeface="SutonnyOMJ" panose="01010600010101010101" pitchFamily="2" charset="0"/>
                    <a:cs typeface="SutonnyOMJ" panose="01010600010101010101" pitchFamily="2" charset="0"/>
                  </a:rPr>
                  <a:t>1</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n</a:t>
                </a:r>
                <a:r>
                  <a:rPr lang="en-US" sz="2400" baseline="-25000" dirty="0">
                    <a:latin typeface="SutonnyOMJ" panose="01010600010101010101" pitchFamily="2" charset="0"/>
                    <a:cs typeface="SutonnyOMJ" panose="01010600010101010101" pitchFamily="2" charset="0"/>
                  </a:rPr>
                  <a:t>2</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এখানে</a:t>
                </a:r>
                <a:r>
                  <a:rPr lang="en-US" sz="2400" dirty="0">
                    <a:latin typeface="SutonnyOMJ" panose="01010600010101010101" pitchFamily="2" charset="0"/>
                    <a:cs typeface="SutonnyOMJ" panose="01010600010101010101" pitchFamily="2" charset="0"/>
                  </a:rPr>
                  <a:t>, n</a:t>
                </a:r>
                <a:r>
                  <a:rPr lang="en-US" sz="2400" baseline="-25000" dirty="0">
                    <a:latin typeface="SutonnyOMJ" panose="01010600010101010101" pitchFamily="2" charset="0"/>
                    <a:cs typeface="SutonnyOMJ" panose="01010600010101010101" pitchFamily="2" charset="0"/>
                  </a:rPr>
                  <a:t>1</a:t>
                </a:r>
                <a:r>
                  <a:rPr lang="en-US" sz="2400" dirty="0">
                    <a:latin typeface="SutonnyOMJ" panose="01010600010101010101" pitchFamily="2" charset="0"/>
                    <a:cs typeface="SutonnyOMJ" panose="01010600010101010101" pitchFamily="2" charset="0"/>
                  </a:rPr>
                  <a:t> = 3   এবং  n</a:t>
                </a:r>
                <a:r>
                  <a:rPr lang="en-US" sz="2400" baseline="-25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=4,5,6...........</a:t>
                </a:r>
              </a:p>
              <a:p>
                <a:pPr marL="0" indent="0">
                  <a:buNone/>
                </a:pPr>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acc>
                      <m:accPr>
                        <m:chr m:val="̅"/>
                        <m:ctrlPr>
                          <a:rPr lang="en-US" sz="2400" i="1" smtClean="0">
                            <a:effectLst/>
                            <a:latin typeface="Cambria Math" panose="02040503050406030204" pitchFamily="18" charset="0"/>
                            <a:ea typeface="Calibri" panose="020F0502020204030204" pitchFamily="34" charset="0"/>
                            <a:cs typeface="Nirmala UI" panose="020B0502040204020203" pitchFamily="34" charset="0"/>
                          </a:rPr>
                        </m:ctrlPr>
                      </m:accPr>
                      <m:e>
                        <m:r>
                          <a:rPr lang="en-US" sz="2400" i="1">
                            <a:effectLst/>
                            <a:latin typeface="Cambria Math" panose="02040503050406030204" pitchFamily="18" charset="0"/>
                            <a:ea typeface="Calibri" panose="020F0502020204030204" pitchFamily="34" charset="0"/>
                            <a:cs typeface="Nirmala UI" panose="020B0502040204020203" pitchFamily="34" charset="0"/>
                          </a:rPr>
                          <m:t>𝑣</m:t>
                        </m:r>
                        <m:r>
                          <m:rPr>
                            <m:nor/>
                          </m:rPr>
                          <a:rPr lang="en-US" sz="2400" baseline="-25000" dirty="0">
                            <a:latin typeface="SutonnyOMJ" panose="01010600010101010101" pitchFamily="2" charset="0"/>
                            <a:cs typeface="SutonnyOMJ" panose="01010600010101010101" pitchFamily="2" charset="0"/>
                          </a:rPr>
                          <m:t>1</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3</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4</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)=(7/144) R</a:t>
                </a:r>
                <a:r>
                  <a:rPr lang="en-US" sz="2400" baseline="-25000" dirty="0">
                    <a:latin typeface="SutonnyOMJ" panose="01010600010101010101" pitchFamily="2" charset="0"/>
                    <a:cs typeface="SutonnyOMJ" panose="01010600010101010101" pitchFamily="2" charset="0"/>
                  </a:rPr>
                  <a:t>H  </a:t>
                </a:r>
              </a:p>
              <a:p>
                <a:pPr marL="0" indent="0">
                  <a:buNone/>
                </a:pPr>
                <a:r>
                  <a:rPr lang="en-US" sz="2400" baseline="-25000" dirty="0">
                    <a:latin typeface="SutonnyOMJ" panose="01010600010101010101" pitchFamily="2" charset="0"/>
                    <a:cs typeface="SutonnyOMJ" panose="01010600010101010101" pitchFamily="2" charset="0"/>
                  </a:rPr>
                  <a:t>অনুরূপভাবে,</a:t>
                </a:r>
              </a:p>
              <a:p>
                <a:pPr marL="0" indent="0">
                  <a:buNone/>
                </a:pPr>
                <a14:m>
                  <m:oMath xmlns:m="http://schemas.openxmlformats.org/officeDocument/2006/math">
                    <m:acc>
                      <m:accPr>
                        <m:chr m:val="̅"/>
                        <m:ctrlPr>
                          <a:rPr lang="en-US" sz="2400" i="1">
                            <a:latin typeface="Cambria Math" panose="02040503050406030204" pitchFamily="18" charset="0"/>
                            <a:ea typeface="Calibri" panose="020F0502020204030204" pitchFamily="34" charset="0"/>
                            <a:cs typeface="Nirmala UI" panose="020B0502040204020203" pitchFamily="34" charset="0"/>
                          </a:rPr>
                        </m:ctrlPr>
                      </m:accPr>
                      <m:e>
                        <m:r>
                          <a:rPr lang="en-US" sz="2400" i="1">
                            <a:latin typeface="Cambria Math" panose="02040503050406030204" pitchFamily="18" charset="0"/>
                            <a:ea typeface="Calibri" panose="020F0502020204030204" pitchFamily="34" charset="0"/>
                            <a:cs typeface="Nirmala UI" panose="020B0502040204020203" pitchFamily="34" charset="0"/>
                          </a:rPr>
                          <m:t>𝑣</m:t>
                        </m:r>
                        <m:r>
                          <m:rPr>
                            <m:nor/>
                          </m:rPr>
                          <a:rPr lang="en-US" sz="2400" b="0" i="0" baseline="-25000" dirty="0" smtClean="0">
                            <a:latin typeface="SutonnyOMJ" panose="01010600010101010101" pitchFamily="2" charset="0"/>
                            <a:cs typeface="SutonnyOMJ" panose="01010600010101010101" pitchFamily="2" charset="0"/>
                          </a:rPr>
                          <m:t>2</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r>
                      <a:rPr lang="en-US" sz="2400" b="0" i="1" smtClean="0">
                        <a:effectLst/>
                        <a:latin typeface="Cambria Math" panose="02040503050406030204" pitchFamily="18" charset="0"/>
                        <a:ea typeface="Calibri" panose="020F0502020204030204" pitchFamily="34" charset="0"/>
                        <a:cs typeface="Nirmala UI" panose="020B0502040204020203" pitchFamily="34" charset="0"/>
                      </a:rPr>
                      <m:t> </m:t>
                    </m:r>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3</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5</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)=(16/225) R</a:t>
                </a:r>
                <a:r>
                  <a:rPr lang="en-US" sz="2400" baseline="-25000" dirty="0">
                    <a:latin typeface="SutonnyOMJ" panose="01010600010101010101" pitchFamily="2" charset="0"/>
                    <a:cs typeface="SutonnyOMJ" panose="01010600010101010101" pitchFamily="2" charset="0"/>
                  </a:rPr>
                  <a:t>H  </a:t>
                </a:r>
              </a:p>
              <a:p>
                <a:endParaRPr lang="en-US" dirty="0"/>
              </a:p>
            </p:txBody>
          </p:sp>
        </mc:Choice>
        <mc:Fallback xmlns="">
          <p:sp>
            <p:nvSpPr>
              <p:cNvPr id="3" name="Content Placeholder 2">
                <a:extLst>
                  <a:ext uri="{FF2B5EF4-FFF2-40B4-BE49-F238E27FC236}">
                    <a16:creationId xmlns:a16="http://schemas.microsoft.com/office/drawing/2014/main" id="{1F68D260-1343-43C7-9E22-E4BB11AB00CB}"/>
                  </a:ext>
                </a:extLst>
              </p:cNvPr>
              <p:cNvSpPr>
                <a:spLocks noGrp="1" noRot="1" noChangeAspect="1" noMove="1" noResize="1" noEditPoints="1" noAdjustHandles="1" noChangeArrowheads="1" noChangeShapeType="1" noTextEdit="1"/>
              </p:cNvSpPr>
              <p:nvPr>
                <p:ph idx="1"/>
              </p:nvPr>
            </p:nvSpPr>
            <p:spPr>
              <a:xfrm>
                <a:off x="2210540" y="2194560"/>
                <a:ext cx="9295660" cy="4024125"/>
              </a:xfrm>
              <a:blipFill>
                <a:blip r:embed="rId2"/>
                <a:stretch>
                  <a:fillRect l="-918" t="-1970" r="-590"/>
                </a:stretch>
              </a:blipFill>
            </p:spPr>
            <p:txBody>
              <a:bodyPr/>
              <a:lstStyle/>
              <a:p>
                <a:r>
                  <a:rPr lang="en-US">
                    <a:noFill/>
                  </a:rPr>
                  <a:t> </a:t>
                </a:r>
              </a:p>
            </p:txBody>
          </p:sp>
        </mc:Fallback>
      </mc:AlternateContent>
    </p:spTree>
    <p:extLst>
      <p:ext uri="{BB962C8B-B14F-4D97-AF65-F5344CB8AC3E}">
        <p14:creationId xmlns:p14="http://schemas.microsoft.com/office/powerpoint/2010/main" val="1801139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33636-9C92-416C-BFD8-D333A67C1B99}"/>
              </a:ext>
            </a:extLst>
          </p:cNvPr>
          <p:cNvSpPr>
            <a:spLocks noGrp="1"/>
          </p:cNvSpPr>
          <p:nvPr>
            <p:ph type="title"/>
          </p:nvPr>
        </p:nvSpPr>
        <p:spPr>
          <a:xfrm>
            <a:off x="2512379" y="764373"/>
            <a:ext cx="7511249" cy="1293028"/>
          </a:xfrm>
        </p:spPr>
        <p:txBody>
          <a:bodyPr/>
          <a:lstStyle/>
          <a:p>
            <a:r>
              <a:rPr lang="en-US" dirty="0" err="1"/>
              <a:t>ব্রাকেট</a:t>
            </a:r>
            <a:r>
              <a:rPr lang="en-US" dirty="0"/>
              <a:t> </a:t>
            </a:r>
            <a:r>
              <a:rPr lang="en-US" dirty="0" err="1"/>
              <a:t>সিরিজ</a:t>
            </a:r>
            <a:r>
              <a:rPr lang="en-US" dirty="0"/>
              <a:t>(Bracket Series)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6D00254-D57B-43D8-8224-8F983092EB7F}"/>
                  </a:ext>
                </a:extLst>
              </p:cNvPr>
              <p:cNvSpPr>
                <a:spLocks noGrp="1"/>
              </p:cNvSpPr>
              <p:nvPr>
                <p:ph idx="1"/>
              </p:nvPr>
            </p:nvSpPr>
            <p:spPr>
              <a:xfrm>
                <a:off x="2059618" y="2194560"/>
                <a:ext cx="9446581" cy="4024125"/>
              </a:xfrm>
            </p:spPr>
            <p:txBody>
              <a:bodyPr/>
              <a:lstStyle/>
              <a:p>
                <a:r>
                  <a:rPr lang="en-US" sz="2400" dirty="0">
                    <a:latin typeface="SutonnyOMJ" panose="01010600010101010101" pitchFamily="2" charset="0"/>
                    <a:cs typeface="SutonnyOMJ" panose="01010600010101010101" pitchFamily="2" charset="0"/>
                  </a:rPr>
                  <a:t>বিজ্ঞানী </a:t>
                </a:r>
                <a:r>
                  <a:rPr lang="en-US" sz="2400" dirty="0" err="1">
                    <a:latin typeface="SutonnyOMJ" panose="01010600010101010101" pitchFamily="2" charset="0"/>
                    <a:cs typeface="SutonnyOMJ" panose="01010600010101010101" pitchFamily="2" charset="0"/>
                  </a:rPr>
                  <a:t>ব্রাকেট</a:t>
                </a:r>
                <a:r>
                  <a:rPr lang="en-US" sz="2400" dirty="0">
                    <a:latin typeface="SutonnyOMJ" panose="01010600010101010101" pitchFamily="2" charset="0"/>
                    <a:cs typeface="SutonnyOMJ" panose="01010600010101010101" pitchFamily="2" charset="0"/>
                  </a:rPr>
                  <a:t> 1922 </a:t>
                </a:r>
                <a:r>
                  <a:rPr lang="en-US" sz="2400" dirty="0" err="1">
                    <a:latin typeface="SutonnyOMJ" panose="01010600010101010101" pitchFamily="2" charset="0"/>
                    <a:cs typeface="SutonnyOMJ" panose="01010600010101010101" pitchFamily="2" charset="0"/>
                  </a:rPr>
                  <a:t>সালে</a:t>
                </a:r>
                <a:r>
                  <a:rPr lang="en-US" sz="2400" dirty="0">
                    <a:latin typeface="SutonnyOMJ" panose="01010600010101010101" pitchFamily="2" charset="0"/>
                    <a:cs typeface="SutonnyOMJ" panose="01010600010101010101" pitchFamily="2" charset="0"/>
                  </a:rPr>
                  <a:t> এ </a:t>
                </a:r>
                <a:r>
                  <a:rPr lang="en-US" sz="2400" dirty="0" err="1">
                    <a:latin typeface="SutonnyOMJ" panose="01010600010101010101" pitchFamily="2" charset="0"/>
                    <a:cs typeface="SutonnyOMJ" panose="01010600010101010101" pitchFamily="2" charset="0"/>
                  </a:rPr>
                  <a:t>সিরিজ</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আবিষ্কার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করেন</a:t>
                </a:r>
                <a:r>
                  <a:rPr lang="en-US" sz="2400" dirty="0">
                    <a:latin typeface="SutonnyOMJ" panose="01010600010101010101" pitchFamily="2" charset="0"/>
                    <a:cs typeface="SutonnyOMJ" panose="01010600010101010101" pitchFamily="2" charset="0"/>
                  </a:rPr>
                  <a:t> । </a:t>
                </a:r>
                <a:r>
                  <a:rPr lang="en-US" sz="2400" dirty="0" err="1">
                    <a:latin typeface="SutonnyOMJ" panose="01010600010101010101" pitchFamily="2" charset="0"/>
                    <a:cs typeface="SutonnyOMJ" panose="01010600010101010101" pitchFamily="2" charset="0"/>
                  </a:rPr>
                  <a:t>এক্ষেত্রে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উত্তেজিত</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অবস্থায়</a:t>
                </a:r>
                <a:r>
                  <a:rPr lang="en-US" sz="2400" dirty="0">
                    <a:latin typeface="SutonnyOMJ" panose="01010600010101010101" pitchFamily="2" charset="0"/>
                    <a:cs typeface="SutonnyOMJ" panose="01010600010101010101" pitchFamily="2" charset="0"/>
                  </a:rPr>
                  <a:t> হাইড্রোজেন </a:t>
                </a:r>
                <a:r>
                  <a:rPr lang="en-US" sz="2400" dirty="0" err="1">
                    <a:latin typeface="SutonnyOMJ" panose="01010600010101010101" pitchFamily="2" charset="0"/>
                    <a:cs typeface="SutonnyOMJ" panose="01010600010101010101" pitchFamily="2" charset="0"/>
                  </a:rPr>
                  <a:t>পরমানুর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উচ্চতর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শক্তিস্তর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হতে</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ইলেকট্রন</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চতুর্থ</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শক্তিস্তরে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গমন</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করে</a:t>
                </a:r>
                <a:r>
                  <a:rPr lang="en-US" sz="2400" dirty="0">
                    <a:latin typeface="SutonnyOMJ" panose="01010600010101010101" pitchFamily="2" charset="0"/>
                    <a:cs typeface="SutonnyOMJ" panose="01010600010101010101" pitchFamily="2" charset="0"/>
                  </a:rPr>
                  <a:t> । হাইড্রোজেন </a:t>
                </a:r>
                <a:r>
                  <a:rPr lang="en-US" sz="2400" dirty="0" err="1">
                    <a:latin typeface="SutonnyOMJ" panose="01010600010101010101" pitchFamily="2" charset="0"/>
                    <a:cs typeface="SutonnyOMJ" panose="01010600010101010101" pitchFamily="2" charset="0"/>
                  </a:rPr>
                  <a:t>বর্ণালির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অতিবেগুনি</a:t>
                </a:r>
                <a:r>
                  <a:rPr lang="en-US" sz="2400" dirty="0">
                    <a:latin typeface="SutonnyOMJ" panose="01010600010101010101" pitchFamily="2" charset="0"/>
                    <a:cs typeface="SutonnyOMJ" panose="01010600010101010101" pitchFamily="2" charset="0"/>
                  </a:rPr>
                  <a:t> (UV) </a:t>
                </a:r>
                <a:r>
                  <a:rPr lang="en-US" sz="2400" dirty="0" err="1">
                    <a:latin typeface="SutonnyOMJ" panose="01010600010101010101" pitchFamily="2" charset="0"/>
                    <a:cs typeface="SutonnyOMJ" panose="01010600010101010101" pitchFamily="2" charset="0"/>
                  </a:rPr>
                  <a:t>অঞ্চলে</a:t>
                </a:r>
                <a:r>
                  <a:rPr lang="en-US" sz="2400" dirty="0">
                    <a:latin typeface="SutonnyOMJ" panose="01010600010101010101" pitchFamily="2" charset="0"/>
                    <a:cs typeface="SutonnyOMJ" panose="01010600010101010101" pitchFamily="2" charset="0"/>
                  </a:rPr>
                  <a:t> এ </a:t>
                </a:r>
                <a:r>
                  <a:rPr lang="en-US" sz="2400" dirty="0" err="1">
                    <a:latin typeface="SutonnyOMJ" panose="01010600010101010101" pitchFamily="2" charset="0"/>
                    <a:cs typeface="SutonnyOMJ" panose="01010600010101010101" pitchFamily="2" charset="0"/>
                  </a:rPr>
                  <a:t>সিরিজ</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উদ্ভব</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হয়</a:t>
                </a:r>
                <a:r>
                  <a:rPr lang="en-US" sz="2400" dirty="0">
                    <a:latin typeface="SutonnyOMJ" panose="01010600010101010101" pitchFamily="2" charset="0"/>
                    <a:cs typeface="SutonnyOMJ" panose="01010600010101010101" pitchFamily="2" charset="0"/>
                  </a:rPr>
                  <a:t> ।</a:t>
                </a:r>
              </a:p>
              <a:p>
                <a:pPr marL="0" indent="0">
                  <a:buNone/>
                </a:pP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আমরা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জানি</a:t>
                </a:r>
                <a:r>
                  <a:rPr lang="en-US" sz="2400" dirty="0">
                    <a:latin typeface="SutonnyOMJ" panose="01010600010101010101" pitchFamily="2" charset="0"/>
                    <a:cs typeface="SutonnyOMJ" panose="01010600010101010101" pitchFamily="2" charset="0"/>
                  </a:rPr>
                  <a:t>,                                         </a:t>
                </a:r>
              </a:p>
              <a:p>
                <a:pPr marL="0" indent="0">
                  <a:buNone/>
                </a:pPr>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r>
                      <a:rPr lang="en-US" sz="2400" i="1">
                        <a:effectLst/>
                        <a:latin typeface="Cambria Math" panose="02040503050406030204" pitchFamily="18" charset="0"/>
                        <a:ea typeface="Calibri" panose="020F0502020204030204" pitchFamily="34" charset="0"/>
                        <a:cs typeface="Nirmala UI" panose="020B0502040204020203" pitchFamily="34" charset="0"/>
                      </a:rPr>
                      <m:t>     </m:t>
                    </m:r>
                    <m:acc>
                      <m:accPr>
                        <m:chr m:val="̅"/>
                        <m:ctrlPr>
                          <a:rPr lang="en-US" sz="2400" i="1">
                            <a:effectLst/>
                            <a:latin typeface="Cambria Math" panose="02040503050406030204" pitchFamily="18" charset="0"/>
                            <a:ea typeface="Calibri" panose="020F0502020204030204" pitchFamily="34" charset="0"/>
                            <a:cs typeface="Nirmala UI" panose="020B0502040204020203" pitchFamily="34" charset="0"/>
                          </a:rPr>
                        </m:ctrlPr>
                      </m:accPr>
                      <m:e>
                        <m:r>
                          <a:rPr lang="en-US" sz="2400" i="1">
                            <a:effectLst/>
                            <a:latin typeface="Cambria Math" panose="02040503050406030204" pitchFamily="18" charset="0"/>
                            <a:ea typeface="Calibri" panose="020F0502020204030204" pitchFamily="34" charset="0"/>
                            <a:cs typeface="Nirmala UI" panose="020B0502040204020203" pitchFamily="34" charset="0"/>
                          </a:rPr>
                          <m:t>𝑣</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n</a:t>
                </a:r>
                <a:r>
                  <a:rPr lang="en-US" sz="2400" baseline="30000" dirty="0">
                    <a:latin typeface="SutonnyOMJ" panose="01010600010101010101" pitchFamily="2" charset="0"/>
                    <a:cs typeface="SutonnyOMJ" panose="01010600010101010101" pitchFamily="2" charset="0"/>
                  </a:rPr>
                  <a:t>2</a:t>
                </a:r>
                <a:r>
                  <a:rPr lang="en-US" sz="2400" baseline="-25000" dirty="0">
                    <a:latin typeface="SutonnyOMJ" panose="01010600010101010101" pitchFamily="2" charset="0"/>
                    <a:cs typeface="SutonnyOMJ" panose="01010600010101010101" pitchFamily="2" charset="0"/>
                  </a:rPr>
                  <a:t>1</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n</a:t>
                </a:r>
                <a:r>
                  <a:rPr lang="en-US" sz="2400" baseline="-25000" dirty="0">
                    <a:latin typeface="SutonnyOMJ" panose="01010600010101010101" pitchFamily="2" charset="0"/>
                    <a:cs typeface="SutonnyOMJ" panose="01010600010101010101" pitchFamily="2" charset="0"/>
                  </a:rPr>
                  <a:t>2</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এখানে</a:t>
                </a:r>
                <a:r>
                  <a:rPr lang="en-US" sz="2400" dirty="0">
                    <a:latin typeface="SutonnyOMJ" panose="01010600010101010101" pitchFamily="2" charset="0"/>
                    <a:cs typeface="SutonnyOMJ" panose="01010600010101010101" pitchFamily="2" charset="0"/>
                  </a:rPr>
                  <a:t>, n</a:t>
                </a:r>
                <a:r>
                  <a:rPr lang="en-US" sz="2400" baseline="-25000" dirty="0">
                    <a:latin typeface="SutonnyOMJ" panose="01010600010101010101" pitchFamily="2" charset="0"/>
                    <a:cs typeface="SutonnyOMJ" panose="01010600010101010101" pitchFamily="2" charset="0"/>
                  </a:rPr>
                  <a:t>1</a:t>
                </a:r>
                <a:r>
                  <a:rPr lang="en-US" sz="2400" dirty="0">
                    <a:latin typeface="SutonnyOMJ" panose="01010600010101010101" pitchFamily="2" charset="0"/>
                    <a:cs typeface="SutonnyOMJ" panose="01010600010101010101" pitchFamily="2" charset="0"/>
                  </a:rPr>
                  <a:t> = 4   এবং  n</a:t>
                </a:r>
                <a:r>
                  <a:rPr lang="en-US" sz="2400" baseline="-25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=5,6,7,...........</a:t>
                </a:r>
              </a:p>
              <a:p>
                <a:pPr marL="0" indent="0">
                  <a:buNone/>
                </a:pPr>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acc>
                      <m:accPr>
                        <m:chr m:val="̅"/>
                        <m:ctrlPr>
                          <a:rPr lang="en-US" sz="2400" i="1" smtClean="0">
                            <a:effectLst/>
                            <a:latin typeface="Cambria Math" panose="02040503050406030204" pitchFamily="18" charset="0"/>
                            <a:ea typeface="Calibri" panose="020F0502020204030204" pitchFamily="34" charset="0"/>
                            <a:cs typeface="Nirmala UI" panose="020B0502040204020203" pitchFamily="34" charset="0"/>
                          </a:rPr>
                        </m:ctrlPr>
                      </m:accPr>
                      <m:e>
                        <m:r>
                          <a:rPr lang="en-US" sz="2400" i="1">
                            <a:effectLst/>
                            <a:latin typeface="Cambria Math" panose="02040503050406030204" pitchFamily="18" charset="0"/>
                            <a:ea typeface="Calibri" panose="020F0502020204030204" pitchFamily="34" charset="0"/>
                            <a:cs typeface="Nirmala UI" panose="020B0502040204020203" pitchFamily="34" charset="0"/>
                          </a:rPr>
                          <m:t>𝑣</m:t>
                        </m:r>
                        <m:r>
                          <m:rPr>
                            <m:nor/>
                          </m:rPr>
                          <a:rPr lang="en-US" sz="2400" baseline="-25000" dirty="0">
                            <a:latin typeface="SutonnyOMJ" panose="01010600010101010101" pitchFamily="2" charset="0"/>
                            <a:cs typeface="SutonnyOMJ" panose="01010600010101010101" pitchFamily="2" charset="0"/>
                          </a:rPr>
                          <m:t>1</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4</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1/5</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)=(9/400) R</a:t>
                </a:r>
                <a:r>
                  <a:rPr lang="en-US" sz="2400" baseline="-25000" dirty="0">
                    <a:latin typeface="SutonnyOMJ" panose="01010600010101010101" pitchFamily="2" charset="0"/>
                    <a:cs typeface="SutonnyOMJ" panose="01010600010101010101" pitchFamily="2" charset="0"/>
                  </a:rPr>
                  <a:t>H  </a:t>
                </a:r>
              </a:p>
              <a:p>
                <a:pPr marL="0" indent="0">
                  <a:buNone/>
                </a:pPr>
                <a:r>
                  <a:rPr lang="en-US" sz="2400" baseline="-25000" dirty="0">
                    <a:latin typeface="SutonnyOMJ" panose="01010600010101010101" pitchFamily="2" charset="0"/>
                    <a:cs typeface="SutonnyOMJ" panose="01010600010101010101" pitchFamily="2" charset="0"/>
                  </a:rPr>
                  <a:t>অনুরূপভাবে,</a:t>
                </a:r>
              </a:p>
              <a:p>
                <a:pPr marL="0" indent="0">
                  <a:buNone/>
                </a:pPr>
                <a14:m>
                  <m:oMath xmlns:m="http://schemas.openxmlformats.org/officeDocument/2006/math">
                    <m:acc>
                      <m:accPr>
                        <m:chr m:val="̅"/>
                        <m:ctrlPr>
                          <a:rPr lang="en-US" sz="2400" i="1">
                            <a:latin typeface="Cambria Math" panose="02040503050406030204" pitchFamily="18" charset="0"/>
                            <a:ea typeface="Calibri" panose="020F0502020204030204" pitchFamily="34" charset="0"/>
                            <a:cs typeface="Nirmala UI" panose="020B0502040204020203" pitchFamily="34" charset="0"/>
                          </a:rPr>
                        </m:ctrlPr>
                      </m:accPr>
                      <m:e>
                        <m:r>
                          <a:rPr lang="en-US" sz="2400" i="1">
                            <a:latin typeface="Cambria Math" panose="02040503050406030204" pitchFamily="18" charset="0"/>
                            <a:ea typeface="Calibri" panose="020F0502020204030204" pitchFamily="34" charset="0"/>
                            <a:cs typeface="Nirmala UI" panose="020B0502040204020203" pitchFamily="34" charset="0"/>
                          </a:rPr>
                          <m:t>𝑣</m:t>
                        </m:r>
                        <m:r>
                          <m:rPr>
                            <m:nor/>
                          </m:rPr>
                          <a:rPr lang="en-US" sz="2400" b="0" i="0" baseline="-25000" dirty="0" smtClean="0">
                            <a:latin typeface="SutonnyOMJ" panose="01010600010101010101" pitchFamily="2" charset="0"/>
                            <a:cs typeface="SutonnyOMJ" panose="01010600010101010101" pitchFamily="2" charset="0"/>
                          </a:rPr>
                          <m:t>2</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r>
                      <a:rPr lang="en-US" sz="2400" b="0" i="1" smtClean="0">
                        <a:effectLst/>
                        <a:latin typeface="Cambria Math" panose="02040503050406030204" pitchFamily="18" charset="0"/>
                        <a:ea typeface="Calibri" panose="020F0502020204030204" pitchFamily="34" charset="0"/>
                        <a:cs typeface="Nirmala UI" panose="020B0502040204020203" pitchFamily="34" charset="0"/>
                      </a:rPr>
                      <m:t> </m:t>
                    </m:r>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4</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6</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)=(5/144) R</a:t>
                </a:r>
                <a:r>
                  <a:rPr lang="en-US" sz="2400" baseline="-25000" dirty="0">
                    <a:latin typeface="SutonnyOMJ" panose="01010600010101010101" pitchFamily="2" charset="0"/>
                    <a:cs typeface="SutonnyOMJ" panose="01010600010101010101" pitchFamily="2" charset="0"/>
                  </a:rPr>
                  <a:t>H  </a:t>
                </a:r>
              </a:p>
              <a:p>
                <a:endParaRPr lang="en-US" dirty="0"/>
              </a:p>
            </p:txBody>
          </p:sp>
        </mc:Choice>
        <mc:Fallback xmlns="">
          <p:sp>
            <p:nvSpPr>
              <p:cNvPr id="3" name="Content Placeholder 2">
                <a:extLst>
                  <a:ext uri="{FF2B5EF4-FFF2-40B4-BE49-F238E27FC236}">
                    <a16:creationId xmlns:a16="http://schemas.microsoft.com/office/drawing/2014/main" id="{96D00254-D57B-43D8-8224-8F983092EB7F}"/>
                  </a:ext>
                </a:extLst>
              </p:cNvPr>
              <p:cNvSpPr>
                <a:spLocks noGrp="1" noRot="1" noChangeAspect="1" noMove="1" noResize="1" noEditPoints="1" noAdjustHandles="1" noChangeArrowheads="1" noChangeShapeType="1" noTextEdit="1"/>
              </p:cNvSpPr>
              <p:nvPr>
                <p:ph idx="1"/>
              </p:nvPr>
            </p:nvSpPr>
            <p:spPr>
              <a:xfrm>
                <a:off x="2059618" y="2194560"/>
                <a:ext cx="9446581" cy="4024125"/>
              </a:xfrm>
              <a:blipFill>
                <a:blip r:embed="rId2"/>
                <a:stretch>
                  <a:fillRect l="-904" t="-1970"/>
                </a:stretch>
              </a:blipFill>
            </p:spPr>
            <p:txBody>
              <a:bodyPr/>
              <a:lstStyle/>
              <a:p>
                <a:r>
                  <a:rPr lang="en-US">
                    <a:noFill/>
                  </a:rPr>
                  <a:t> </a:t>
                </a:r>
              </a:p>
            </p:txBody>
          </p:sp>
        </mc:Fallback>
      </mc:AlternateContent>
    </p:spTree>
    <p:extLst>
      <p:ext uri="{BB962C8B-B14F-4D97-AF65-F5344CB8AC3E}">
        <p14:creationId xmlns:p14="http://schemas.microsoft.com/office/powerpoint/2010/main" val="855033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88D38-DA00-4081-8152-D6996A19F344}"/>
              </a:ext>
            </a:extLst>
          </p:cNvPr>
          <p:cNvSpPr>
            <a:spLocks noGrp="1"/>
          </p:cNvSpPr>
          <p:nvPr>
            <p:ph type="title"/>
          </p:nvPr>
        </p:nvSpPr>
        <p:spPr>
          <a:xfrm>
            <a:off x="2024106" y="825623"/>
            <a:ext cx="6729277" cy="865065"/>
          </a:xfrm>
        </p:spPr>
        <p:txBody>
          <a:bodyPr/>
          <a:lstStyle/>
          <a:p>
            <a:r>
              <a:rPr lang="en-US" dirty="0" err="1"/>
              <a:t>ফান্ড</a:t>
            </a:r>
            <a:r>
              <a:rPr lang="en-US" dirty="0"/>
              <a:t> </a:t>
            </a:r>
            <a:r>
              <a:rPr lang="en-US" dirty="0" err="1"/>
              <a:t>সিরিজ</a:t>
            </a:r>
            <a:r>
              <a:rPr lang="en-US" dirty="0"/>
              <a:t>(Fund Series)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A4BEEA1-95D6-402B-9CC6-598A66D8345C}"/>
                  </a:ext>
                </a:extLst>
              </p:cNvPr>
              <p:cNvSpPr>
                <a:spLocks noGrp="1"/>
              </p:cNvSpPr>
              <p:nvPr>
                <p:ph idx="1"/>
              </p:nvPr>
            </p:nvSpPr>
            <p:spPr>
              <a:xfrm>
                <a:off x="1515979" y="1917033"/>
                <a:ext cx="8903368" cy="4259930"/>
              </a:xfrm>
            </p:spPr>
            <p:txBody>
              <a:bodyPr>
                <a:normAutofit/>
              </a:bodyPr>
              <a:lstStyle/>
              <a:p>
                <a:r>
                  <a:rPr lang="en-US" sz="2400" dirty="0">
                    <a:latin typeface="SutonnyOMJ" panose="01010600010101010101" pitchFamily="2" charset="0"/>
                    <a:cs typeface="SutonnyOMJ" panose="01010600010101010101" pitchFamily="2" charset="0"/>
                  </a:rPr>
                  <a:t>বিজ্ঞানী </a:t>
                </a:r>
                <a:r>
                  <a:rPr lang="en-US" sz="2400" dirty="0" err="1">
                    <a:latin typeface="SutonnyOMJ" panose="01010600010101010101" pitchFamily="2" charset="0"/>
                    <a:cs typeface="SutonnyOMJ" panose="01010600010101010101" pitchFamily="2" charset="0"/>
                  </a:rPr>
                  <a:t>ব্রাকেট</a:t>
                </a:r>
                <a:r>
                  <a:rPr lang="en-US" sz="2400" dirty="0">
                    <a:latin typeface="SutonnyOMJ" panose="01010600010101010101" pitchFamily="2" charset="0"/>
                    <a:cs typeface="SutonnyOMJ" panose="01010600010101010101" pitchFamily="2" charset="0"/>
                  </a:rPr>
                  <a:t> 1929 </a:t>
                </a:r>
                <a:r>
                  <a:rPr lang="en-US" sz="2400" dirty="0" err="1">
                    <a:latin typeface="SutonnyOMJ" panose="01010600010101010101" pitchFamily="2" charset="0"/>
                    <a:cs typeface="SutonnyOMJ" panose="01010600010101010101" pitchFamily="2" charset="0"/>
                  </a:rPr>
                  <a:t>সালে</a:t>
                </a:r>
                <a:r>
                  <a:rPr lang="en-US" sz="2400" dirty="0">
                    <a:latin typeface="SutonnyOMJ" panose="01010600010101010101" pitchFamily="2" charset="0"/>
                    <a:cs typeface="SutonnyOMJ" panose="01010600010101010101" pitchFamily="2" charset="0"/>
                  </a:rPr>
                  <a:t> এ </a:t>
                </a:r>
                <a:r>
                  <a:rPr lang="en-US" sz="2400" dirty="0" err="1">
                    <a:latin typeface="SutonnyOMJ" panose="01010600010101010101" pitchFamily="2" charset="0"/>
                    <a:cs typeface="SutonnyOMJ" panose="01010600010101010101" pitchFamily="2" charset="0"/>
                  </a:rPr>
                  <a:t>সিরিজ</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আবিষ্কার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করেন</a:t>
                </a:r>
                <a:r>
                  <a:rPr lang="en-US" sz="2400" dirty="0">
                    <a:latin typeface="SutonnyOMJ" panose="01010600010101010101" pitchFamily="2" charset="0"/>
                    <a:cs typeface="SutonnyOMJ" panose="01010600010101010101" pitchFamily="2" charset="0"/>
                  </a:rPr>
                  <a:t> । </a:t>
                </a:r>
                <a:r>
                  <a:rPr lang="en-US" sz="2400" dirty="0" err="1">
                    <a:latin typeface="SutonnyOMJ" panose="01010600010101010101" pitchFamily="2" charset="0"/>
                    <a:cs typeface="SutonnyOMJ" panose="01010600010101010101" pitchFamily="2" charset="0"/>
                  </a:rPr>
                  <a:t>এক্ষেত্রে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উত্তেজিত</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অবস্থায়</a:t>
                </a:r>
                <a:r>
                  <a:rPr lang="en-US" sz="2400" dirty="0">
                    <a:latin typeface="SutonnyOMJ" panose="01010600010101010101" pitchFamily="2" charset="0"/>
                    <a:cs typeface="SutonnyOMJ" panose="01010600010101010101" pitchFamily="2" charset="0"/>
                  </a:rPr>
                  <a:t> হাইড্রোজেন </a:t>
                </a:r>
                <a:r>
                  <a:rPr lang="en-US" sz="2400" dirty="0" err="1">
                    <a:latin typeface="SutonnyOMJ" panose="01010600010101010101" pitchFamily="2" charset="0"/>
                    <a:cs typeface="SutonnyOMJ" panose="01010600010101010101" pitchFamily="2" charset="0"/>
                  </a:rPr>
                  <a:t>পরমানুর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উচ্চতর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শক্তিস্তর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হতে</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ইলেকট্রন</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পঞ্চম</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শক্তিস্তরে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গমন</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করে</a:t>
                </a:r>
                <a:r>
                  <a:rPr lang="en-US" sz="2400" dirty="0">
                    <a:latin typeface="SutonnyOMJ" panose="01010600010101010101" pitchFamily="2" charset="0"/>
                    <a:cs typeface="SutonnyOMJ" panose="01010600010101010101" pitchFamily="2" charset="0"/>
                  </a:rPr>
                  <a:t> । হাইড্রোজেন </a:t>
                </a:r>
                <a:r>
                  <a:rPr lang="en-US" sz="2400" dirty="0" err="1">
                    <a:latin typeface="SutonnyOMJ" panose="01010600010101010101" pitchFamily="2" charset="0"/>
                    <a:cs typeface="SutonnyOMJ" panose="01010600010101010101" pitchFamily="2" charset="0"/>
                  </a:rPr>
                  <a:t>বর্ণালির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অতিবেগুনি</a:t>
                </a:r>
                <a:r>
                  <a:rPr lang="en-US" sz="2400" dirty="0">
                    <a:latin typeface="SutonnyOMJ" panose="01010600010101010101" pitchFamily="2" charset="0"/>
                    <a:cs typeface="SutonnyOMJ" panose="01010600010101010101" pitchFamily="2" charset="0"/>
                  </a:rPr>
                  <a:t> (UV) </a:t>
                </a:r>
                <a:r>
                  <a:rPr lang="en-US" sz="2400" dirty="0" err="1">
                    <a:latin typeface="SutonnyOMJ" panose="01010600010101010101" pitchFamily="2" charset="0"/>
                    <a:cs typeface="SutonnyOMJ" panose="01010600010101010101" pitchFamily="2" charset="0"/>
                  </a:rPr>
                  <a:t>অঞ্চলে</a:t>
                </a:r>
                <a:r>
                  <a:rPr lang="en-US" sz="2400" dirty="0">
                    <a:latin typeface="SutonnyOMJ" panose="01010600010101010101" pitchFamily="2" charset="0"/>
                    <a:cs typeface="SutonnyOMJ" panose="01010600010101010101" pitchFamily="2" charset="0"/>
                  </a:rPr>
                  <a:t> এ </a:t>
                </a:r>
                <a:r>
                  <a:rPr lang="en-US" sz="2400" dirty="0" err="1">
                    <a:latin typeface="SutonnyOMJ" panose="01010600010101010101" pitchFamily="2" charset="0"/>
                    <a:cs typeface="SutonnyOMJ" panose="01010600010101010101" pitchFamily="2" charset="0"/>
                  </a:rPr>
                  <a:t>সিরিজ</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উদ্ভব</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হয়</a:t>
                </a:r>
                <a:r>
                  <a:rPr lang="en-US" sz="2400" dirty="0">
                    <a:latin typeface="SutonnyOMJ" panose="01010600010101010101" pitchFamily="2" charset="0"/>
                    <a:cs typeface="SutonnyOMJ" panose="01010600010101010101" pitchFamily="2" charset="0"/>
                  </a:rPr>
                  <a:t> ।</a:t>
                </a:r>
              </a:p>
              <a:p>
                <a:pPr marL="0" indent="0">
                  <a:buNone/>
                </a:pP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আমরা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জানি</a:t>
                </a:r>
                <a:r>
                  <a:rPr lang="en-US" sz="2400" dirty="0">
                    <a:latin typeface="SutonnyOMJ" panose="01010600010101010101" pitchFamily="2" charset="0"/>
                    <a:cs typeface="SutonnyOMJ" panose="01010600010101010101" pitchFamily="2" charset="0"/>
                  </a:rPr>
                  <a:t>,                                         </a:t>
                </a:r>
              </a:p>
              <a:p>
                <a:pPr marL="0" indent="0">
                  <a:buNone/>
                </a:pPr>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r>
                      <a:rPr lang="en-US" sz="2400" i="1">
                        <a:effectLst/>
                        <a:latin typeface="Cambria Math" panose="02040503050406030204" pitchFamily="18" charset="0"/>
                        <a:ea typeface="Calibri" panose="020F0502020204030204" pitchFamily="34" charset="0"/>
                        <a:cs typeface="Nirmala UI" panose="020B0502040204020203" pitchFamily="34" charset="0"/>
                      </a:rPr>
                      <m:t>     </m:t>
                    </m:r>
                    <m:acc>
                      <m:accPr>
                        <m:chr m:val="̅"/>
                        <m:ctrlPr>
                          <a:rPr lang="en-US" sz="2400" i="1">
                            <a:effectLst/>
                            <a:latin typeface="Cambria Math" panose="02040503050406030204" pitchFamily="18" charset="0"/>
                            <a:ea typeface="Calibri" panose="020F0502020204030204" pitchFamily="34" charset="0"/>
                            <a:cs typeface="Nirmala UI" panose="020B0502040204020203" pitchFamily="34" charset="0"/>
                          </a:rPr>
                        </m:ctrlPr>
                      </m:accPr>
                      <m:e>
                        <m:r>
                          <a:rPr lang="en-US" sz="2400" i="1">
                            <a:effectLst/>
                            <a:latin typeface="Cambria Math" panose="02040503050406030204" pitchFamily="18" charset="0"/>
                            <a:ea typeface="Calibri" panose="020F0502020204030204" pitchFamily="34" charset="0"/>
                            <a:cs typeface="Nirmala UI" panose="020B0502040204020203" pitchFamily="34" charset="0"/>
                          </a:rPr>
                          <m:t>𝑣</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n</a:t>
                </a:r>
                <a:r>
                  <a:rPr lang="en-US" sz="2400" baseline="30000" dirty="0">
                    <a:latin typeface="SutonnyOMJ" panose="01010600010101010101" pitchFamily="2" charset="0"/>
                    <a:cs typeface="SutonnyOMJ" panose="01010600010101010101" pitchFamily="2" charset="0"/>
                  </a:rPr>
                  <a:t>2</a:t>
                </a:r>
                <a:r>
                  <a:rPr lang="en-US" sz="2400" baseline="-25000" dirty="0">
                    <a:latin typeface="SutonnyOMJ" panose="01010600010101010101" pitchFamily="2" charset="0"/>
                    <a:cs typeface="SutonnyOMJ" panose="01010600010101010101" pitchFamily="2" charset="0"/>
                  </a:rPr>
                  <a:t>1</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n</a:t>
                </a:r>
                <a:r>
                  <a:rPr lang="en-US" sz="2400" baseline="-25000" dirty="0">
                    <a:latin typeface="SutonnyOMJ" panose="01010600010101010101" pitchFamily="2" charset="0"/>
                    <a:cs typeface="SutonnyOMJ" panose="01010600010101010101" pitchFamily="2" charset="0"/>
                  </a:rPr>
                  <a:t>2</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এখানে</a:t>
                </a:r>
                <a:r>
                  <a:rPr lang="en-US" sz="2400" dirty="0">
                    <a:latin typeface="SutonnyOMJ" panose="01010600010101010101" pitchFamily="2" charset="0"/>
                    <a:cs typeface="SutonnyOMJ" panose="01010600010101010101" pitchFamily="2" charset="0"/>
                  </a:rPr>
                  <a:t>, n</a:t>
                </a:r>
                <a:r>
                  <a:rPr lang="en-US" sz="2400" baseline="-25000" dirty="0">
                    <a:latin typeface="SutonnyOMJ" panose="01010600010101010101" pitchFamily="2" charset="0"/>
                    <a:cs typeface="SutonnyOMJ" panose="01010600010101010101" pitchFamily="2" charset="0"/>
                  </a:rPr>
                  <a:t>1</a:t>
                </a:r>
                <a:r>
                  <a:rPr lang="en-US" sz="2400" dirty="0">
                    <a:latin typeface="SutonnyOMJ" panose="01010600010101010101" pitchFamily="2" charset="0"/>
                    <a:cs typeface="SutonnyOMJ" panose="01010600010101010101" pitchFamily="2" charset="0"/>
                  </a:rPr>
                  <a:t> = 5   এবং  n</a:t>
                </a:r>
                <a:r>
                  <a:rPr lang="en-US" sz="2400" baseline="-25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=6,7,8,..........</a:t>
                </a:r>
              </a:p>
              <a:p>
                <a:pPr marL="0" indent="0">
                  <a:buNone/>
                </a:pPr>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acc>
                      <m:accPr>
                        <m:chr m:val="̅"/>
                        <m:ctrlPr>
                          <a:rPr lang="en-US" sz="2400" i="1" smtClean="0">
                            <a:effectLst/>
                            <a:latin typeface="Cambria Math" panose="02040503050406030204" pitchFamily="18" charset="0"/>
                            <a:ea typeface="Calibri" panose="020F0502020204030204" pitchFamily="34" charset="0"/>
                            <a:cs typeface="Nirmala UI" panose="020B0502040204020203" pitchFamily="34" charset="0"/>
                          </a:rPr>
                        </m:ctrlPr>
                      </m:accPr>
                      <m:e>
                        <m:r>
                          <a:rPr lang="en-US" sz="2400" i="1">
                            <a:effectLst/>
                            <a:latin typeface="Cambria Math" panose="02040503050406030204" pitchFamily="18" charset="0"/>
                            <a:ea typeface="Calibri" panose="020F0502020204030204" pitchFamily="34" charset="0"/>
                            <a:cs typeface="Nirmala UI" panose="020B0502040204020203" pitchFamily="34" charset="0"/>
                          </a:rPr>
                          <m:t>𝑣</m:t>
                        </m:r>
                        <m:r>
                          <m:rPr>
                            <m:nor/>
                          </m:rPr>
                          <a:rPr lang="en-US" sz="2400" baseline="-25000" dirty="0">
                            <a:latin typeface="SutonnyOMJ" panose="01010600010101010101" pitchFamily="2" charset="0"/>
                            <a:cs typeface="SutonnyOMJ" panose="01010600010101010101" pitchFamily="2" charset="0"/>
                          </a:rPr>
                          <m:t>1</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5</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1/6</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)=(11/900) R</a:t>
                </a:r>
                <a:r>
                  <a:rPr lang="en-US" sz="2400" baseline="-25000" dirty="0">
                    <a:latin typeface="SutonnyOMJ" panose="01010600010101010101" pitchFamily="2" charset="0"/>
                    <a:cs typeface="SutonnyOMJ" panose="01010600010101010101" pitchFamily="2" charset="0"/>
                  </a:rPr>
                  <a:t>H  </a:t>
                </a:r>
              </a:p>
              <a:p>
                <a:pPr marL="0" indent="0">
                  <a:buNone/>
                </a:pPr>
                <a:r>
                  <a:rPr lang="en-US" sz="2400" baseline="-25000" dirty="0">
                    <a:latin typeface="SutonnyOMJ" panose="01010600010101010101" pitchFamily="2" charset="0"/>
                    <a:cs typeface="SutonnyOMJ" panose="01010600010101010101" pitchFamily="2" charset="0"/>
                  </a:rPr>
                  <a:t>অনুরূপভাবে,</a:t>
                </a:r>
              </a:p>
              <a:p>
                <a:pPr marL="0" indent="0">
                  <a:buNone/>
                </a:pPr>
                <a14:m>
                  <m:oMath xmlns:m="http://schemas.openxmlformats.org/officeDocument/2006/math">
                    <m:acc>
                      <m:accPr>
                        <m:chr m:val="̅"/>
                        <m:ctrlPr>
                          <a:rPr lang="en-US" sz="2400" i="1">
                            <a:latin typeface="Cambria Math" panose="02040503050406030204" pitchFamily="18" charset="0"/>
                            <a:ea typeface="Calibri" panose="020F0502020204030204" pitchFamily="34" charset="0"/>
                            <a:cs typeface="Nirmala UI" panose="020B0502040204020203" pitchFamily="34" charset="0"/>
                          </a:rPr>
                        </m:ctrlPr>
                      </m:accPr>
                      <m:e>
                        <m:r>
                          <a:rPr lang="en-US" sz="2400" i="1">
                            <a:latin typeface="Cambria Math" panose="02040503050406030204" pitchFamily="18" charset="0"/>
                            <a:ea typeface="Calibri" panose="020F0502020204030204" pitchFamily="34" charset="0"/>
                            <a:cs typeface="Nirmala UI" panose="020B0502040204020203" pitchFamily="34" charset="0"/>
                          </a:rPr>
                          <m:t>𝑣</m:t>
                        </m:r>
                        <m:r>
                          <m:rPr>
                            <m:nor/>
                          </m:rPr>
                          <a:rPr lang="en-US" sz="2400" b="0" i="0" baseline="-25000" dirty="0" smtClean="0">
                            <a:latin typeface="SutonnyOMJ" panose="01010600010101010101" pitchFamily="2" charset="0"/>
                            <a:cs typeface="SutonnyOMJ" panose="01010600010101010101" pitchFamily="2" charset="0"/>
                          </a:rPr>
                          <m:t>2</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r>
                      <a:rPr lang="en-US" sz="2400" b="0" i="1" smtClean="0">
                        <a:effectLst/>
                        <a:latin typeface="Cambria Math" panose="02040503050406030204" pitchFamily="18" charset="0"/>
                        <a:ea typeface="Calibri" panose="020F0502020204030204" pitchFamily="34" charset="0"/>
                        <a:cs typeface="Nirmala UI" panose="020B0502040204020203" pitchFamily="34" charset="0"/>
                      </a:rPr>
                      <m:t> </m:t>
                    </m:r>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5</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7</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)=(24/1225) R</a:t>
                </a:r>
                <a:r>
                  <a:rPr lang="en-US" sz="2400" baseline="-25000" dirty="0">
                    <a:latin typeface="SutonnyOMJ" panose="01010600010101010101" pitchFamily="2" charset="0"/>
                    <a:cs typeface="SutonnyOMJ" panose="01010600010101010101" pitchFamily="2" charset="0"/>
                  </a:rPr>
                  <a:t>H  </a:t>
                </a:r>
              </a:p>
              <a:p>
                <a:pPr marL="0" indent="0">
                  <a:buNone/>
                </a:pPr>
                <a:r>
                  <a:rPr lang="en-US" dirty="0"/>
                  <a:t>               </a:t>
                </a:r>
              </a:p>
            </p:txBody>
          </p:sp>
        </mc:Choice>
        <mc:Fallback xmlns="">
          <p:sp>
            <p:nvSpPr>
              <p:cNvPr id="3" name="Content Placeholder 2">
                <a:extLst>
                  <a:ext uri="{FF2B5EF4-FFF2-40B4-BE49-F238E27FC236}">
                    <a16:creationId xmlns:a16="http://schemas.microsoft.com/office/drawing/2014/main" id="{7A4BEEA1-95D6-402B-9CC6-598A66D8345C}"/>
                  </a:ext>
                </a:extLst>
              </p:cNvPr>
              <p:cNvSpPr>
                <a:spLocks noGrp="1" noRot="1" noChangeAspect="1" noMove="1" noResize="1" noEditPoints="1" noAdjustHandles="1" noChangeArrowheads="1" noChangeShapeType="1" noTextEdit="1"/>
              </p:cNvSpPr>
              <p:nvPr>
                <p:ph idx="1"/>
              </p:nvPr>
            </p:nvSpPr>
            <p:spPr>
              <a:xfrm>
                <a:off x="1515979" y="1917033"/>
                <a:ext cx="8903368" cy="4259930"/>
              </a:xfrm>
              <a:blipFill>
                <a:blip r:embed="rId2"/>
                <a:stretch>
                  <a:fillRect l="-959" t="-1860"/>
                </a:stretch>
              </a:blipFill>
            </p:spPr>
            <p:txBody>
              <a:bodyPr/>
              <a:lstStyle/>
              <a:p>
                <a:r>
                  <a:rPr lang="en-US">
                    <a:noFill/>
                  </a:rPr>
                  <a:t> </a:t>
                </a:r>
              </a:p>
            </p:txBody>
          </p:sp>
        </mc:Fallback>
      </mc:AlternateContent>
    </p:spTree>
    <p:extLst>
      <p:ext uri="{BB962C8B-B14F-4D97-AF65-F5344CB8AC3E}">
        <p14:creationId xmlns:p14="http://schemas.microsoft.com/office/powerpoint/2010/main" val="91357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heel(1)">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D2CE-D791-4302-8367-EC4080E6BA17}"/>
              </a:ext>
            </a:extLst>
          </p:cNvPr>
          <p:cNvSpPr>
            <a:spLocks noGrp="1"/>
          </p:cNvSpPr>
          <p:nvPr>
            <p:ph type="title"/>
          </p:nvPr>
        </p:nvSpPr>
        <p:spPr>
          <a:xfrm>
            <a:off x="3373513" y="365125"/>
            <a:ext cx="5539669" cy="1325563"/>
          </a:xfrm>
        </p:spPr>
        <p:txBody>
          <a:bodyPr/>
          <a:lstStyle/>
          <a:p>
            <a:r>
              <a:rPr lang="en-US" dirty="0"/>
              <a:t>হাইড্রোজেন </a:t>
            </a:r>
            <a:r>
              <a:rPr lang="en-US" dirty="0" err="1"/>
              <a:t>বর্ণালির</a:t>
            </a:r>
            <a:r>
              <a:rPr lang="en-US" dirty="0"/>
              <a:t> </a:t>
            </a:r>
            <a:r>
              <a:rPr lang="en-US" dirty="0" err="1"/>
              <a:t>চিত্র</a:t>
            </a:r>
            <a:r>
              <a:rPr lang="en-US" dirty="0"/>
              <a:t> </a:t>
            </a:r>
          </a:p>
        </p:txBody>
      </p:sp>
      <p:pic>
        <p:nvPicPr>
          <p:cNvPr id="1026" name="Picture 2" descr="হাইড্রোজেন বর্ণালীর দৃশ্যমান অঞ্চলে কোন সিরিজের উদ্ভব হয়? - Quora">
            <a:extLst>
              <a:ext uri="{FF2B5EF4-FFF2-40B4-BE49-F238E27FC236}">
                <a16:creationId xmlns:a16="http://schemas.microsoft.com/office/drawing/2014/main" id="{B724365C-93E5-422A-8AD2-7104A0DB0C5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4233" y="2254927"/>
            <a:ext cx="5122416" cy="3515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7328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8BD6-5A10-4893-BA1A-55E0A50A3C66}"/>
              </a:ext>
            </a:extLst>
          </p:cNvPr>
          <p:cNvSpPr>
            <a:spLocks noGrp="1"/>
          </p:cNvSpPr>
          <p:nvPr>
            <p:ph type="title"/>
          </p:nvPr>
        </p:nvSpPr>
        <p:spPr>
          <a:xfrm>
            <a:off x="3297324" y="2717704"/>
            <a:ext cx="4408499" cy="1312755"/>
          </a:xfrm>
        </p:spPr>
        <p:txBody>
          <a:bodyPr/>
          <a:lstStyle/>
          <a:p>
            <a:r>
              <a:rPr lang="en-US" dirty="0" err="1"/>
              <a:t>ধন্যবাদ</a:t>
            </a:r>
            <a:r>
              <a:rPr lang="en-US" dirty="0"/>
              <a:t> </a:t>
            </a:r>
            <a:r>
              <a:rPr lang="en-US" dirty="0" err="1"/>
              <a:t>সবাইকে</a:t>
            </a:r>
            <a:r>
              <a:rPr lang="en-US" dirty="0"/>
              <a:t>                </a:t>
            </a:r>
          </a:p>
        </p:txBody>
      </p:sp>
    </p:spTree>
    <p:extLst>
      <p:ext uri="{BB962C8B-B14F-4D97-AF65-F5344CB8AC3E}">
        <p14:creationId xmlns:p14="http://schemas.microsoft.com/office/powerpoint/2010/main" val="2550584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1532-0B6D-4EB8-8EE2-1414D6D04DB6}"/>
              </a:ext>
            </a:extLst>
          </p:cNvPr>
          <p:cNvSpPr>
            <a:spLocks noGrp="1"/>
          </p:cNvSpPr>
          <p:nvPr>
            <p:ph type="title"/>
          </p:nvPr>
        </p:nvSpPr>
        <p:spPr>
          <a:xfrm>
            <a:off x="2366211" y="1644316"/>
            <a:ext cx="7642624" cy="748930"/>
          </a:xfrm>
        </p:spPr>
        <p:txBody>
          <a:bodyPr>
            <a:normAutofit/>
          </a:bodyPr>
          <a:lstStyle/>
          <a:p>
            <a:pPr algn="ctr"/>
            <a:r>
              <a:rPr lang="en-US" sz="4400" dirty="0" err="1">
                <a:latin typeface="SutonnyOMJ" panose="01010600010101010101" pitchFamily="2" charset="0"/>
                <a:cs typeface="SutonnyOMJ" panose="01010600010101010101" pitchFamily="2" charset="0"/>
              </a:rPr>
              <a:t>শিক্ষক</a:t>
            </a:r>
            <a:r>
              <a:rPr lang="en-US" sz="4400" dirty="0">
                <a:latin typeface="SutonnyOMJ" panose="01010600010101010101" pitchFamily="2" charset="0"/>
                <a:cs typeface="SutonnyOMJ" panose="01010600010101010101" pitchFamily="2" charset="0"/>
              </a:rPr>
              <a:t> </a:t>
            </a:r>
            <a:r>
              <a:rPr lang="en-US" sz="4400" dirty="0" err="1">
                <a:latin typeface="SutonnyOMJ" panose="01010600010101010101" pitchFamily="2" charset="0"/>
                <a:cs typeface="SutonnyOMJ" panose="01010600010101010101" pitchFamily="2" charset="0"/>
              </a:rPr>
              <a:t>পরিচিতিঃ</a:t>
            </a:r>
            <a:r>
              <a:rPr lang="en-US" sz="4400" dirty="0">
                <a:latin typeface="SutonnyOMJ" panose="01010600010101010101" pitchFamily="2" charset="0"/>
                <a:cs typeface="SutonnyOMJ" panose="01010600010101010101" pitchFamily="2" charset="0"/>
              </a:rPr>
              <a:t>-</a:t>
            </a:r>
          </a:p>
        </p:txBody>
      </p:sp>
      <p:sp>
        <p:nvSpPr>
          <p:cNvPr id="3" name="Text Placeholder 2">
            <a:extLst>
              <a:ext uri="{FF2B5EF4-FFF2-40B4-BE49-F238E27FC236}">
                <a16:creationId xmlns:a16="http://schemas.microsoft.com/office/drawing/2014/main" id="{58E7E5DC-9663-4979-AC7B-A4C6E4A3DC49}"/>
              </a:ext>
            </a:extLst>
          </p:cNvPr>
          <p:cNvSpPr>
            <a:spLocks noGrp="1"/>
          </p:cNvSpPr>
          <p:nvPr>
            <p:ph type="body" idx="1"/>
          </p:nvPr>
        </p:nvSpPr>
        <p:spPr>
          <a:xfrm>
            <a:off x="1474434" y="3155243"/>
            <a:ext cx="8534400" cy="3285067"/>
          </a:xfrm>
        </p:spPr>
        <p:style>
          <a:lnRef idx="2">
            <a:schemeClr val="dk1">
              <a:shade val="50000"/>
            </a:schemeClr>
          </a:lnRef>
          <a:fillRef idx="1">
            <a:schemeClr val="dk1"/>
          </a:fillRef>
          <a:effectRef idx="0">
            <a:schemeClr val="dk1"/>
          </a:effectRef>
          <a:fontRef idx="minor">
            <a:schemeClr val="lt1"/>
          </a:fontRef>
        </p:style>
        <p:txBody>
          <a:bodyPr>
            <a:normAutofit/>
          </a:bodyPr>
          <a:lstStyle/>
          <a:p>
            <a:pPr algn="ct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মোঃ</a:t>
            </a:r>
            <a:r>
              <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ইকবাল</a:t>
            </a:r>
            <a:r>
              <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হোসেন</a:t>
            </a:r>
            <a:endPar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endParaRPr>
          </a:p>
          <a:p>
            <a:pPr algn="ct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প্রভাষক</a:t>
            </a:r>
            <a:r>
              <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রসায়ন</a:t>
            </a:r>
            <a:r>
              <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বিজ্ঞান</a:t>
            </a:r>
            <a:endPar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endParaRPr>
          </a:p>
          <a:p>
            <a:pPr algn="ct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পাতাড়ী</a:t>
            </a:r>
            <a:r>
              <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ফাযিল</a:t>
            </a:r>
            <a:r>
              <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মাদ্রাসা</a:t>
            </a:r>
            <a:r>
              <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p>
          <a:p>
            <a:pPr algn="ct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সাপাহার</a:t>
            </a:r>
            <a:r>
              <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 ন</a:t>
            </a:r>
            <a:r>
              <a:rPr lang="as-IN"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ও</a:t>
            </a:r>
            <a:r>
              <a:rPr lang="en-US" sz="2800" dirty="0" err="1">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গাঁ</a:t>
            </a:r>
            <a:r>
              <a:rPr lang="en-US" sz="2800" dirty="0">
                <a:ln w="0"/>
                <a:solidFill>
                  <a:schemeClr val="tx1"/>
                </a:solidFill>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p>
        </p:txBody>
      </p:sp>
    </p:spTree>
    <p:extLst>
      <p:ext uri="{BB962C8B-B14F-4D97-AF65-F5344CB8AC3E}">
        <p14:creationId xmlns:p14="http://schemas.microsoft.com/office/powerpoint/2010/main" val="3879621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61493-935C-4AFC-B677-C03F729105C4}"/>
              </a:ext>
            </a:extLst>
          </p:cNvPr>
          <p:cNvSpPr>
            <a:spLocks noGrp="1"/>
          </p:cNvSpPr>
          <p:nvPr>
            <p:ph type="title"/>
          </p:nvPr>
        </p:nvSpPr>
        <p:spPr>
          <a:xfrm>
            <a:off x="1806221" y="1163053"/>
            <a:ext cx="7631289" cy="890336"/>
          </a:xfrm>
        </p:spPr>
        <p:style>
          <a:lnRef idx="2">
            <a:schemeClr val="dk1">
              <a:shade val="50000"/>
            </a:schemeClr>
          </a:lnRef>
          <a:fillRef idx="1">
            <a:schemeClr val="dk1"/>
          </a:fillRef>
          <a:effectRef idx="0">
            <a:schemeClr val="dk1"/>
          </a:effectRef>
          <a:fontRef idx="minor">
            <a:schemeClr val="lt1"/>
          </a:fontRef>
        </p:style>
        <p:txBody>
          <a:bodyPr>
            <a:normAutofit/>
            <a:scene3d>
              <a:camera prst="perspectiveRelaxedModerately"/>
              <a:lightRig rig="threePt" dir="t"/>
            </a:scene3d>
          </a:bodyPr>
          <a:lstStyle/>
          <a:p>
            <a:pPr algn="ctr"/>
            <a:r>
              <a:rPr lang="en-US" sz="4800" dirty="0" err="1">
                <a:ln w="0"/>
                <a:solidFill>
                  <a:schemeClr val="tx1"/>
                </a:solidFill>
                <a:latin typeface="SutonnyOMJ" panose="01010600010101010101" pitchFamily="2" charset="0"/>
                <a:cs typeface="SutonnyOMJ" panose="01010600010101010101" pitchFamily="2" charset="0"/>
              </a:rPr>
              <a:t>পাঠ</a:t>
            </a:r>
            <a:r>
              <a:rPr lang="en-US" sz="4800" dirty="0">
                <a:ln w="0"/>
                <a:solidFill>
                  <a:schemeClr val="tx1"/>
                </a:solidFill>
                <a:latin typeface="SutonnyOMJ" panose="01010600010101010101" pitchFamily="2" charset="0"/>
                <a:cs typeface="SutonnyOMJ" panose="01010600010101010101" pitchFamily="2" charset="0"/>
              </a:rPr>
              <a:t> </a:t>
            </a:r>
            <a:r>
              <a:rPr lang="en-US" sz="4800" dirty="0" err="1">
                <a:ln w="0"/>
                <a:solidFill>
                  <a:schemeClr val="tx1"/>
                </a:solidFill>
                <a:latin typeface="SutonnyOMJ" panose="01010600010101010101" pitchFamily="2" charset="0"/>
                <a:cs typeface="SutonnyOMJ" panose="01010600010101010101" pitchFamily="2" charset="0"/>
              </a:rPr>
              <a:t>পরিচিতিঃ</a:t>
            </a:r>
            <a:r>
              <a:rPr lang="en-US" sz="4800" dirty="0">
                <a:ln w="0"/>
                <a:solidFill>
                  <a:schemeClr val="tx1"/>
                </a:solidFill>
                <a:latin typeface="SutonnyOMJ" panose="01010600010101010101" pitchFamily="2" charset="0"/>
                <a:cs typeface="SutonnyOMJ" panose="01010600010101010101" pitchFamily="2" charset="0"/>
              </a:rPr>
              <a:t>-</a:t>
            </a:r>
          </a:p>
        </p:txBody>
      </p:sp>
      <p:sp>
        <p:nvSpPr>
          <p:cNvPr id="3" name="Text Placeholder 2">
            <a:extLst>
              <a:ext uri="{FF2B5EF4-FFF2-40B4-BE49-F238E27FC236}">
                <a16:creationId xmlns:a16="http://schemas.microsoft.com/office/drawing/2014/main" id="{1593C1AB-0EB4-4F4C-84AB-40D361F3CA99}"/>
              </a:ext>
            </a:extLst>
          </p:cNvPr>
          <p:cNvSpPr>
            <a:spLocks noGrp="1"/>
          </p:cNvSpPr>
          <p:nvPr>
            <p:ph type="body" idx="1"/>
          </p:nvPr>
        </p:nvSpPr>
        <p:spPr>
          <a:xfrm>
            <a:off x="1806222" y="2720622"/>
            <a:ext cx="7631288" cy="3504496"/>
          </a:xfrm>
          <a:ln/>
        </p:spPr>
        <p:style>
          <a:lnRef idx="3">
            <a:schemeClr val="lt1"/>
          </a:lnRef>
          <a:fillRef idx="1">
            <a:schemeClr val="dk1"/>
          </a:fillRef>
          <a:effectRef idx="1">
            <a:schemeClr val="dk1"/>
          </a:effectRef>
          <a:fontRef idx="minor">
            <a:schemeClr val="lt1"/>
          </a:fontRef>
        </p:style>
        <p:txBody>
          <a:bodyPr/>
          <a:lstStyle/>
          <a:p>
            <a:pPr algn="ct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বিষয়</a:t>
            </a: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 </a:t>
            </a: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রসায়ন</a:t>
            </a: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 </a:t>
            </a: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বিজ্ঞান</a:t>
            </a:r>
            <a:endPar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endParaRPr>
          </a:p>
          <a:p>
            <a:pPr algn="ct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শ্রেণী</a:t>
            </a: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 – </a:t>
            </a: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আলিম</a:t>
            </a: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 </a:t>
            </a: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প্রথম</a:t>
            </a: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 </a:t>
            </a: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বষ</a:t>
            </a:r>
            <a:endPar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endParaRPr>
          </a:p>
          <a:p>
            <a:pPr algn="ct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অধ্যায়</a:t>
            </a: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 – </a:t>
            </a: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দ্বিতীয়</a:t>
            </a: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 (</a:t>
            </a: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গুনগত</a:t>
            </a: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 </a:t>
            </a: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রসায়ন</a:t>
            </a: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a:t>
            </a:r>
          </a:p>
          <a:p>
            <a:pPr algn="ct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 </a:t>
            </a:r>
            <a:r>
              <a:rPr lang="en-US" sz="2800" dirty="0" err="1">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পাঠ</a:t>
            </a:r>
            <a:r>
              <a:rPr lang="en-US" sz="2800" dirty="0">
                <a:ln w="13462">
                  <a:noFill/>
                  <a:prstDash val="solid"/>
                </a:ln>
                <a:solidFill>
                  <a:schemeClr val="tx1">
                    <a:lumMod val="85000"/>
                    <a:lumOff val="15000"/>
                  </a:schemeClr>
                </a:solidFill>
                <a:latin typeface="SutonnyOMJ" panose="01010600010101010101" pitchFamily="2" charset="0"/>
                <a:cs typeface="SutonnyOMJ" panose="01010600010101010101" pitchFamily="2" charset="0"/>
              </a:rPr>
              <a:t> – 5</a:t>
            </a:r>
          </a:p>
          <a:p>
            <a:endParaRPr lang="en-US" dirty="0">
              <a:ln w="0"/>
              <a:solidFill>
                <a:schemeClr val="accent1"/>
              </a:solidFill>
            </a:endParaRPr>
          </a:p>
        </p:txBody>
      </p:sp>
    </p:spTree>
    <p:extLst>
      <p:ext uri="{BB962C8B-B14F-4D97-AF65-F5344CB8AC3E}">
        <p14:creationId xmlns:p14="http://schemas.microsoft.com/office/powerpoint/2010/main" val="3129631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D8773-BE29-48D0-8E97-1FB6D777F0ED}"/>
              </a:ext>
            </a:extLst>
          </p:cNvPr>
          <p:cNvSpPr>
            <a:spLocks noGrp="1"/>
          </p:cNvSpPr>
          <p:nvPr>
            <p:ph type="title"/>
          </p:nvPr>
        </p:nvSpPr>
        <p:spPr>
          <a:xfrm>
            <a:off x="1599460" y="764373"/>
            <a:ext cx="8610600" cy="1293028"/>
          </a:xfrm>
        </p:spPr>
        <p:txBody>
          <a:bodyPr/>
          <a:lstStyle/>
          <a:p>
            <a:pPr algn="ctr"/>
            <a:r>
              <a:rPr lang="en-US" dirty="0"/>
              <a:t>   </a:t>
            </a:r>
            <a:r>
              <a:rPr lang="en-US" dirty="0" err="1">
                <a:latin typeface="SutonnyOMJ" panose="01010600010101010101" pitchFamily="2" charset="0"/>
                <a:cs typeface="SutonnyOMJ" panose="01010600010101010101" pitchFamily="2" charset="0"/>
              </a:rPr>
              <a:t>আজকের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আলোচ্য</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বিষয়সমূহ</a:t>
            </a:r>
            <a:endParaRPr lang="en-US" dirty="0">
              <a:latin typeface="SutonnyOMJ" panose="01010600010101010101" pitchFamily="2" charset="0"/>
              <a:cs typeface="SutonnyOMJ" panose="01010600010101010101" pitchFamily="2" charset="0"/>
            </a:endParaRPr>
          </a:p>
        </p:txBody>
      </p:sp>
      <p:sp>
        <p:nvSpPr>
          <p:cNvPr id="3" name="Content Placeholder 2">
            <a:extLst>
              <a:ext uri="{FF2B5EF4-FFF2-40B4-BE49-F238E27FC236}">
                <a16:creationId xmlns:a16="http://schemas.microsoft.com/office/drawing/2014/main" id="{8D83327F-5525-4DE1-A48C-EF78802E70CB}"/>
              </a:ext>
            </a:extLst>
          </p:cNvPr>
          <p:cNvSpPr>
            <a:spLocks noGrp="1"/>
          </p:cNvSpPr>
          <p:nvPr>
            <p:ph idx="1"/>
          </p:nvPr>
        </p:nvSpPr>
        <p:spPr>
          <a:xfrm>
            <a:off x="3950568" y="2194560"/>
            <a:ext cx="5388744" cy="4024125"/>
          </a:xfrm>
        </p:spPr>
        <p:txBody>
          <a:bodyPr>
            <a:normAutofit fontScale="92500" lnSpcReduction="10000"/>
          </a:bodyPr>
          <a:lstStyle/>
          <a:p>
            <a:r>
              <a:rPr lang="en-US" sz="2800" dirty="0">
                <a:latin typeface="SutonnyOMJ" panose="01010600010101010101" pitchFamily="2" charset="0"/>
                <a:cs typeface="SutonnyOMJ" panose="01010600010101010101" pitchFamily="2" charset="0"/>
              </a:rPr>
              <a:t>হাইড্রোজেন </a:t>
            </a:r>
            <a:r>
              <a:rPr lang="en-US" sz="2800" dirty="0" err="1">
                <a:latin typeface="SutonnyOMJ" panose="01010600010101010101" pitchFamily="2" charset="0"/>
                <a:cs typeface="SutonnyOMJ" panose="01010600010101010101" pitchFamily="2" charset="0"/>
              </a:rPr>
              <a:t>বর্ণালি</a:t>
            </a:r>
            <a:r>
              <a:rPr lang="en-US" sz="2800" dirty="0">
                <a:latin typeface="SutonnyOMJ" panose="01010600010101010101" pitchFamily="2" charset="0"/>
                <a:cs typeface="SutonnyOMJ" panose="01010600010101010101" pitchFamily="2" charset="0"/>
              </a:rPr>
              <a:t> </a:t>
            </a:r>
            <a:r>
              <a:rPr lang="en-US" sz="2800" dirty="0" err="1">
                <a:latin typeface="SutonnyOMJ" panose="01010600010101010101" pitchFamily="2" charset="0"/>
                <a:cs typeface="SutonnyOMJ" panose="01010600010101010101" pitchFamily="2" charset="0"/>
              </a:rPr>
              <a:t>রেখা</a:t>
            </a:r>
            <a:endParaRPr lang="en-US" sz="2800" dirty="0">
              <a:latin typeface="SutonnyOMJ" panose="01010600010101010101" pitchFamily="2" charset="0"/>
              <a:cs typeface="SutonnyOMJ" panose="01010600010101010101" pitchFamily="2" charset="0"/>
            </a:endParaRPr>
          </a:p>
          <a:p>
            <a:r>
              <a:rPr lang="en-US" sz="2800" dirty="0">
                <a:latin typeface="SutonnyOMJ" panose="01010600010101010101" pitchFamily="2" charset="0"/>
                <a:cs typeface="SutonnyOMJ" panose="01010600010101010101" pitchFamily="2" charset="0"/>
              </a:rPr>
              <a:t>হাইড্রোজেন </a:t>
            </a:r>
            <a:r>
              <a:rPr lang="en-US" sz="2800" dirty="0" err="1">
                <a:latin typeface="SutonnyOMJ" panose="01010600010101010101" pitchFamily="2" charset="0"/>
                <a:cs typeface="SutonnyOMJ" panose="01010600010101010101" pitchFamily="2" charset="0"/>
              </a:rPr>
              <a:t>বর্ণালির</a:t>
            </a:r>
            <a:r>
              <a:rPr lang="en-US" sz="2800" dirty="0">
                <a:latin typeface="SutonnyOMJ" panose="01010600010101010101" pitchFamily="2" charset="0"/>
                <a:cs typeface="SutonnyOMJ" panose="01010600010101010101" pitchFamily="2" charset="0"/>
              </a:rPr>
              <a:t> </a:t>
            </a:r>
            <a:r>
              <a:rPr lang="en-US" sz="2800" dirty="0" err="1">
                <a:latin typeface="SutonnyOMJ" panose="01010600010101010101" pitchFamily="2" charset="0"/>
                <a:cs typeface="SutonnyOMJ" panose="01010600010101010101" pitchFamily="2" charset="0"/>
              </a:rPr>
              <a:t>সৃষ্টির</a:t>
            </a:r>
            <a:r>
              <a:rPr lang="en-US" sz="2800" dirty="0">
                <a:latin typeface="SutonnyOMJ" panose="01010600010101010101" pitchFamily="2" charset="0"/>
                <a:cs typeface="SutonnyOMJ" panose="01010600010101010101" pitchFamily="2" charset="0"/>
              </a:rPr>
              <a:t> </a:t>
            </a:r>
            <a:r>
              <a:rPr lang="en-US" sz="2800" dirty="0" err="1">
                <a:latin typeface="SutonnyOMJ" panose="01010600010101010101" pitchFamily="2" charset="0"/>
                <a:cs typeface="SutonnyOMJ" panose="01010600010101010101" pitchFamily="2" charset="0"/>
              </a:rPr>
              <a:t>ব্যাখ্যা</a:t>
            </a:r>
            <a:endParaRPr lang="en-US" sz="2800" dirty="0">
              <a:latin typeface="SutonnyOMJ" panose="01010600010101010101" pitchFamily="2" charset="0"/>
              <a:cs typeface="SutonnyOMJ" panose="01010600010101010101" pitchFamily="2" charset="0"/>
            </a:endParaRPr>
          </a:p>
          <a:p>
            <a:r>
              <a:rPr lang="en-US" sz="2800" dirty="0">
                <a:latin typeface="SutonnyOMJ" panose="01010600010101010101" pitchFamily="2" charset="0"/>
                <a:cs typeface="SutonnyOMJ" panose="01010600010101010101" pitchFamily="2" charset="0"/>
              </a:rPr>
              <a:t>রিডবার্গের </a:t>
            </a:r>
            <a:r>
              <a:rPr lang="en-US" sz="2800" dirty="0" err="1">
                <a:latin typeface="SutonnyOMJ" panose="01010600010101010101" pitchFamily="2" charset="0"/>
                <a:cs typeface="SutonnyOMJ" panose="01010600010101010101" pitchFamily="2" charset="0"/>
              </a:rPr>
              <a:t>সমীকরণের</a:t>
            </a:r>
            <a:r>
              <a:rPr lang="en-US" sz="2800" dirty="0">
                <a:latin typeface="SutonnyOMJ" panose="01010600010101010101" pitchFamily="2" charset="0"/>
                <a:cs typeface="SutonnyOMJ" panose="01010600010101010101" pitchFamily="2" charset="0"/>
              </a:rPr>
              <a:t> </a:t>
            </a:r>
            <a:r>
              <a:rPr lang="en-US" sz="2800" dirty="0" err="1">
                <a:latin typeface="SutonnyOMJ" panose="01010600010101010101" pitchFamily="2" charset="0"/>
                <a:cs typeface="SutonnyOMJ" panose="01010600010101010101" pitchFamily="2" charset="0"/>
              </a:rPr>
              <a:t>প্রতিপাদন</a:t>
            </a:r>
            <a:endParaRPr lang="en-US" sz="2800" dirty="0">
              <a:latin typeface="SutonnyOMJ" panose="01010600010101010101" pitchFamily="2" charset="0"/>
              <a:cs typeface="SutonnyOMJ" panose="01010600010101010101" pitchFamily="2" charset="0"/>
            </a:endParaRPr>
          </a:p>
          <a:p>
            <a:r>
              <a:rPr lang="en-US" sz="2800" dirty="0" err="1">
                <a:latin typeface="SutonnyOMJ" panose="01010600010101010101" pitchFamily="2" charset="0"/>
                <a:cs typeface="SutonnyOMJ" panose="01010600010101010101" pitchFamily="2" charset="0"/>
              </a:rPr>
              <a:t>লাইম্যান</a:t>
            </a:r>
            <a:r>
              <a:rPr lang="en-US" sz="2800" dirty="0">
                <a:latin typeface="SutonnyOMJ" panose="01010600010101010101" pitchFamily="2" charset="0"/>
                <a:cs typeface="SutonnyOMJ" panose="01010600010101010101" pitchFamily="2" charset="0"/>
              </a:rPr>
              <a:t> </a:t>
            </a:r>
            <a:r>
              <a:rPr lang="en-US" sz="2800" dirty="0" err="1">
                <a:latin typeface="SutonnyOMJ" panose="01010600010101010101" pitchFamily="2" charset="0"/>
                <a:cs typeface="SutonnyOMJ" panose="01010600010101010101" pitchFamily="2" charset="0"/>
              </a:rPr>
              <a:t>সিরিজ</a:t>
            </a:r>
            <a:endParaRPr lang="en-US" sz="2800" dirty="0">
              <a:latin typeface="SutonnyOMJ" panose="01010600010101010101" pitchFamily="2" charset="0"/>
              <a:cs typeface="SutonnyOMJ" panose="01010600010101010101" pitchFamily="2" charset="0"/>
            </a:endParaRPr>
          </a:p>
          <a:p>
            <a:r>
              <a:rPr lang="en-US" sz="2800" dirty="0" err="1">
                <a:latin typeface="SutonnyOMJ" panose="01010600010101010101" pitchFamily="2" charset="0"/>
                <a:cs typeface="SutonnyOMJ" panose="01010600010101010101" pitchFamily="2" charset="0"/>
              </a:rPr>
              <a:t>বামার</a:t>
            </a:r>
            <a:r>
              <a:rPr lang="en-US" sz="2800" dirty="0">
                <a:latin typeface="SutonnyOMJ" panose="01010600010101010101" pitchFamily="2" charset="0"/>
                <a:cs typeface="SutonnyOMJ" panose="01010600010101010101" pitchFamily="2" charset="0"/>
              </a:rPr>
              <a:t> </a:t>
            </a:r>
            <a:r>
              <a:rPr lang="en-US" sz="2800" dirty="0" err="1">
                <a:latin typeface="SutonnyOMJ" panose="01010600010101010101" pitchFamily="2" charset="0"/>
                <a:cs typeface="SutonnyOMJ" panose="01010600010101010101" pitchFamily="2" charset="0"/>
              </a:rPr>
              <a:t>সিরিজ</a:t>
            </a:r>
            <a:endParaRPr lang="en-US" sz="2800" dirty="0">
              <a:latin typeface="SutonnyOMJ" panose="01010600010101010101" pitchFamily="2" charset="0"/>
              <a:cs typeface="SutonnyOMJ" panose="01010600010101010101" pitchFamily="2" charset="0"/>
            </a:endParaRPr>
          </a:p>
          <a:p>
            <a:r>
              <a:rPr lang="en-US" sz="2800" dirty="0" err="1">
                <a:latin typeface="SutonnyOMJ" panose="01010600010101010101" pitchFamily="2" charset="0"/>
                <a:cs typeface="SutonnyOMJ" panose="01010600010101010101" pitchFamily="2" charset="0"/>
              </a:rPr>
              <a:t>প্যাশ্চেন</a:t>
            </a:r>
            <a:r>
              <a:rPr lang="en-US" sz="2800" dirty="0">
                <a:latin typeface="SutonnyOMJ" panose="01010600010101010101" pitchFamily="2" charset="0"/>
                <a:cs typeface="SutonnyOMJ" panose="01010600010101010101" pitchFamily="2" charset="0"/>
              </a:rPr>
              <a:t> </a:t>
            </a:r>
            <a:r>
              <a:rPr lang="en-US" sz="2800" dirty="0" err="1">
                <a:latin typeface="SutonnyOMJ" panose="01010600010101010101" pitchFamily="2" charset="0"/>
                <a:cs typeface="SutonnyOMJ" panose="01010600010101010101" pitchFamily="2" charset="0"/>
              </a:rPr>
              <a:t>সিরিজ</a:t>
            </a:r>
            <a:endParaRPr lang="en-US" sz="2800" dirty="0">
              <a:latin typeface="SutonnyOMJ" panose="01010600010101010101" pitchFamily="2" charset="0"/>
              <a:cs typeface="SutonnyOMJ" panose="01010600010101010101" pitchFamily="2" charset="0"/>
            </a:endParaRPr>
          </a:p>
          <a:p>
            <a:r>
              <a:rPr lang="en-US" sz="2800" dirty="0" err="1">
                <a:latin typeface="SutonnyOMJ" panose="01010600010101010101" pitchFamily="2" charset="0"/>
                <a:cs typeface="SutonnyOMJ" panose="01010600010101010101" pitchFamily="2" charset="0"/>
              </a:rPr>
              <a:t>ব্রাকেট</a:t>
            </a:r>
            <a:r>
              <a:rPr lang="en-US" sz="2800" dirty="0">
                <a:latin typeface="SutonnyOMJ" panose="01010600010101010101" pitchFamily="2" charset="0"/>
                <a:cs typeface="SutonnyOMJ" panose="01010600010101010101" pitchFamily="2" charset="0"/>
              </a:rPr>
              <a:t> </a:t>
            </a:r>
            <a:r>
              <a:rPr lang="en-US" sz="2800" dirty="0" err="1">
                <a:latin typeface="SutonnyOMJ" panose="01010600010101010101" pitchFamily="2" charset="0"/>
                <a:cs typeface="SutonnyOMJ" panose="01010600010101010101" pitchFamily="2" charset="0"/>
              </a:rPr>
              <a:t>সিরিজ</a:t>
            </a:r>
            <a:endParaRPr lang="en-US" sz="2800" dirty="0">
              <a:latin typeface="SutonnyOMJ" panose="01010600010101010101" pitchFamily="2" charset="0"/>
              <a:cs typeface="SutonnyOMJ" panose="01010600010101010101" pitchFamily="2" charset="0"/>
            </a:endParaRPr>
          </a:p>
          <a:p>
            <a:r>
              <a:rPr lang="en-US" sz="2800" dirty="0" err="1">
                <a:latin typeface="SutonnyOMJ" panose="01010600010101010101" pitchFamily="2" charset="0"/>
                <a:cs typeface="SutonnyOMJ" panose="01010600010101010101" pitchFamily="2" charset="0"/>
              </a:rPr>
              <a:t>ফান্ড</a:t>
            </a:r>
            <a:r>
              <a:rPr lang="en-US" sz="2800" dirty="0">
                <a:latin typeface="SutonnyOMJ" panose="01010600010101010101" pitchFamily="2" charset="0"/>
                <a:cs typeface="SutonnyOMJ" panose="01010600010101010101" pitchFamily="2" charset="0"/>
              </a:rPr>
              <a:t> </a:t>
            </a:r>
            <a:r>
              <a:rPr lang="en-US" sz="2800" dirty="0" err="1">
                <a:latin typeface="SutonnyOMJ" panose="01010600010101010101" pitchFamily="2" charset="0"/>
                <a:cs typeface="SutonnyOMJ" panose="01010600010101010101" pitchFamily="2" charset="0"/>
              </a:rPr>
              <a:t>সিরিজ</a:t>
            </a:r>
            <a:endParaRPr lang="en-US" sz="2800" dirty="0">
              <a:latin typeface="SutonnyOMJ" panose="01010600010101010101" pitchFamily="2" charset="0"/>
              <a:cs typeface="SutonnyOMJ" panose="01010600010101010101" pitchFamily="2" charset="0"/>
            </a:endParaRPr>
          </a:p>
          <a:p>
            <a:r>
              <a:rPr lang="en-US" sz="2800" dirty="0">
                <a:latin typeface="SutonnyOMJ" panose="01010600010101010101" pitchFamily="2" charset="0"/>
                <a:cs typeface="SutonnyOMJ" panose="01010600010101010101" pitchFamily="2" charset="0"/>
              </a:rPr>
              <a:t>হাইড্রোজেন </a:t>
            </a:r>
            <a:r>
              <a:rPr lang="en-US" sz="2800" dirty="0" err="1">
                <a:latin typeface="SutonnyOMJ" panose="01010600010101010101" pitchFamily="2" charset="0"/>
                <a:cs typeface="SutonnyOMJ" panose="01010600010101010101" pitchFamily="2" charset="0"/>
              </a:rPr>
              <a:t>বর্ণালি</a:t>
            </a:r>
            <a:r>
              <a:rPr lang="en-US" sz="2800" dirty="0">
                <a:latin typeface="SutonnyOMJ" panose="01010600010101010101" pitchFamily="2" charset="0"/>
                <a:cs typeface="SutonnyOMJ" panose="01010600010101010101" pitchFamily="2" charset="0"/>
              </a:rPr>
              <a:t> </a:t>
            </a:r>
            <a:r>
              <a:rPr lang="en-US" sz="2800" dirty="0" err="1">
                <a:latin typeface="SutonnyOMJ" panose="01010600010101010101" pitchFamily="2" charset="0"/>
                <a:cs typeface="SutonnyOMJ" panose="01010600010101010101" pitchFamily="2" charset="0"/>
              </a:rPr>
              <a:t>চিত্র</a:t>
            </a:r>
            <a:endParaRPr lang="en-US" sz="2800" dirty="0">
              <a:latin typeface="SutonnyOMJ" panose="01010600010101010101" pitchFamily="2" charset="0"/>
              <a:cs typeface="SutonnyOMJ" panose="01010600010101010101" pitchFamily="2" charset="0"/>
            </a:endParaRPr>
          </a:p>
          <a:p>
            <a:endParaRPr lang="en-US" sz="1800" dirty="0"/>
          </a:p>
        </p:txBody>
      </p:sp>
    </p:spTree>
    <p:extLst>
      <p:ext uri="{BB962C8B-B14F-4D97-AF65-F5344CB8AC3E}">
        <p14:creationId xmlns:p14="http://schemas.microsoft.com/office/powerpoint/2010/main" val="2638814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heel(1)">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heel(1)">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heel(1)">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4B79F-01F8-4F4A-83A0-9DE42244AE42}"/>
              </a:ext>
            </a:extLst>
          </p:cNvPr>
          <p:cNvSpPr>
            <a:spLocks noGrp="1"/>
          </p:cNvSpPr>
          <p:nvPr>
            <p:ph type="ctrTitle"/>
          </p:nvPr>
        </p:nvSpPr>
        <p:spPr>
          <a:xfrm>
            <a:off x="2305238" y="941033"/>
            <a:ext cx="5675790" cy="1556873"/>
          </a:xfrm>
        </p:spPr>
        <p:txBody>
          <a:bodyPr anchor="ctr">
            <a:normAutofit/>
          </a:bodyPr>
          <a:lstStyle/>
          <a:p>
            <a:r>
              <a:rPr lang="en-US" sz="4000" dirty="0"/>
              <a:t>হাইড্রোজেন </a:t>
            </a:r>
            <a:r>
              <a:rPr lang="en-US" sz="4000" dirty="0" err="1"/>
              <a:t>বর্ণালি</a:t>
            </a:r>
            <a:r>
              <a:rPr lang="en-US" sz="4000" dirty="0"/>
              <a:t> </a:t>
            </a:r>
            <a:r>
              <a:rPr lang="en-US" sz="4000" dirty="0" err="1"/>
              <a:t>রেখা</a:t>
            </a:r>
            <a:endParaRPr lang="en-US" sz="4000" dirty="0"/>
          </a:p>
        </p:txBody>
      </p:sp>
      <p:sp>
        <p:nvSpPr>
          <p:cNvPr id="3" name="Subtitle 2">
            <a:extLst>
              <a:ext uri="{FF2B5EF4-FFF2-40B4-BE49-F238E27FC236}">
                <a16:creationId xmlns:a16="http://schemas.microsoft.com/office/drawing/2014/main" id="{4C1853DE-6A74-4E64-BC74-1B4907AD80FA}"/>
              </a:ext>
            </a:extLst>
          </p:cNvPr>
          <p:cNvSpPr>
            <a:spLocks noGrp="1"/>
          </p:cNvSpPr>
          <p:nvPr>
            <p:ph type="subTitle" idx="1"/>
          </p:nvPr>
        </p:nvSpPr>
        <p:spPr>
          <a:xfrm>
            <a:off x="1524000" y="2875302"/>
            <a:ext cx="8374602" cy="2460178"/>
          </a:xfrm>
        </p:spPr>
        <p:txBody>
          <a:bodyPr>
            <a:noAutofit/>
          </a:bodyPr>
          <a:lstStyle/>
          <a:p>
            <a:r>
              <a:rPr lang="en-US" sz="2800" b="0" u="none" strike="noStrike" baseline="0" dirty="0" err="1">
                <a:latin typeface="SutonnyMJ" pitchFamily="2" charset="0"/>
              </a:rPr>
              <a:t>GKwU</a:t>
            </a:r>
            <a:r>
              <a:rPr lang="en-US" sz="2800" b="0" u="none" strike="noStrike" baseline="0" dirty="0">
                <a:latin typeface="SutonnyMJ" pitchFamily="2" charset="0"/>
              </a:rPr>
              <a:t> </a:t>
            </a:r>
            <a:r>
              <a:rPr lang="en-US" sz="2800" b="0" u="none" strike="noStrike" baseline="0" dirty="0" err="1">
                <a:latin typeface="SutonnyMJ" pitchFamily="2" charset="0"/>
              </a:rPr>
              <a:t>KvPb‡j</a:t>
            </a:r>
            <a:r>
              <a:rPr lang="en-US" sz="2800" b="0" u="none" strike="noStrike" baseline="0" dirty="0">
                <a:latin typeface="SutonnyMJ" pitchFamily="2" charset="0"/>
              </a:rPr>
              <a:t> </a:t>
            </a:r>
            <a:r>
              <a:rPr lang="en-US" b="0" u="none" strike="noStrike" baseline="0" dirty="0" err="1">
                <a:latin typeface="SutonnyMJ" pitchFamily="2" charset="0"/>
              </a:rPr>
              <a:t>নিম্ন</a:t>
            </a:r>
            <a:r>
              <a:rPr lang="en-US" sz="2800" b="0" u="none" strike="noStrike" baseline="0" dirty="0" err="1">
                <a:latin typeface="SutonnyMJ" pitchFamily="2" charset="0"/>
              </a:rPr>
              <a:t>Pv‡c</a:t>
            </a:r>
            <a:r>
              <a:rPr lang="en-US" sz="2800" b="0" u="none" strike="noStrike" baseline="0" dirty="0">
                <a:latin typeface="SutonnyMJ" pitchFamily="2" charset="0"/>
              </a:rPr>
              <a:t> </a:t>
            </a:r>
            <a:r>
              <a:rPr lang="en-US" sz="2800" b="0" u="none" strike="noStrike" baseline="0" dirty="0" err="1">
                <a:latin typeface="SutonnyMJ" pitchFamily="2" charset="0"/>
              </a:rPr>
              <a:t>nvB‡Wªv‡Rb</a:t>
            </a:r>
            <a:r>
              <a:rPr lang="en-US" sz="2800" b="0" u="none" strike="noStrike" baseline="0" dirty="0">
                <a:latin typeface="SutonnyMJ" pitchFamily="2" charset="0"/>
              </a:rPr>
              <a:t> </a:t>
            </a:r>
            <a:r>
              <a:rPr lang="en-US" sz="2800" b="0" u="none" strike="noStrike" baseline="0" dirty="0" err="1">
                <a:latin typeface="SutonnyMJ" pitchFamily="2" charset="0"/>
              </a:rPr>
              <a:t>M¨vm</a:t>
            </a:r>
            <a:r>
              <a:rPr lang="en-US" sz="2800" b="0" u="none" strike="noStrike" baseline="0" dirty="0">
                <a:latin typeface="SutonnyMJ" pitchFamily="2" charset="0"/>
              </a:rPr>
              <a:t> †</a:t>
            </a:r>
            <a:r>
              <a:rPr lang="en-US" sz="2800" b="0" u="none" strike="noStrike" baseline="0" dirty="0" err="1">
                <a:latin typeface="SutonnyMJ" pitchFamily="2" charset="0"/>
              </a:rPr>
              <a:t>i‡L</a:t>
            </a:r>
            <a:r>
              <a:rPr lang="en-US" sz="2800" b="0" u="none" strike="noStrike" baseline="0" dirty="0">
                <a:latin typeface="SutonnyMJ" pitchFamily="2" charset="0"/>
              </a:rPr>
              <a:t> G‡Z D”P </a:t>
            </a:r>
            <a:r>
              <a:rPr lang="en-US" sz="2800" b="0" u="none" strike="noStrike" baseline="0" dirty="0" err="1">
                <a:latin typeface="SutonnyMJ" pitchFamily="2" charset="0"/>
              </a:rPr>
              <a:t>gvÎvi</a:t>
            </a:r>
            <a:r>
              <a:rPr lang="en-US" sz="2800" b="0" u="none" strike="noStrike" baseline="0" dirty="0">
                <a:latin typeface="SutonnyMJ" pitchFamily="2" charset="0"/>
              </a:rPr>
              <a:t> </a:t>
            </a:r>
            <a:r>
              <a:rPr lang="en-US" sz="2800" b="0" u="none" strike="noStrike" baseline="0" dirty="0" err="1">
                <a:latin typeface="SutonnyMJ" pitchFamily="2" charset="0"/>
              </a:rPr>
              <a:t>we`y¨r</a:t>
            </a:r>
            <a:r>
              <a:rPr lang="en-US" sz="2800" b="0" u="none" strike="noStrike" baseline="0" dirty="0">
                <a:latin typeface="SutonnyMJ" pitchFamily="2" charset="0"/>
              </a:rPr>
              <a:t> </a:t>
            </a:r>
            <a:r>
              <a:rPr lang="en-US" sz="2800" b="0" u="none" strike="noStrike" baseline="0" dirty="0" err="1">
                <a:latin typeface="SutonnyMJ" pitchFamily="2" charset="0"/>
              </a:rPr>
              <a:t>ÿiY</a:t>
            </a:r>
            <a:r>
              <a:rPr lang="en-US" sz="2800" b="0" u="none" strike="noStrike" baseline="0" dirty="0">
                <a:latin typeface="SutonnyMJ" pitchFamily="2" charset="0"/>
              </a:rPr>
              <a:t> </a:t>
            </a:r>
            <a:r>
              <a:rPr lang="en-US" sz="2800" b="0" u="none" strike="noStrike" baseline="0" dirty="0" err="1">
                <a:latin typeface="SutonnyMJ" pitchFamily="2" charset="0"/>
              </a:rPr>
              <a:t>NUv‡j</a:t>
            </a:r>
            <a:r>
              <a:rPr lang="en-US" sz="2800" b="0" u="none" strike="noStrike" baseline="0" dirty="0">
                <a:latin typeface="SutonnyMJ" pitchFamily="2" charset="0"/>
              </a:rPr>
              <a:t> </a:t>
            </a:r>
            <a:r>
              <a:rPr lang="en-US" sz="2800" b="0" u="none" strike="noStrike" baseline="0" dirty="0" err="1">
                <a:latin typeface="SutonnyMJ" pitchFamily="2" charset="0"/>
              </a:rPr>
              <a:t>nvB‡Wªv‡Rb</a:t>
            </a:r>
            <a:r>
              <a:rPr lang="en-US" sz="2800" b="0" u="none" strike="noStrike" baseline="0" dirty="0">
                <a:latin typeface="SutonnyMJ" pitchFamily="2" charset="0"/>
              </a:rPr>
              <a:t> </a:t>
            </a:r>
            <a:r>
              <a:rPr lang="en-US" sz="2800" b="0" u="none" strike="noStrike" baseline="0" dirty="0" err="1">
                <a:latin typeface="SutonnyMJ" pitchFamily="2" charset="0"/>
              </a:rPr>
              <a:t>cigvYy</a:t>
            </a:r>
            <a:r>
              <a:rPr lang="en-US" sz="2800" b="0" u="none" strike="noStrike" baseline="0" dirty="0">
                <a:latin typeface="SutonnyMJ" pitchFamily="2" charset="0"/>
              </a:rPr>
              <a:t> </a:t>
            </a:r>
            <a:r>
              <a:rPr lang="en-US" sz="2800" b="0" u="none" strike="noStrike" baseline="0" dirty="0" err="1">
                <a:latin typeface="SutonnyMJ" pitchFamily="2" charset="0"/>
              </a:rPr>
              <a:t>n‡Z</a:t>
            </a:r>
            <a:r>
              <a:rPr lang="en-US" sz="2800" b="0" u="none" strike="noStrike" baseline="0" dirty="0">
                <a:latin typeface="SutonnyMJ" pitchFamily="2" charset="0"/>
              </a:rPr>
              <a:t> †</a:t>
            </a:r>
            <a:r>
              <a:rPr lang="en-US" sz="2800" b="0" u="none" strike="noStrike" baseline="0" dirty="0" err="1">
                <a:latin typeface="SutonnyMJ" pitchFamily="2" charset="0"/>
              </a:rPr>
              <a:t>Mvjvwc</a:t>
            </a:r>
            <a:r>
              <a:rPr lang="en-US" sz="2800" b="0" u="none" strike="noStrike" baseline="0" dirty="0">
                <a:latin typeface="SutonnyMJ" pitchFamily="2" charset="0"/>
              </a:rPr>
              <a:t> </a:t>
            </a:r>
            <a:r>
              <a:rPr lang="en-US" sz="2800" b="0" u="none" strike="noStrike" baseline="0" dirty="0" err="1">
                <a:latin typeface="SutonnyMJ" pitchFamily="2" charset="0"/>
              </a:rPr>
              <a:t>e‡Y©iAv‡jvi</a:t>
            </a:r>
            <a:r>
              <a:rPr lang="en-US" sz="2800" b="0" u="none" strike="noStrike" baseline="0" dirty="0">
                <a:latin typeface="SutonnyMJ" pitchFamily="2" charset="0"/>
              </a:rPr>
              <a:t> </a:t>
            </a:r>
            <a:r>
              <a:rPr lang="en-US" sz="2800" b="0" u="none" strike="noStrike" baseline="0" dirty="0" err="1">
                <a:latin typeface="SutonnyMJ" pitchFamily="2" charset="0"/>
              </a:rPr>
              <a:t>wewKiY</a:t>
            </a:r>
            <a:r>
              <a:rPr lang="en-US" sz="2800" b="0" u="none" strike="noStrike" baseline="0" dirty="0">
                <a:latin typeface="SutonnyMJ" pitchFamily="2" charset="0"/>
              </a:rPr>
              <a:t> N‡U| G </a:t>
            </a:r>
            <a:r>
              <a:rPr lang="en-US" sz="2800" b="0" u="none" strike="noStrike" baseline="0" dirty="0" err="1">
                <a:latin typeface="SutonnyMJ" pitchFamily="2" charset="0"/>
              </a:rPr>
              <a:t>wewKwiZ</a:t>
            </a:r>
            <a:r>
              <a:rPr lang="en-US" sz="2800" b="0" u="none" strike="noStrike" baseline="0" dirty="0">
                <a:latin typeface="SutonnyMJ" pitchFamily="2" charset="0"/>
              </a:rPr>
              <a:t> </a:t>
            </a:r>
            <a:r>
              <a:rPr lang="en-US" sz="2800" b="0" u="none" strike="noStrike" baseline="0" dirty="0" err="1">
                <a:latin typeface="SutonnyMJ" pitchFamily="2" charset="0"/>
              </a:rPr>
              <a:t>Av‡jv‡K</a:t>
            </a:r>
            <a:r>
              <a:rPr lang="en-US" sz="2800" b="0" u="none" strike="noStrike" baseline="0" dirty="0">
                <a:latin typeface="SutonnyMJ" pitchFamily="2" charset="0"/>
              </a:rPr>
              <a:t> †¯</a:t>
            </a:r>
            <a:r>
              <a:rPr lang="en-US" sz="2800" b="0" u="none" strike="noStrike" baseline="0" dirty="0" err="1">
                <a:latin typeface="SutonnyMJ" pitchFamily="2" charset="0"/>
              </a:rPr>
              <a:t>úK‡Uªv</a:t>
            </a:r>
            <a:r>
              <a:rPr lang="en-US" sz="2800" b="0" u="none" strike="noStrike" baseline="0" dirty="0">
                <a:latin typeface="SutonnyMJ" pitchFamily="2" charset="0"/>
              </a:rPr>
              <a:t>‡¯‹</a:t>
            </a:r>
            <a:r>
              <a:rPr lang="en-US" sz="2800" b="0" u="none" strike="noStrike" baseline="0" dirty="0" err="1">
                <a:latin typeface="SutonnyMJ" pitchFamily="2" charset="0"/>
              </a:rPr>
              <a:t>v‡ci</a:t>
            </a:r>
            <a:r>
              <a:rPr lang="en-US" sz="2800" b="0" u="none" strike="noStrike" baseline="0" dirty="0">
                <a:latin typeface="SutonnyMJ" pitchFamily="2" charset="0"/>
              </a:rPr>
              <a:t> </a:t>
            </a:r>
            <a:r>
              <a:rPr lang="en-US" sz="2800" b="0" u="none" strike="noStrike" baseline="0" dirty="0" err="1">
                <a:latin typeface="SutonnyMJ" pitchFamily="2" charset="0"/>
              </a:rPr>
              <a:t>wcÖR‡gi</a:t>
            </a:r>
            <a:r>
              <a:rPr lang="en-US" sz="2800" b="0" u="none" strike="noStrike" baseline="0" dirty="0">
                <a:latin typeface="SutonnyMJ" pitchFamily="2" charset="0"/>
              </a:rPr>
              <a:t> ga¨ </a:t>
            </a:r>
            <a:r>
              <a:rPr lang="en-US" sz="2800" b="0" u="none" strike="noStrike" baseline="0" dirty="0" err="1">
                <a:latin typeface="SutonnyMJ" pitchFamily="2" charset="0"/>
              </a:rPr>
              <a:t>w`‡q</a:t>
            </a:r>
            <a:r>
              <a:rPr lang="en-US" sz="2800" b="0" u="none" strike="noStrike" baseline="0" dirty="0">
                <a:latin typeface="SutonnyMJ" pitchFamily="2" charset="0"/>
              </a:rPr>
              <a:t> </a:t>
            </a:r>
            <a:r>
              <a:rPr lang="en-US" sz="2800" b="0" u="none" strike="noStrike" baseline="0" dirty="0" err="1">
                <a:latin typeface="SutonnyMJ" pitchFamily="2" charset="0"/>
              </a:rPr>
              <a:t>d‡UvMÖvwdK</a:t>
            </a:r>
            <a:r>
              <a:rPr lang="en-US" sz="2800" b="0" u="none" strike="noStrike" baseline="0" dirty="0">
                <a:latin typeface="SutonnyMJ" pitchFamily="2" charset="0"/>
              </a:rPr>
              <a:t> †</a:t>
            </a:r>
            <a:r>
              <a:rPr lang="en-US" sz="2800" b="0" u="none" strike="noStrike" baseline="0" dirty="0" err="1">
                <a:latin typeface="SutonnyMJ" pitchFamily="2" charset="0"/>
              </a:rPr>
              <a:t>cø‡U</a:t>
            </a:r>
            <a:r>
              <a:rPr lang="en-US" sz="2800" b="0" u="none" strike="noStrike" baseline="0" dirty="0">
                <a:latin typeface="SutonnyMJ" pitchFamily="2" charset="0"/>
              </a:rPr>
              <a:t> †</a:t>
            </a:r>
            <a:r>
              <a:rPr lang="en-US" sz="2800" b="0" u="none" strike="noStrike" baseline="0" dirty="0" err="1">
                <a:latin typeface="SutonnyMJ" pitchFamily="2" charset="0"/>
              </a:rPr>
              <a:t>dj‡j</a:t>
            </a:r>
            <a:r>
              <a:rPr lang="en-US" sz="2800" b="0" u="none" strike="noStrike" baseline="0" dirty="0">
                <a:latin typeface="SutonnyMJ" pitchFamily="2" charset="0"/>
              </a:rPr>
              <a:t> </a:t>
            </a:r>
            <a:r>
              <a:rPr lang="en-US" sz="2800" b="0" u="none" strike="noStrike" baseline="0" dirty="0" err="1">
                <a:latin typeface="SutonnyMJ" pitchFamily="2" charset="0"/>
              </a:rPr>
              <a:t>nvB‡Wªv‡R‡bi</a:t>
            </a:r>
            <a:r>
              <a:rPr lang="en-US" sz="2800" dirty="0">
                <a:latin typeface="SutonnyMJ" pitchFamily="2" charset="0"/>
              </a:rPr>
              <a:t> </a:t>
            </a:r>
            <a:r>
              <a:rPr lang="en-US" sz="2800" b="0" u="none" strike="noStrike" baseline="0" dirty="0" err="1">
                <a:latin typeface="SutonnyMJ" pitchFamily="2" charset="0"/>
              </a:rPr>
              <a:t>wewKiY</a:t>
            </a:r>
            <a:r>
              <a:rPr lang="en-US" sz="2800" b="0" u="none" strike="noStrike" baseline="0" dirty="0">
                <a:latin typeface="SutonnyMJ" pitchFamily="2" charset="0"/>
              </a:rPr>
              <a:t> </a:t>
            </a:r>
            <a:r>
              <a:rPr lang="en-US" sz="2800" b="0" u="none" strike="noStrike" baseline="0" dirty="0" err="1">
                <a:latin typeface="SutonnyMJ" pitchFamily="2" charset="0"/>
              </a:rPr>
              <a:t>eY©vwj‡Z</a:t>
            </a:r>
            <a:r>
              <a:rPr lang="en-US" sz="2800" b="0" u="none" strike="noStrike" baseline="0" dirty="0">
                <a:latin typeface="SutonnyMJ" pitchFamily="2" charset="0"/>
              </a:rPr>
              <a:t> </a:t>
            </a:r>
            <a:r>
              <a:rPr lang="en-US" sz="2800" b="0" u="none" strike="noStrike" baseline="0" dirty="0" err="1">
                <a:latin typeface="SutonnyMJ" pitchFamily="2" charset="0"/>
              </a:rPr>
              <a:t>A‡bK</a:t>
            </a:r>
            <a:r>
              <a:rPr lang="en-US" sz="2800" b="0" u="none" strike="noStrike" baseline="0" dirty="0">
                <a:latin typeface="SutonnyMJ" pitchFamily="2" charset="0"/>
              </a:rPr>
              <a:t>¸‡</a:t>
            </a:r>
            <a:r>
              <a:rPr lang="en-US" sz="2800" b="0" u="none" strike="noStrike" baseline="0" dirty="0" err="1">
                <a:latin typeface="SutonnyMJ" pitchFamily="2" charset="0"/>
              </a:rPr>
              <a:t>jv</a:t>
            </a:r>
            <a:r>
              <a:rPr lang="en-US" sz="2800" b="0" u="none" strike="noStrike" baseline="0" dirty="0">
                <a:latin typeface="SutonnyMJ" pitchFamily="2" charset="0"/>
              </a:rPr>
              <a:t> †</a:t>
            </a:r>
            <a:r>
              <a:rPr lang="en-US" sz="2800" b="0" u="none" strike="noStrike" baseline="0" dirty="0" err="1">
                <a:latin typeface="SutonnyMJ" pitchFamily="2" charset="0"/>
              </a:rPr>
              <a:t>iLvi</a:t>
            </a:r>
            <a:r>
              <a:rPr lang="en-US" sz="2800" b="0" u="none" strike="noStrike" baseline="0" dirty="0">
                <a:latin typeface="SutonnyMJ" pitchFamily="2" charset="0"/>
              </a:rPr>
              <a:t> c„</a:t>
            </a:r>
            <a:r>
              <a:rPr lang="en-US" b="0" u="none" strike="noStrike" baseline="0" dirty="0">
                <a:latin typeface="SutonnyMJ" pitchFamily="2" charset="0"/>
              </a:rPr>
              <a:t>থ</a:t>
            </a:r>
            <a:r>
              <a:rPr lang="en-US" sz="2800" dirty="0">
                <a:solidFill>
                  <a:prstClr val="white"/>
                </a:solidFill>
                <a:latin typeface="SutonnyMJ" pitchFamily="2" charset="0"/>
              </a:rPr>
              <a:t>K</a:t>
            </a:r>
            <a:r>
              <a:rPr lang="en-US" sz="2800" b="0" u="none" strike="noStrike" baseline="0" dirty="0">
                <a:latin typeface="SutonnyMJ" pitchFamily="2" charset="0"/>
              </a:rPr>
              <a:t> </a:t>
            </a:r>
            <a:r>
              <a:rPr lang="en-US" sz="2800" dirty="0" err="1">
                <a:solidFill>
                  <a:prstClr val="white"/>
                </a:solidFill>
                <a:latin typeface="SutonnyMJ" pitchFamily="2" charset="0"/>
              </a:rPr>
              <a:t>c„</a:t>
            </a:r>
            <a:r>
              <a:rPr lang="en-US" dirty="0" err="1">
                <a:solidFill>
                  <a:prstClr val="white"/>
                </a:solidFill>
                <a:latin typeface="SutonnyMJ" pitchFamily="2" charset="0"/>
              </a:rPr>
              <a:t>থ</a:t>
            </a:r>
            <a:r>
              <a:rPr lang="en-US" sz="2800" dirty="0" err="1">
                <a:solidFill>
                  <a:prstClr val="white"/>
                </a:solidFill>
                <a:latin typeface="SutonnyMJ" pitchFamily="2" charset="0"/>
              </a:rPr>
              <a:t>K</a:t>
            </a:r>
            <a:r>
              <a:rPr lang="en-US" sz="2800" dirty="0">
                <a:solidFill>
                  <a:prstClr val="white"/>
                </a:solidFill>
                <a:latin typeface="SutonnyMJ" pitchFamily="2" charset="0"/>
              </a:rPr>
              <a:t> </a:t>
            </a:r>
            <a:r>
              <a:rPr lang="en-US" sz="2800" b="0" u="none" strike="noStrike" baseline="0" dirty="0" err="1">
                <a:latin typeface="SutonnyMJ" pitchFamily="2" charset="0"/>
              </a:rPr>
              <a:t>wmwiR</a:t>
            </a:r>
            <a:r>
              <a:rPr lang="en-US" sz="2800" b="0" u="none" strike="noStrike" baseline="0" dirty="0">
                <a:latin typeface="SutonnyMJ" pitchFamily="2" charset="0"/>
              </a:rPr>
              <a:t> </a:t>
            </a:r>
            <a:r>
              <a:rPr lang="en-US" sz="2800" b="0" u="none" strike="noStrike" baseline="0" dirty="0" err="1">
                <a:latin typeface="SutonnyMJ" pitchFamily="2" charset="0"/>
              </a:rPr>
              <a:t>ev</a:t>
            </a:r>
            <a:r>
              <a:rPr lang="en-US" sz="2800" b="0" u="none" strike="noStrike" baseline="0" dirty="0">
                <a:latin typeface="SutonnyMJ" pitchFamily="2" charset="0"/>
              </a:rPr>
              <a:t> †</a:t>
            </a:r>
            <a:r>
              <a:rPr lang="en-US" sz="2800" b="0" u="none" strike="noStrike" baseline="0" dirty="0" err="1">
                <a:latin typeface="SutonnyMJ" pitchFamily="2" charset="0"/>
              </a:rPr>
              <a:t>kªwY</a:t>
            </a:r>
            <a:r>
              <a:rPr lang="en-US" sz="2800" b="0" u="none" strike="noStrike" baseline="0" dirty="0">
                <a:latin typeface="SutonnyMJ" pitchFamily="2" charset="0"/>
              </a:rPr>
              <a:t> </a:t>
            </a:r>
            <a:r>
              <a:rPr lang="en-US" sz="2800" b="0" u="none" strike="noStrike" baseline="0" dirty="0" err="1">
                <a:latin typeface="SutonnyMJ" pitchFamily="2" charset="0"/>
              </a:rPr>
              <a:t>cvIqv</a:t>
            </a:r>
            <a:r>
              <a:rPr lang="en-US" sz="2800" b="0" u="none" strike="noStrike" baseline="0" dirty="0">
                <a:latin typeface="SutonnyMJ" pitchFamily="2" charset="0"/>
              </a:rPr>
              <a:t> </a:t>
            </a:r>
            <a:r>
              <a:rPr lang="en-US" sz="2800" b="0" u="none" strike="noStrike" baseline="0" dirty="0" err="1">
                <a:latin typeface="SutonnyMJ" pitchFamily="2" charset="0"/>
              </a:rPr>
              <a:t>hvq</a:t>
            </a:r>
            <a:r>
              <a:rPr lang="en-US" sz="2800" b="0" u="none" strike="noStrike" baseline="0" dirty="0">
                <a:latin typeface="SutonnyMJ" pitchFamily="2" charset="0"/>
              </a:rPr>
              <a:t>| G </a:t>
            </a:r>
            <a:r>
              <a:rPr lang="en-US" sz="2800" b="0" u="none" strike="noStrike" baseline="0" dirty="0" err="1">
                <a:latin typeface="SutonnyMJ" pitchFamily="2" charset="0"/>
              </a:rPr>
              <a:t>eY©vwj</a:t>
            </a:r>
            <a:r>
              <a:rPr lang="en-US" sz="2800" b="0" u="none" strike="noStrike" baseline="0" dirty="0">
                <a:latin typeface="SutonnyMJ" pitchFamily="2" charset="0"/>
              </a:rPr>
              <a:t> †</a:t>
            </a:r>
            <a:r>
              <a:rPr lang="en-US" sz="2800" b="0" u="none" strike="noStrike" baseline="0" dirty="0" err="1">
                <a:latin typeface="SutonnyMJ" pitchFamily="2" charset="0"/>
              </a:rPr>
              <a:t>iLvi</a:t>
            </a:r>
            <a:r>
              <a:rPr lang="en-US" sz="2800" b="0" u="none" strike="noStrike" baseline="0" dirty="0">
                <a:latin typeface="SutonnyMJ" pitchFamily="2" charset="0"/>
              </a:rPr>
              <a:t> </a:t>
            </a:r>
            <a:r>
              <a:rPr lang="en-US" sz="2800" b="0" u="none" strike="noStrike" baseline="0" dirty="0" err="1">
                <a:latin typeface="SutonnyMJ" pitchFamily="2" charset="0"/>
              </a:rPr>
              <a:t>mgvnvi‡K</a:t>
            </a:r>
            <a:r>
              <a:rPr lang="en-US" sz="2800" b="0" u="none" strike="noStrike" baseline="0" dirty="0">
                <a:latin typeface="SutonnyMJ" pitchFamily="2" charset="0"/>
              </a:rPr>
              <a:t> </a:t>
            </a:r>
            <a:r>
              <a:rPr lang="en-US" sz="2800" b="0" u="none" strike="noStrike" baseline="0" dirty="0" err="1">
                <a:latin typeface="SutonnyMJ" pitchFamily="2" charset="0"/>
              </a:rPr>
              <a:t>nvB‡Wªv‡R‡bi</a:t>
            </a:r>
            <a:r>
              <a:rPr lang="en-US" sz="2800" b="0" u="none" strike="noStrike" baseline="0" dirty="0">
                <a:latin typeface="SutonnyMJ" pitchFamily="2" charset="0"/>
              </a:rPr>
              <a:t> †</a:t>
            </a:r>
            <a:r>
              <a:rPr lang="en-US" sz="2800" b="0" u="none" strike="noStrike" baseline="0" dirty="0" err="1">
                <a:latin typeface="SutonnyMJ" pitchFamily="2" charset="0"/>
              </a:rPr>
              <a:t>iLv</a:t>
            </a:r>
            <a:r>
              <a:rPr lang="en-US" sz="2800" dirty="0">
                <a:latin typeface="SutonnyMJ" pitchFamily="2" charset="0"/>
              </a:rPr>
              <a:t> </a:t>
            </a:r>
            <a:r>
              <a:rPr lang="en-US" sz="2800" b="0" u="none" strike="noStrike" baseline="0" dirty="0" err="1">
                <a:latin typeface="SutonnyMJ" pitchFamily="2" charset="0"/>
              </a:rPr>
              <a:t>eY©vwj</a:t>
            </a:r>
            <a:r>
              <a:rPr lang="en-US" sz="2800" b="0" u="none" strike="noStrike" baseline="0" dirty="0">
                <a:latin typeface="SutonnyMJ" pitchFamily="2" charset="0"/>
              </a:rPr>
              <a:t> </a:t>
            </a:r>
            <a:r>
              <a:rPr lang="en-US" sz="2800" b="0" u="none" strike="noStrike" baseline="0" dirty="0" err="1">
                <a:latin typeface="SutonnyMJ" pitchFamily="2" charset="0"/>
              </a:rPr>
              <a:t>ev</a:t>
            </a:r>
            <a:r>
              <a:rPr lang="en-US" sz="2800" b="0" u="none" strike="noStrike" baseline="0" dirty="0">
                <a:latin typeface="SutonnyMJ" pitchFamily="2" charset="0"/>
              </a:rPr>
              <a:t> </a:t>
            </a:r>
            <a:r>
              <a:rPr lang="en-US" sz="2800" b="0" u="none" strike="noStrike" baseline="0" dirty="0" err="1">
                <a:latin typeface="SutonnyMJ" pitchFamily="2" charset="0"/>
              </a:rPr>
              <a:t>cvigvYweK</a:t>
            </a:r>
            <a:r>
              <a:rPr lang="en-US" sz="2800" b="0" u="none" strike="noStrike" baseline="0" dirty="0">
                <a:latin typeface="SutonnyMJ" pitchFamily="2" charset="0"/>
              </a:rPr>
              <a:t> </a:t>
            </a:r>
            <a:r>
              <a:rPr lang="en-US" sz="2800" b="0" u="none" strike="noStrike" baseline="0" dirty="0" err="1">
                <a:latin typeface="SutonnyMJ" pitchFamily="2" charset="0"/>
              </a:rPr>
              <a:t>eY©vwj</a:t>
            </a:r>
            <a:r>
              <a:rPr lang="en-US" sz="2800" b="0" u="none" strike="noStrike" baseline="0" dirty="0">
                <a:latin typeface="SutonnyMJ" pitchFamily="2" charset="0"/>
              </a:rPr>
              <a:t> </a:t>
            </a:r>
            <a:r>
              <a:rPr lang="en-US" sz="2800" b="0" u="none" strike="noStrike" baseline="0" dirty="0" err="1">
                <a:latin typeface="SutonnyMJ" pitchFamily="2" charset="0"/>
              </a:rPr>
              <a:t>e‡j</a:t>
            </a:r>
            <a:r>
              <a:rPr lang="en-US" sz="2800" b="0" u="none" strike="noStrike" baseline="0" dirty="0">
                <a:latin typeface="SutonnyMJ" pitchFamily="2" charset="0"/>
              </a:rPr>
              <a:t>|</a:t>
            </a:r>
          </a:p>
        </p:txBody>
      </p:sp>
    </p:spTree>
    <p:extLst>
      <p:ext uri="{BB962C8B-B14F-4D97-AF65-F5344CB8AC3E}">
        <p14:creationId xmlns:p14="http://schemas.microsoft.com/office/powerpoint/2010/main" val="6206411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59262-EB7B-459C-A4DB-C272A62BCA12}"/>
              </a:ext>
            </a:extLst>
          </p:cNvPr>
          <p:cNvSpPr>
            <a:spLocks noGrp="1"/>
          </p:cNvSpPr>
          <p:nvPr>
            <p:ph type="title"/>
          </p:nvPr>
        </p:nvSpPr>
        <p:spPr>
          <a:xfrm>
            <a:off x="2414720" y="764373"/>
            <a:ext cx="6250619" cy="1061252"/>
          </a:xfrm>
        </p:spPr>
        <p:txBody>
          <a:bodyPr/>
          <a:lstStyle/>
          <a:p>
            <a:r>
              <a:rPr lang="en-US" dirty="0"/>
              <a:t>হাইড্রোজেন </a:t>
            </a:r>
            <a:r>
              <a:rPr lang="en-US" dirty="0" err="1"/>
              <a:t>বর্ণালির</a:t>
            </a:r>
            <a:r>
              <a:rPr lang="en-US" dirty="0"/>
              <a:t> </a:t>
            </a:r>
            <a:r>
              <a:rPr lang="en-US" dirty="0" err="1"/>
              <a:t>ব্যাখ্যা</a:t>
            </a:r>
            <a:endParaRPr lang="en-US" dirty="0"/>
          </a:p>
        </p:txBody>
      </p:sp>
      <p:sp>
        <p:nvSpPr>
          <p:cNvPr id="3" name="Content Placeholder 2">
            <a:extLst>
              <a:ext uri="{FF2B5EF4-FFF2-40B4-BE49-F238E27FC236}">
                <a16:creationId xmlns:a16="http://schemas.microsoft.com/office/drawing/2014/main" id="{7E58C9A1-9FE8-4DB1-9174-F9F5E92EF361}"/>
              </a:ext>
            </a:extLst>
          </p:cNvPr>
          <p:cNvSpPr>
            <a:spLocks noGrp="1"/>
          </p:cNvSpPr>
          <p:nvPr>
            <p:ph idx="1"/>
          </p:nvPr>
        </p:nvSpPr>
        <p:spPr>
          <a:xfrm>
            <a:off x="1957137" y="1825625"/>
            <a:ext cx="8534400" cy="4667250"/>
          </a:xfrm>
        </p:spPr>
        <p:txBody>
          <a:bodyPr>
            <a:noAutofit/>
          </a:bodyPr>
          <a:lstStyle/>
          <a:p>
            <a:r>
              <a:rPr lang="as-IN" sz="2800" dirty="0">
                <a:latin typeface="SutonnyOMJ" panose="01010600010101010101" pitchFamily="2" charset="0"/>
                <a:cs typeface="SutonnyOMJ" panose="01010600010101010101" pitchFamily="2" charset="0"/>
              </a:rPr>
              <a:t>প্লাঙ্কের কোয়ান্টাম ত</a:t>
            </a:r>
            <a:r>
              <a:rPr lang="en-US" sz="2800" dirty="0" err="1">
                <a:latin typeface="SutonnyOMJ" panose="01010600010101010101" pitchFamily="2" charset="0"/>
                <a:cs typeface="SutonnyOMJ" panose="01010600010101010101" pitchFamily="2" charset="0"/>
              </a:rPr>
              <a:t>ত্ত্বে</a:t>
            </a:r>
            <a:r>
              <a:rPr lang="as-IN" sz="2800" dirty="0">
                <a:latin typeface="SutonnyOMJ" panose="01010600010101010101" pitchFamily="2" charset="0"/>
                <a:cs typeface="SutonnyOMJ" panose="01010600010101010101" pitchFamily="2" charset="0"/>
              </a:rPr>
              <a:t>র সাহায্যে বিজ্ঞানী বোর হাইড্রোজেন বর্ণালির ব্যাখ্যা প্রদান করেন। হাইড্রোজেন গ্যাসে নিম্ন চাপেউচ্চমাত্রায় বিদ্যুৎক্ষরণ ঘটলে হাইড্রোজেন অণু (</a:t>
            </a:r>
            <a:r>
              <a:rPr lang="en-US" sz="2800" dirty="0">
                <a:latin typeface="SutonnyOMJ" panose="01010600010101010101" pitchFamily="2" charset="0"/>
                <a:cs typeface="SutonnyOMJ" panose="01010600010101010101" pitchFamily="2" charset="0"/>
              </a:rPr>
              <a:t>H</a:t>
            </a:r>
            <a:r>
              <a:rPr lang="en-US" sz="2800" baseline="-25000" dirty="0">
                <a:latin typeface="SutonnyOMJ" panose="01010600010101010101" pitchFamily="2" charset="0"/>
                <a:cs typeface="SutonnyOMJ" panose="01010600010101010101" pitchFamily="2" charset="0"/>
              </a:rPr>
              <a:t>2</a:t>
            </a:r>
            <a:r>
              <a:rPr lang="en-US" sz="2800" dirty="0">
                <a:latin typeface="SutonnyOMJ" panose="01010600010101010101" pitchFamily="2" charset="0"/>
                <a:cs typeface="SutonnyOMJ" panose="01010600010101010101" pitchFamily="2" charset="0"/>
              </a:rPr>
              <a:t>) </a:t>
            </a:r>
            <a:r>
              <a:rPr lang="as-IN" sz="2800" dirty="0">
                <a:latin typeface="SutonnyOMJ" panose="01010600010101010101" pitchFamily="2" charset="0"/>
                <a:cs typeface="SutonnyOMJ" panose="01010600010101010101" pitchFamily="2" charset="0"/>
              </a:rPr>
              <a:t>হাইড্রোজেন পরমাণুতে (</a:t>
            </a:r>
            <a:r>
              <a:rPr lang="en-US" sz="2800" dirty="0">
                <a:latin typeface="SutonnyOMJ" panose="01010600010101010101" pitchFamily="2" charset="0"/>
                <a:cs typeface="SutonnyOMJ" panose="01010600010101010101" pitchFamily="2" charset="0"/>
              </a:rPr>
              <a:t>H) </a:t>
            </a:r>
            <a:r>
              <a:rPr lang="as-IN" sz="2800" dirty="0">
                <a:latin typeface="SutonnyOMJ" panose="01010600010101010101" pitchFamily="2" charset="0"/>
                <a:cs typeface="SutonnyOMJ" panose="01010600010101010101" pitchFamily="2" charset="0"/>
              </a:rPr>
              <a:t>বিভাজিত হয়ে পড়ে। এ হাইড্রোজেনপরমাণুগুলো বিভিন্ন মাত্রায় শক্তি শোষণ করে উত্তেজিত হয়। উত্তেজিত হাইড্রোজেন পরমাণুর ইলেকট্রন, শোষিত শক্তির মাত্রার</a:t>
            </a:r>
            <a:r>
              <a:rPr lang="en-US" sz="2800" dirty="0">
                <a:latin typeface="SutonnyOMJ" panose="01010600010101010101" pitchFamily="2" charset="0"/>
                <a:cs typeface="SutonnyOMJ" panose="01010600010101010101" pitchFamily="2" charset="0"/>
              </a:rPr>
              <a:t> </a:t>
            </a:r>
            <a:r>
              <a:rPr lang="as-IN" sz="2800" dirty="0">
                <a:latin typeface="SutonnyOMJ" panose="01010600010101010101" pitchFamily="2" charset="0"/>
                <a:cs typeface="SutonnyOMJ" panose="01010600010101010101" pitchFamily="2" charset="0"/>
              </a:rPr>
              <a:t>উপর নির্ভর করে ভিন্ন ভিন্ন শক্তিস্তরে গমন করে। শক্তির উৎস সরিয়ে নিলে উত্তেজিত ইলেকট্রনগুলো নিম্ন শক্তিস্তরে ফিরে আসে।উচ্চ শক্তিস্তর হতে যদি ইলেকট্রন ১ম শক্তিস্তরে ফিরে আসে তবে বর্ণালিতে যে রেখাসমূহ পাওয়া যায় তাকে লাইম্যান সিরিজ বলে।অনুরূপভাবে ২য়, ৩য়, ৪র্থ ও ৫ম শক্তিস্তরে ইলেকট্রন ফিরে আসা রেখার সারিকে যথাক্রমে বামার, প্যাশ্চেন, ব্র্যাকেট ও ফান্ড সিরিজ</a:t>
            </a:r>
            <a:r>
              <a:rPr lang="en-US" sz="2800" dirty="0">
                <a:latin typeface="SutonnyOMJ" panose="01010600010101010101" pitchFamily="2" charset="0"/>
                <a:cs typeface="SutonnyOMJ" panose="01010600010101010101" pitchFamily="2" charset="0"/>
              </a:rPr>
              <a:t> </a:t>
            </a:r>
            <a:r>
              <a:rPr lang="as-IN" sz="2800" dirty="0">
                <a:latin typeface="SutonnyOMJ" panose="01010600010101010101" pitchFamily="2" charset="0"/>
                <a:cs typeface="SutonnyOMJ" panose="01010600010101010101" pitchFamily="2" charset="0"/>
              </a:rPr>
              <a:t>বলে। এই সিরিজগুলো রিডবার্গ সমীকরণের সাহায্যে ব্যাখ্যা করা যায়।বিভিন্ন শক্তি স্তর থেকে আসে বলেই বিভিন্ন কম্পাঙ্কের বর্নালি সৃষ্টি হয়।ফলে একাধিক বর্নালি রেখা দেখা যায়।</a:t>
            </a:r>
            <a:endParaRPr lang="en-US" sz="2800" dirty="0">
              <a:latin typeface="SutonnyOMJ" panose="01010600010101010101" pitchFamily="2" charset="0"/>
              <a:cs typeface="SutonnyOMJ" panose="01010600010101010101" pitchFamily="2" charset="0"/>
            </a:endParaRPr>
          </a:p>
        </p:txBody>
      </p:sp>
    </p:spTree>
    <p:extLst>
      <p:ext uri="{BB962C8B-B14F-4D97-AF65-F5344CB8AC3E}">
        <p14:creationId xmlns:p14="http://schemas.microsoft.com/office/powerpoint/2010/main" val="1043374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5BE20-85B0-41A0-B5E4-590599587196}"/>
              </a:ext>
            </a:extLst>
          </p:cNvPr>
          <p:cNvSpPr>
            <a:spLocks noGrp="1"/>
          </p:cNvSpPr>
          <p:nvPr>
            <p:ph type="title"/>
          </p:nvPr>
        </p:nvSpPr>
        <p:spPr>
          <a:xfrm>
            <a:off x="2432482" y="764373"/>
            <a:ext cx="7076239" cy="1293028"/>
          </a:xfrm>
        </p:spPr>
        <p:txBody>
          <a:bodyPr/>
          <a:lstStyle/>
          <a:p>
            <a:r>
              <a:rPr lang="en-US" dirty="0"/>
              <a:t>রিডবার্গের </a:t>
            </a:r>
            <a:r>
              <a:rPr lang="en-US" dirty="0" err="1"/>
              <a:t>সমীকরন</a:t>
            </a:r>
            <a:r>
              <a:rPr lang="en-US" dirty="0"/>
              <a:t> </a:t>
            </a:r>
            <a:r>
              <a:rPr lang="en-US" dirty="0" err="1"/>
              <a:t>প্রতিপাদন</a:t>
            </a:r>
            <a:endParaRPr lang="en-US" dirty="0"/>
          </a:p>
        </p:txBody>
      </p:sp>
      <p:sp>
        <p:nvSpPr>
          <p:cNvPr id="3" name="Content Placeholder 2">
            <a:extLst>
              <a:ext uri="{FF2B5EF4-FFF2-40B4-BE49-F238E27FC236}">
                <a16:creationId xmlns:a16="http://schemas.microsoft.com/office/drawing/2014/main" id="{C9D0CB2B-558B-4456-84B4-BDD2E2FD0432}"/>
              </a:ext>
            </a:extLst>
          </p:cNvPr>
          <p:cNvSpPr>
            <a:spLocks noGrp="1"/>
          </p:cNvSpPr>
          <p:nvPr>
            <p:ph idx="1"/>
          </p:nvPr>
        </p:nvSpPr>
        <p:spPr>
          <a:xfrm>
            <a:off x="1379621" y="2194560"/>
            <a:ext cx="8856334" cy="4024125"/>
          </a:xfrm>
        </p:spPr>
        <p:txBody>
          <a:bodyPr>
            <a:normAutofit fontScale="62500" lnSpcReduction="20000"/>
          </a:bodyPr>
          <a:lstStyle/>
          <a:p>
            <a:pPr marL="0" marR="0">
              <a:lnSpc>
                <a:spcPct val="107000"/>
              </a:lnSpc>
              <a:spcBef>
                <a:spcPts val="0"/>
              </a:spcBef>
              <a:spcAft>
                <a:spcPts val="800"/>
              </a:spcAft>
            </a:pPr>
            <a:r>
              <a:rPr lang="en-US" sz="2900" dirty="0" err="1">
                <a:effectLst/>
                <a:latin typeface="SutonnyOMJ" panose="01010600010101010101" pitchFamily="2" charset="0"/>
                <a:ea typeface="Calibri" panose="020F0502020204030204" pitchFamily="34" charset="0"/>
                <a:cs typeface="SutonnyOMJ" panose="01010600010101010101" pitchFamily="2" charset="0"/>
              </a:rPr>
              <a:t>ধরি</a:t>
            </a:r>
            <a:r>
              <a:rPr lang="en-US" sz="2900" dirty="0">
                <a:effectLst/>
                <a:latin typeface="SutonnyOMJ" panose="01010600010101010101" pitchFamily="2" charset="0"/>
                <a:ea typeface="Calibri" panose="020F0502020204030204" pitchFamily="34" charset="0"/>
                <a:cs typeface="SutonnyOMJ" panose="01010600010101010101" pitchFamily="2" charset="0"/>
              </a:rPr>
              <a:t>, হাইড্রোজেন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পরমানুর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ইলেকট্রন</a:t>
            </a:r>
            <a:r>
              <a:rPr lang="en-US" sz="2900" dirty="0">
                <a:effectLst/>
                <a:latin typeface="SutonnyOMJ" panose="01010600010101010101" pitchFamily="2" charset="0"/>
                <a:ea typeface="Calibri" panose="020F0502020204030204" pitchFamily="34" charset="0"/>
                <a:cs typeface="SutonnyOMJ" panose="01010600010101010101" pitchFamily="2" charset="0"/>
              </a:rPr>
              <a:t> E</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1</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শক্তিস্তর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হতে</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শক্তি</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শোষন</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করে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উচ্চতর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শক্তিস্তর</a:t>
            </a:r>
            <a:r>
              <a:rPr lang="en-US" sz="2900" dirty="0">
                <a:effectLst/>
                <a:latin typeface="SutonnyOMJ" panose="01010600010101010101" pitchFamily="2" charset="0"/>
                <a:ea typeface="Calibri" panose="020F0502020204030204" pitchFamily="34" charset="0"/>
                <a:cs typeface="SutonnyOMJ" panose="01010600010101010101" pitchFamily="2" charset="0"/>
              </a:rPr>
              <a:t> E</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-তে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গমন</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করে</a:t>
            </a:r>
            <a:r>
              <a:rPr lang="en-US" sz="2900" dirty="0">
                <a:effectLst/>
                <a:latin typeface="SutonnyOMJ" panose="01010600010101010101" pitchFamily="2" charset="0"/>
                <a:ea typeface="Calibri" panose="020F0502020204030204" pitchFamily="34" charset="0"/>
                <a:cs typeface="SutonnyOMJ" panose="01010600010101010101" pitchFamily="2" charset="0"/>
              </a:rPr>
              <a:t> ।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শক্তির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উৎস</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সরিয়ে</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নিলে</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শক্তি</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বিকিরন</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করে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নিম্নতর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শক্তিস্তরে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প্রত্যাবর্তন</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করে</a:t>
            </a:r>
            <a:r>
              <a:rPr lang="en-US" sz="2900" dirty="0">
                <a:effectLst/>
                <a:latin typeface="SutonnyOMJ" panose="01010600010101010101" pitchFamily="2" charset="0"/>
                <a:ea typeface="Calibri" panose="020F0502020204030204" pitchFamily="34" charset="0"/>
                <a:cs typeface="SutonnyOMJ" panose="01010600010101010101" pitchFamily="2" charset="0"/>
              </a:rPr>
              <a:t> এবং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নিদিষ্ট</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তরঙ্গ</a:t>
            </a:r>
            <a:r>
              <a:rPr lang="en-US" sz="2900" dirty="0">
                <a:effectLst/>
                <a:latin typeface="SutonnyOMJ" panose="01010600010101010101" pitchFamily="2" charset="0"/>
                <a:ea typeface="Calibri" panose="020F0502020204030204" pitchFamily="34" charset="0"/>
                <a:cs typeface="SutonnyOMJ" panose="01010600010101010101" pitchFamily="2" charset="0"/>
              </a:rPr>
              <a:t> ()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এর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আলো</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বিকিরন</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করে</a:t>
            </a:r>
            <a:r>
              <a:rPr lang="en-US" sz="2900" dirty="0">
                <a:effectLst/>
                <a:latin typeface="SutonnyOMJ" panose="01010600010101010101" pitchFamily="2" charset="0"/>
                <a:ea typeface="Calibri" panose="020F0502020204030204" pitchFamily="34" charset="0"/>
                <a:cs typeface="SutonnyOMJ" panose="01010600010101010101" pitchFamily="2" charset="0"/>
              </a:rPr>
              <a:t> ।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ফলে</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দুই</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শক্তিস্তরের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পার্থক্য</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থেকে</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তা</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বের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করা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যায়</a:t>
            </a:r>
            <a:r>
              <a:rPr lang="en-US" sz="2900" dirty="0">
                <a:effectLst/>
                <a:latin typeface="SutonnyOMJ" panose="01010600010101010101" pitchFamily="2" charset="0"/>
                <a:ea typeface="Calibri" panose="020F0502020204030204" pitchFamily="34" charset="0"/>
                <a:cs typeface="SutonnyOMJ" panose="01010600010101010101" pitchFamily="2" charset="0"/>
              </a:rPr>
              <a:t>-</a:t>
            </a:r>
          </a:p>
          <a:p>
            <a:pPr marL="0" marR="0" indent="0">
              <a:lnSpc>
                <a:spcPct val="107000"/>
              </a:lnSpc>
              <a:spcBef>
                <a:spcPts val="0"/>
              </a:spcBef>
              <a:spcAft>
                <a:spcPts val="800"/>
              </a:spcAft>
              <a:buNone/>
            </a:pP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E = E</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E</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1 </a:t>
            </a:r>
            <a:r>
              <a:rPr lang="en-US" sz="2900" dirty="0">
                <a:effectLst/>
                <a:latin typeface="SutonnyOMJ" panose="01010600010101010101" pitchFamily="2" charset="0"/>
                <a:ea typeface="Calibri" panose="020F0502020204030204" pitchFamily="34" charset="0"/>
                <a:cs typeface="SutonnyOMJ" panose="01010600010101010101" pitchFamily="2" charset="0"/>
              </a:rPr>
              <a:t>= h</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i</a:t>
            </a:r>
            <a:r>
              <a:rPr lang="en-US" sz="2900" dirty="0">
                <a:effectLst/>
                <a:latin typeface="SutonnyOMJ" panose="01010600010101010101" pitchFamily="2" charset="0"/>
                <a:ea typeface="Calibri" panose="020F0502020204030204" pitchFamily="34" charset="0"/>
                <a:cs typeface="SutonnyOMJ" panose="01010600010101010101" pitchFamily="2" charset="0"/>
              </a:rPr>
              <a:t>)</a:t>
            </a:r>
          </a:p>
          <a:p>
            <a:pPr marL="0" marR="0" indent="0">
              <a:lnSpc>
                <a:spcPct val="107000"/>
              </a:lnSpc>
              <a:spcBef>
                <a:spcPts val="0"/>
              </a:spcBef>
              <a:spcAft>
                <a:spcPts val="800"/>
              </a:spcAft>
              <a:buNone/>
            </a:pPr>
            <a:r>
              <a:rPr lang="en-US" sz="2900" dirty="0" err="1">
                <a:effectLst/>
                <a:latin typeface="SutonnyOMJ" panose="01010600010101010101" pitchFamily="2" charset="0"/>
                <a:ea typeface="Calibri" panose="020F0502020204030204" pitchFamily="34" charset="0"/>
                <a:cs typeface="SutonnyOMJ" panose="01010600010101010101" pitchFamily="2" charset="0"/>
              </a:rPr>
              <a:t>এখানে</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E</a:t>
            </a:r>
            <a:r>
              <a:rPr lang="en-US" sz="2900" baseline="-25000" dirty="0" err="1">
                <a:effectLst/>
                <a:latin typeface="SutonnyOMJ" panose="01010600010101010101" pitchFamily="2" charset="0"/>
                <a:ea typeface="Calibri" panose="020F0502020204030204" pitchFamily="34" charset="0"/>
                <a:cs typeface="SutonnyOMJ" panose="01010600010101010101" pitchFamily="2" charset="0"/>
              </a:rPr>
              <a:t>n</a:t>
            </a:r>
            <a:r>
              <a:rPr lang="en-US" sz="2900" dirty="0">
                <a:effectLst/>
                <a:latin typeface="SutonnyOMJ" panose="01010600010101010101" pitchFamily="2" charset="0"/>
                <a:ea typeface="Calibri" panose="020F0502020204030204" pitchFamily="34" charset="0"/>
                <a:cs typeface="SutonnyOMJ" panose="01010600010101010101" pitchFamily="2" charset="0"/>
              </a:rPr>
              <a:t> =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2</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me</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4</a:t>
            </a:r>
            <a:r>
              <a:rPr lang="en-US" sz="2900" dirty="0">
                <a:effectLst/>
                <a:latin typeface="SutonnyOMJ" panose="01010600010101010101" pitchFamily="2" charset="0"/>
                <a:ea typeface="Calibri" panose="020F0502020204030204" pitchFamily="34" charset="0"/>
                <a:cs typeface="SutonnyOMJ" panose="01010600010101010101" pitchFamily="2" charset="0"/>
              </a:rPr>
              <a:t>/n</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h</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endParaRPr lang="en-US" sz="2900" dirty="0">
              <a:effectLst/>
              <a:latin typeface="SutonnyOMJ" panose="01010600010101010101" pitchFamily="2" charset="0"/>
              <a:ea typeface="Calibri" panose="020F0502020204030204" pitchFamily="34" charset="0"/>
              <a:cs typeface="SutonnyOMJ" panose="01010600010101010101" pitchFamily="2" charset="0"/>
            </a:endParaRPr>
          </a:p>
          <a:p>
            <a:pPr marL="0" marR="0" indent="0">
              <a:lnSpc>
                <a:spcPct val="107000"/>
              </a:lnSpc>
              <a:spcBef>
                <a:spcPts val="0"/>
              </a:spcBef>
              <a:spcAft>
                <a:spcPts val="800"/>
              </a:spcAft>
              <a:buNone/>
            </a:pPr>
            <a:r>
              <a:rPr lang="en-US" sz="2900" dirty="0">
                <a:effectLst/>
                <a:latin typeface="SutonnyOMJ" panose="01010600010101010101" pitchFamily="2" charset="0"/>
                <a:ea typeface="Calibri" panose="020F0502020204030204" pitchFamily="34" charset="0"/>
                <a:cs typeface="SutonnyOMJ" panose="01010600010101010101" pitchFamily="2" charset="0"/>
              </a:rPr>
              <a:t>E</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1</a:t>
            </a:r>
            <a:r>
              <a:rPr lang="en-US" sz="2900" dirty="0">
                <a:effectLst/>
                <a:latin typeface="SutonnyOMJ" panose="01010600010101010101" pitchFamily="2" charset="0"/>
                <a:ea typeface="Calibri" panose="020F0502020204030204" pitchFamily="34" charset="0"/>
                <a:cs typeface="SutonnyOMJ" panose="01010600010101010101" pitchFamily="2" charset="0"/>
              </a:rPr>
              <a:t> = 2</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me</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4</a:t>
            </a:r>
            <a:r>
              <a:rPr lang="en-US" sz="2900" dirty="0">
                <a:effectLst/>
                <a:latin typeface="SutonnyOMJ" panose="01010600010101010101" pitchFamily="2" charset="0"/>
                <a:ea typeface="Calibri" panose="020F0502020204030204" pitchFamily="34" charset="0"/>
                <a:cs typeface="SutonnyOMJ" panose="01010600010101010101" pitchFamily="2" charset="0"/>
              </a:rPr>
              <a:t>/n</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1</a:t>
            </a:r>
            <a:r>
              <a:rPr lang="en-US" sz="2900" dirty="0">
                <a:effectLst/>
                <a:latin typeface="SutonnyOMJ" panose="01010600010101010101" pitchFamily="2" charset="0"/>
                <a:ea typeface="Calibri" panose="020F0502020204030204" pitchFamily="34" charset="0"/>
                <a:cs typeface="SutonnyOMJ" panose="01010600010101010101" pitchFamily="2" charset="0"/>
              </a:rPr>
              <a:t>h</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 ,                 E</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 =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2</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me</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4 </a:t>
            </a:r>
            <a:r>
              <a:rPr lang="en-US" sz="2900" dirty="0">
                <a:effectLst/>
                <a:latin typeface="SutonnyOMJ" panose="01010600010101010101" pitchFamily="2" charset="0"/>
                <a:ea typeface="Calibri" panose="020F0502020204030204" pitchFamily="34" charset="0"/>
                <a:cs typeface="SutonnyOMJ" panose="01010600010101010101" pitchFamily="2" charset="0"/>
              </a:rPr>
              <a:t>/n</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2</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h</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 2</a:t>
            </a:r>
            <a:endParaRPr lang="en-US" sz="2900" dirty="0">
              <a:effectLst/>
              <a:latin typeface="SutonnyOMJ" panose="01010600010101010101" pitchFamily="2" charset="0"/>
              <a:ea typeface="Calibri" panose="020F0502020204030204" pitchFamily="34" charset="0"/>
              <a:cs typeface="SutonnyOMJ" panose="01010600010101010101" pitchFamily="2" charset="0"/>
            </a:endParaRPr>
          </a:p>
          <a:p>
            <a:pPr marL="0" marR="0" indent="0">
              <a:lnSpc>
                <a:spcPct val="107000"/>
              </a:lnSpc>
              <a:spcBef>
                <a:spcPts val="0"/>
              </a:spcBef>
              <a:spcAft>
                <a:spcPts val="800"/>
              </a:spcAft>
              <a:buNone/>
            </a:pPr>
            <a:r>
              <a:rPr lang="en-US" sz="2900" dirty="0">
                <a:effectLst/>
                <a:latin typeface="SutonnyOMJ" panose="01010600010101010101" pitchFamily="2" charset="0"/>
                <a:ea typeface="Calibri" panose="020F0502020204030204" pitchFamily="34" charset="0"/>
                <a:cs typeface="SutonnyOMJ" panose="01010600010101010101" pitchFamily="2" charset="0"/>
              </a:rPr>
              <a:t> E</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1</a:t>
            </a:r>
            <a:r>
              <a:rPr lang="en-US" sz="2900" dirty="0">
                <a:effectLst/>
                <a:latin typeface="SutonnyOMJ" panose="01010600010101010101" pitchFamily="2" charset="0"/>
                <a:ea typeface="Calibri" panose="020F0502020204030204" pitchFamily="34" charset="0"/>
                <a:cs typeface="SutonnyOMJ" panose="01010600010101010101" pitchFamily="2" charset="0"/>
              </a:rPr>
              <a:t> ও E</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এর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মান</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নং</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সমীকরনে</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বসিয়ে</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পাই</a:t>
            </a:r>
            <a:r>
              <a:rPr lang="en-US" sz="2900" dirty="0">
                <a:effectLst/>
                <a:latin typeface="SutonnyOMJ" panose="01010600010101010101" pitchFamily="2" charset="0"/>
                <a:ea typeface="Calibri" panose="020F0502020204030204" pitchFamily="34" charset="0"/>
                <a:cs typeface="SutonnyOMJ" panose="01010600010101010101" pitchFamily="2" charset="0"/>
              </a:rPr>
              <a:t>,</a:t>
            </a:r>
          </a:p>
          <a:p>
            <a:pPr marL="0" marR="0" indent="0">
              <a:lnSpc>
                <a:spcPct val="107000"/>
              </a:lnSpc>
              <a:spcBef>
                <a:spcPts val="0"/>
              </a:spcBef>
              <a:spcAft>
                <a:spcPts val="800"/>
              </a:spcAft>
              <a:buNone/>
            </a:pPr>
            <a:r>
              <a:rPr lang="en-US" sz="2900" dirty="0">
                <a:effectLst/>
                <a:latin typeface="SutonnyOMJ" panose="01010600010101010101" pitchFamily="2" charset="0"/>
                <a:ea typeface="Calibri" panose="020F0502020204030204" pitchFamily="34" charset="0"/>
                <a:cs typeface="SutonnyOMJ" panose="01010600010101010101" pitchFamily="2" charset="0"/>
              </a:rPr>
              <a:t>h</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 (2</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me</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4</a:t>
            </a:r>
            <a:r>
              <a:rPr lang="en-US" sz="2900" dirty="0">
                <a:effectLst/>
                <a:latin typeface="SutonnyOMJ" panose="01010600010101010101" pitchFamily="2" charset="0"/>
                <a:ea typeface="Calibri" panose="020F0502020204030204" pitchFamily="34" charset="0"/>
                <a:cs typeface="SutonnyOMJ" panose="01010600010101010101" pitchFamily="2" charset="0"/>
              </a:rPr>
              <a:t>/n</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1</a:t>
            </a:r>
            <a:r>
              <a:rPr lang="en-US" sz="2900" dirty="0">
                <a:effectLst/>
                <a:latin typeface="SutonnyOMJ" panose="01010600010101010101" pitchFamily="2" charset="0"/>
                <a:ea typeface="Calibri" panose="020F0502020204030204" pitchFamily="34" charset="0"/>
                <a:cs typeface="SutonnyOMJ" panose="01010600010101010101" pitchFamily="2" charset="0"/>
              </a:rPr>
              <a:t>h</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 – (2</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me</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4 </a:t>
            </a:r>
            <a:r>
              <a:rPr lang="en-US" sz="2900" dirty="0">
                <a:effectLst/>
                <a:latin typeface="SutonnyOMJ" panose="01010600010101010101" pitchFamily="2" charset="0"/>
                <a:ea typeface="Calibri" panose="020F0502020204030204" pitchFamily="34" charset="0"/>
                <a:cs typeface="SutonnyOMJ" panose="01010600010101010101" pitchFamily="2" charset="0"/>
              </a:rPr>
              <a:t>/n</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2</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h</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a:t>
            </a:r>
          </a:p>
          <a:p>
            <a:pPr marL="0" marR="0" indent="0">
              <a:lnSpc>
                <a:spcPct val="107000"/>
              </a:lnSpc>
              <a:spcBef>
                <a:spcPts val="0"/>
              </a:spcBef>
              <a:spcAft>
                <a:spcPts val="800"/>
              </a:spcAft>
              <a:buNone/>
            </a:pPr>
            <a:r>
              <a:rPr lang="en-US" sz="2900" dirty="0" err="1">
                <a:effectLst/>
                <a:latin typeface="SutonnyOMJ" panose="01010600010101010101" pitchFamily="2" charset="0"/>
                <a:ea typeface="Calibri" panose="020F0502020204030204" pitchFamily="34" charset="0"/>
                <a:cs typeface="SutonnyOMJ" panose="01010600010101010101" pitchFamily="2" charset="0"/>
              </a:rPr>
              <a:t>বা</a:t>
            </a:r>
            <a:r>
              <a:rPr lang="en-US" sz="2900" dirty="0">
                <a:effectLst/>
                <a:latin typeface="SutonnyOMJ" panose="01010600010101010101" pitchFamily="2" charset="0"/>
                <a:ea typeface="Calibri" panose="020F0502020204030204" pitchFamily="34" charset="0"/>
                <a:cs typeface="SutonnyOMJ" panose="01010600010101010101" pitchFamily="2" charset="0"/>
              </a:rPr>
              <a:t>,  h</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 2</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me</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4</a:t>
            </a:r>
            <a:r>
              <a:rPr lang="en-US" sz="2900" dirty="0">
                <a:effectLst/>
                <a:latin typeface="SutonnyOMJ" panose="01010600010101010101" pitchFamily="2" charset="0"/>
                <a:ea typeface="Calibri" panose="020F0502020204030204" pitchFamily="34" charset="0"/>
                <a:cs typeface="SutonnyOMJ" panose="01010600010101010101" pitchFamily="2" charset="0"/>
              </a:rPr>
              <a:t>/h</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 (1/ n</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1</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1/ n</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2</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a:t>
            </a:r>
          </a:p>
          <a:p>
            <a:pPr marL="0" marR="0" indent="0">
              <a:lnSpc>
                <a:spcPct val="107000"/>
              </a:lnSpc>
              <a:spcBef>
                <a:spcPts val="0"/>
              </a:spcBef>
              <a:spcAft>
                <a:spcPts val="800"/>
              </a:spcAft>
              <a:buNone/>
            </a:pP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বা</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hc</a:t>
            </a:r>
            <a:r>
              <a:rPr lang="en-US" sz="2900" dirty="0">
                <a:effectLst/>
                <a:latin typeface="SutonnyOMJ" panose="01010600010101010101" pitchFamily="2" charset="0"/>
                <a:ea typeface="Calibri" panose="020F0502020204030204" pitchFamily="34" charset="0"/>
                <a:cs typeface="SutonnyOMJ" panose="01010600010101010101" pitchFamily="2" charset="0"/>
              </a:rPr>
              <a:t>/</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 2</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me</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4</a:t>
            </a:r>
            <a:r>
              <a:rPr lang="en-US" sz="2900" dirty="0">
                <a:effectLst/>
                <a:latin typeface="SutonnyOMJ" panose="01010600010101010101" pitchFamily="2" charset="0"/>
                <a:ea typeface="Calibri" panose="020F0502020204030204" pitchFamily="34" charset="0"/>
                <a:cs typeface="SutonnyOMJ" panose="01010600010101010101" pitchFamily="2" charset="0"/>
              </a:rPr>
              <a:t>/h</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 (1/ n</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1</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1/ n</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2</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    ; [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 c/</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a:t>
            </a:r>
          </a:p>
          <a:p>
            <a:pPr marL="0" marR="0" indent="0">
              <a:lnSpc>
                <a:spcPct val="107000"/>
              </a:lnSpc>
              <a:spcBef>
                <a:spcPts val="0"/>
              </a:spcBef>
              <a:spcAft>
                <a:spcPts val="800"/>
              </a:spcAft>
              <a:buNone/>
            </a:pP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অতএব</a:t>
            </a:r>
            <a:r>
              <a:rPr lang="en-US" sz="2900" dirty="0">
                <a:effectLst/>
                <a:latin typeface="SutonnyOMJ" panose="01010600010101010101" pitchFamily="2" charset="0"/>
                <a:ea typeface="Calibri" panose="020F0502020204030204" pitchFamily="34" charset="0"/>
                <a:cs typeface="SutonnyOMJ" panose="01010600010101010101" pitchFamily="2" charset="0"/>
              </a:rPr>
              <a:t>, 1/</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 R</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H</a:t>
            </a:r>
            <a:r>
              <a:rPr lang="en-US" sz="2900" dirty="0">
                <a:effectLst/>
                <a:latin typeface="SutonnyOMJ" panose="01010600010101010101" pitchFamily="2" charset="0"/>
                <a:ea typeface="Calibri" panose="020F0502020204030204" pitchFamily="34" charset="0"/>
                <a:cs typeface="SutonnyOMJ" panose="01010600010101010101" pitchFamily="2" charset="0"/>
              </a:rPr>
              <a:t>(1/ n</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1</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a:effectLst/>
                <a:latin typeface="SutonnyOMJ" panose="01010600010101010101" pitchFamily="2" charset="0"/>
                <a:ea typeface="Calibri" panose="020F0502020204030204" pitchFamily="34" charset="0"/>
                <a:cs typeface="SutonnyOMJ" panose="01010600010101010101" pitchFamily="2" charset="0"/>
                <a:sym typeface="Symbol" panose="05050102010706020507" pitchFamily="18" charset="2"/>
              </a:rPr>
              <a:t></a:t>
            </a:r>
            <a:r>
              <a:rPr lang="en-US" sz="2900" dirty="0">
                <a:effectLst/>
                <a:latin typeface="SutonnyOMJ" panose="01010600010101010101" pitchFamily="2" charset="0"/>
                <a:ea typeface="Calibri" panose="020F0502020204030204" pitchFamily="34" charset="0"/>
                <a:cs typeface="SutonnyOMJ" panose="01010600010101010101" pitchFamily="2" charset="0"/>
              </a:rPr>
              <a:t> 1/ n</a:t>
            </a:r>
            <a:r>
              <a:rPr lang="en-US" sz="2900" baseline="-25000" dirty="0">
                <a:effectLst/>
                <a:latin typeface="SutonnyOMJ" panose="01010600010101010101" pitchFamily="2" charset="0"/>
                <a:ea typeface="Calibri" panose="020F0502020204030204" pitchFamily="34" charset="0"/>
                <a:cs typeface="SutonnyOMJ" panose="01010600010101010101" pitchFamily="2" charset="0"/>
              </a:rPr>
              <a:t>2</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2</a:t>
            </a:r>
            <a:r>
              <a:rPr lang="en-US" sz="2900" dirty="0">
                <a:effectLst/>
                <a:latin typeface="SutonnyOMJ" panose="01010600010101010101" pitchFamily="2" charset="0"/>
                <a:ea typeface="Calibri" panose="020F0502020204030204" pitchFamily="34" charset="0"/>
                <a:cs typeface="SutonnyOMJ" panose="01010600010101010101" pitchFamily="2" charset="0"/>
              </a:rPr>
              <a:t>)</a:t>
            </a:r>
          </a:p>
          <a:p>
            <a:pPr marL="0" marR="0" indent="0">
              <a:lnSpc>
                <a:spcPct val="107000"/>
              </a:lnSpc>
              <a:spcBef>
                <a:spcPts val="0"/>
              </a:spcBef>
              <a:spcAft>
                <a:spcPts val="800"/>
              </a:spcAft>
              <a:buNone/>
            </a:pPr>
            <a:r>
              <a:rPr lang="en-US" sz="2900" dirty="0" err="1">
                <a:effectLst/>
                <a:latin typeface="SutonnyOMJ" panose="01010600010101010101" pitchFamily="2" charset="0"/>
                <a:ea typeface="Calibri" panose="020F0502020204030204" pitchFamily="34" charset="0"/>
                <a:cs typeface="SutonnyOMJ" panose="01010600010101010101" pitchFamily="2" charset="0"/>
              </a:rPr>
              <a:t>এটিই</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নির্ণেয়</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রিডবার্গ</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সমীকরন</a:t>
            </a:r>
            <a:r>
              <a:rPr lang="en-US" sz="2900" dirty="0">
                <a:effectLst/>
                <a:latin typeface="SutonnyOMJ" panose="01010600010101010101" pitchFamily="2" charset="0"/>
                <a:ea typeface="Calibri" panose="020F0502020204030204" pitchFamily="34" charset="0"/>
                <a:cs typeface="SutonnyOMJ" panose="01010600010101010101" pitchFamily="2" charset="0"/>
              </a:rPr>
              <a:t> ।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এর</a:t>
            </a:r>
            <a:r>
              <a:rPr lang="en-US" sz="2900" dirty="0">
                <a:effectLst/>
                <a:latin typeface="SutonnyOMJ" panose="01010600010101010101" pitchFamily="2" charset="0"/>
                <a:ea typeface="Calibri" panose="020F0502020204030204" pitchFamily="34" charset="0"/>
                <a:cs typeface="SutonnyOMJ" panose="01010600010101010101" pitchFamily="2" charset="0"/>
              </a:rPr>
              <a:t> </a:t>
            </a:r>
            <a:r>
              <a:rPr lang="en-US" sz="2900" dirty="0" err="1">
                <a:effectLst/>
                <a:latin typeface="SutonnyOMJ" panose="01010600010101010101" pitchFamily="2" charset="0"/>
                <a:ea typeface="Calibri" panose="020F0502020204030204" pitchFamily="34" charset="0"/>
                <a:cs typeface="SutonnyOMJ" panose="01010600010101010101" pitchFamily="2" charset="0"/>
              </a:rPr>
              <a:t>মান</a:t>
            </a:r>
            <a:r>
              <a:rPr lang="en-US" sz="2900" dirty="0">
                <a:effectLst/>
                <a:latin typeface="SutonnyOMJ" panose="01010600010101010101" pitchFamily="2" charset="0"/>
                <a:ea typeface="Calibri" panose="020F0502020204030204" pitchFamily="34" charset="0"/>
                <a:cs typeface="SutonnyOMJ" panose="01010600010101010101" pitchFamily="2" charset="0"/>
              </a:rPr>
              <a:t>=109678 cm</a:t>
            </a:r>
            <a:r>
              <a:rPr lang="en-US" sz="2900" baseline="30000" dirty="0">
                <a:effectLst/>
                <a:latin typeface="SutonnyOMJ" panose="01010600010101010101" pitchFamily="2" charset="0"/>
                <a:ea typeface="Calibri" panose="020F0502020204030204" pitchFamily="34" charset="0"/>
                <a:cs typeface="SutonnyOMJ" panose="01010600010101010101" pitchFamily="2" charset="0"/>
              </a:rPr>
              <a:t>-1</a:t>
            </a:r>
            <a:r>
              <a:rPr lang="en-US" sz="2900" dirty="0">
                <a:effectLst/>
                <a:latin typeface="SutonnyOMJ" panose="01010600010101010101" pitchFamily="2" charset="0"/>
                <a:ea typeface="Calibri" panose="020F0502020204030204" pitchFamily="34" charset="0"/>
                <a:cs typeface="SutonnyOMJ" panose="01010600010101010101" pitchFamily="2" charset="0"/>
              </a:rPr>
              <a:t>।</a:t>
            </a:r>
          </a:p>
          <a:p>
            <a:pPr marL="0" indent="0">
              <a:buNone/>
            </a:pPr>
            <a:endParaRPr lang="en-US" dirty="0"/>
          </a:p>
        </p:txBody>
      </p:sp>
    </p:spTree>
    <p:extLst>
      <p:ext uri="{BB962C8B-B14F-4D97-AF65-F5344CB8AC3E}">
        <p14:creationId xmlns:p14="http://schemas.microsoft.com/office/powerpoint/2010/main" val="2150692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heel(1)">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heel(1)">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heel(1)">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heel(1)">
                                      <p:cBhvr>
                                        <p:cTn id="5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30137-C7B1-4DF5-A8A6-0A979F9282A4}"/>
              </a:ext>
            </a:extLst>
          </p:cNvPr>
          <p:cNvSpPr>
            <a:spLocks noGrp="1"/>
          </p:cNvSpPr>
          <p:nvPr>
            <p:ph type="title"/>
          </p:nvPr>
        </p:nvSpPr>
        <p:spPr>
          <a:xfrm>
            <a:off x="2459121" y="764373"/>
            <a:ext cx="7520125" cy="1293028"/>
          </a:xfrm>
        </p:spPr>
        <p:txBody>
          <a:bodyPr/>
          <a:lstStyle/>
          <a:p>
            <a:pPr algn="ctr"/>
            <a:r>
              <a:rPr lang="en-US" dirty="0" err="1"/>
              <a:t>লাইম্যান</a:t>
            </a:r>
            <a:r>
              <a:rPr lang="en-US" dirty="0"/>
              <a:t> </a:t>
            </a:r>
            <a:r>
              <a:rPr lang="en-US" dirty="0" err="1"/>
              <a:t>সিরিজ</a:t>
            </a:r>
            <a:r>
              <a:rPr lang="en-US" dirty="0"/>
              <a:t>(Lyman Series)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F27A388-C610-4BFC-8941-657116851DBA}"/>
                  </a:ext>
                </a:extLst>
              </p:cNvPr>
              <p:cNvSpPr>
                <a:spLocks noGrp="1"/>
              </p:cNvSpPr>
              <p:nvPr>
                <p:ph idx="1"/>
              </p:nvPr>
            </p:nvSpPr>
            <p:spPr>
              <a:xfrm>
                <a:off x="2246050" y="2194560"/>
                <a:ext cx="9260150" cy="4024125"/>
              </a:xfrm>
            </p:spPr>
            <p:txBody>
              <a:bodyPr>
                <a:normAutofit/>
              </a:bodyPr>
              <a:lstStyle/>
              <a:p>
                <a:r>
                  <a:rPr lang="en-US" sz="2400" dirty="0">
                    <a:latin typeface="SutonnyOMJ" panose="01010600010101010101" pitchFamily="2" charset="0"/>
                    <a:cs typeface="SutonnyOMJ" panose="01010600010101010101" pitchFamily="2" charset="0"/>
                  </a:rPr>
                  <a:t>বিজ্ঞানী </a:t>
                </a:r>
                <a:r>
                  <a:rPr lang="en-US" sz="2400" dirty="0" err="1">
                    <a:latin typeface="SutonnyOMJ" panose="01010600010101010101" pitchFamily="2" charset="0"/>
                    <a:cs typeface="SutonnyOMJ" panose="01010600010101010101" pitchFamily="2" charset="0"/>
                  </a:rPr>
                  <a:t>লাইম্যান</a:t>
                </a:r>
                <a:r>
                  <a:rPr lang="en-US" sz="2400" dirty="0">
                    <a:latin typeface="SutonnyOMJ" panose="01010600010101010101" pitchFamily="2" charset="0"/>
                    <a:cs typeface="SutonnyOMJ" panose="01010600010101010101" pitchFamily="2" charset="0"/>
                  </a:rPr>
                  <a:t> 1916 </a:t>
                </a:r>
                <a:r>
                  <a:rPr lang="en-US" sz="2400" dirty="0" err="1">
                    <a:latin typeface="SutonnyOMJ" panose="01010600010101010101" pitchFamily="2" charset="0"/>
                    <a:cs typeface="SutonnyOMJ" panose="01010600010101010101" pitchFamily="2" charset="0"/>
                  </a:rPr>
                  <a:t>সালে</a:t>
                </a:r>
                <a:r>
                  <a:rPr lang="en-US" sz="2400" dirty="0">
                    <a:latin typeface="SutonnyOMJ" panose="01010600010101010101" pitchFamily="2" charset="0"/>
                    <a:cs typeface="SutonnyOMJ" panose="01010600010101010101" pitchFamily="2" charset="0"/>
                  </a:rPr>
                  <a:t> এ </a:t>
                </a:r>
                <a:r>
                  <a:rPr lang="en-US" sz="2400" dirty="0" err="1">
                    <a:latin typeface="SutonnyOMJ" panose="01010600010101010101" pitchFamily="2" charset="0"/>
                    <a:cs typeface="SutonnyOMJ" panose="01010600010101010101" pitchFamily="2" charset="0"/>
                  </a:rPr>
                  <a:t>সিরিজ</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আবিষ্কার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করেন</a:t>
                </a:r>
                <a:r>
                  <a:rPr lang="en-US" sz="2400" dirty="0">
                    <a:latin typeface="SutonnyOMJ" panose="01010600010101010101" pitchFamily="2" charset="0"/>
                    <a:cs typeface="SutonnyOMJ" panose="01010600010101010101" pitchFamily="2" charset="0"/>
                  </a:rPr>
                  <a:t> । </a:t>
                </a:r>
                <a:r>
                  <a:rPr lang="en-US" sz="2400" dirty="0" err="1">
                    <a:latin typeface="SutonnyOMJ" panose="01010600010101010101" pitchFamily="2" charset="0"/>
                    <a:cs typeface="SutonnyOMJ" panose="01010600010101010101" pitchFamily="2" charset="0"/>
                  </a:rPr>
                  <a:t>এক্ষেত্রে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উত্তেজিত</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অবস্থায়</a:t>
                </a:r>
                <a:r>
                  <a:rPr lang="en-US" sz="2400" dirty="0">
                    <a:latin typeface="SutonnyOMJ" panose="01010600010101010101" pitchFamily="2" charset="0"/>
                    <a:cs typeface="SutonnyOMJ" panose="01010600010101010101" pitchFamily="2" charset="0"/>
                  </a:rPr>
                  <a:t> হাইড্রোজেন </a:t>
                </a:r>
                <a:r>
                  <a:rPr lang="en-US" sz="2400" dirty="0" err="1">
                    <a:latin typeface="SutonnyOMJ" panose="01010600010101010101" pitchFamily="2" charset="0"/>
                    <a:cs typeface="SutonnyOMJ" panose="01010600010101010101" pitchFamily="2" charset="0"/>
                  </a:rPr>
                  <a:t>পরমানুর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উচ্চতর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শক্তিস্তর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হতে</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ইলেকট্রন</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প্রথম</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শক্তিস্তরে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গমন</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করে</a:t>
                </a:r>
                <a:r>
                  <a:rPr lang="en-US" sz="2400" dirty="0">
                    <a:latin typeface="SutonnyOMJ" panose="01010600010101010101" pitchFamily="2" charset="0"/>
                    <a:cs typeface="SutonnyOMJ" panose="01010600010101010101" pitchFamily="2" charset="0"/>
                  </a:rPr>
                  <a:t> । হাইড্রোজেন </a:t>
                </a:r>
                <a:r>
                  <a:rPr lang="en-US" sz="2400" dirty="0" err="1">
                    <a:latin typeface="SutonnyOMJ" panose="01010600010101010101" pitchFamily="2" charset="0"/>
                    <a:cs typeface="SutonnyOMJ" panose="01010600010101010101" pitchFamily="2" charset="0"/>
                  </a:rPr>
                  <a:t>বর্ণালির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অতিবেগুনি</a:t>
                </a:r>
                <a:r>
                  <a:rPr lang="en-US" sz="2400" dirty="0">
                    <a:latin typeface="SutonnyOMJ" panose="01010600010101010101" pitchFamily="2" charset="0"/>
                    <a:cs typeface="SutonnyOMJ" panose="01010600010101010101" pitchFamily="2" charset="0"/>
                  </a:rPr>
                  <a:t> (UV) </a:t>
                </a:r>
                <a:r>
                  <a:rPr lang="en-US" sz="2400" dirty="0" err="1">
                    <a:latin typeface="SutonnyOMJ" panose="01010600010101010101" pitchFamily="2" charset="0"/>
                    <a:cs typeface="SutonnyOMJ" panose="01010600010101010101" pitchFamily="2" charset="0"/>
                  </a:rPr>
                  <a:t>অঞ্চলে</a:t>
                </a:r>
                <a:r>
                  <a:rPr lang="en-US" sz="2400" dirty="0">
                    <a:latin typeface="SutonnyOMJ" panose="01010600010101010101" pitchFamily="2" charset="0"/>
                    <a:cs typeface="SutonnyOMJ" panose="01010600010101010101" pitchFamily="2" charset="0"/>
                  </a:rPr>
                  <a:t> এ </a:t>
                </a:r>
                <a:r>
                  <a:rPr lang="en-US" sz="2400" dirty="0" err="1">
                    <a:latin typeface="SutonnyOMJ" panose="01010600010101010101" pitchFamily="2" charset="0"/>
                    <a:cs typeface="SutonnyOMJ" panose="01010600010101010101" pitchFamily="2" charset="0"/>
                  </a:rPr>
                  <a:t>সিরিজ</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উদ্ভব</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হয়</a:t>
                </a:r>
                <a:r>
                  <a:rPr lang="en-US" sz="2400" dirty="0">
                    <a:latin typeface="SutonnyOMJ" panose="01010600010101010101" pitchFamily="2" charset="0"/>
                    <a:cs typeface="SutonnyOMJ" panose="01010600010101010101" pitchFamily="2" charset="0"/>
                  </a:rPr>
                  <a:t> ।</a:t>
                </a:r>
              </a:p>
              <a:p>
                <a:pPr marL="0" indent="0">
                  <a:buNone/>
                </a:pP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আমরা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জানি</a:t>
                </a:r>
                <a:r>
                  <a:rPr lang="en-US" sz="2400" dirty="0">
                    <a:latin typeface="SutonnyOMJ" panose="01010600010101010101" pitchFamily="2" charset="0"/>
                    <a:cs typeface="SutonnyOMJ" panose="01010600010101010101" pitchFamily="2" charset="0"/>
                  </a:rPr>
                  <a:t>,                                         </a:t>
                </a:r>
              </a:p>
              <a:p>
                <a:pPr marL="0" indent="0">
                  <a:buNone/>
                </a:pPr>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r>
                      <a:rPr lang="en-US" sz="2400" i="1">
                        <a:effectLst/>
                        <a:latin typeface="Cambria Math" panose="02040503050406030204" pitchFamily="18" charset="0"/>
                        <a:ea typeface="Calibri" panose="020F0502020204030204" pitchFamily="34" charset="0"/>
                        <a:cs typeface="Nirmala UI" panose="020B0502040204020203" pitchFamily="34" charset="0"/>
                      </a:rPr>
                      <m:t>     </m:t>
                    </m:r>
                    <m:acc>
                      <m:accPr>
                        <m:chr m:val="̅"/>
                        <m:ctrlPr>
                          <a:rPr lang="en-US" sz="2400" i="1">
                            <a:effectLst/>
                            <a:latin typeface="Cambria Math" panose="02040503050406030204" pitchFamily="18" charset="0"/>
                            <a:ea typeface="Calibri" panose="020F0502020204030204" pitchFamily="34" charset="0"/>
                            <a:cs typeface="Nirmala UI" panose="020B0502040204020203" pitchFamily="34" charset="0"/>
                          </a:rPr>
                        </m:ctrlPr>
                      </m:accPr>
                      <m:e>
                        <m:r>
                          <a:rPr lang="en-US" sz="2400" i="1">
                            <a:effectLst/>
                            <a:latin typeface="Cambria Math" panose="02040503050406030204" pitchFamily="18" charset="0"/>
                            <a:ea typeface="Calibri" panose="020F0502020204030204" pitchFamily="34" charset="0"/>
                            <a:cs typeface="Nirmala UI" panose="020B0502040204020203" pitchFamily="34" charset="0"/>
                          </a:rPr>
                          <m:t>𝑣</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n</a:t>
                </a:r>
                <a:r>
                  <a:rPr lang="en-US" sz="2400" baseline="30000" dirty="0">
                    <a:latin typeface="SutonnyOMJ" panose="01010600010101010101" pitchFamily="2" charset="0"/>
                    <a:cs typeface="SutonnyOMJ" panose="01010600010101010101" pitchFamily="2" charset="0"/>
                  </a:rPr>
                  <a:t>2</a:t>
                </a:r>
                <a:r>
                  <a:rPr lang="en-US" sz="2400" baseline="-25000" dirty="0">
                    <a:latin typeface="SutonnyOMJ" panose="01010600010101010101" pitchFamily="2" charset="0"/>
                    <a:cs typeface="SutonnyOMJ" panose="01010600010101010101" pitchFamily="2" charset="0"/>
                  </a:rPr>
                  <a:t>1</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n</a:t>
                </a:r>
                <a:r>
                  <a:rPr lang="en-US" sz="2400" baseline="-25000" dirty="0">
                    <a:latin typeface="SutonnyOMJ" panose="01010600010101010101" pitchFamily="2" charset="0"/>
                    <a:cs typeface="SutonnyOMJ" panose="01010600010101010101" pitchFamily="2" charset="0"/>
                  </a:rPr>
                  <a:t>2</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এখানে</a:t>
                </a:r>
                <a:r>
                  <a:rPr lang="en-US" sz="2400" dirty="0">
                    <a:latin typeface="SutonnyOMJ" panose="01010600010101010101" pitchFamily="2" charset="0"/>
                    <a:cs typeface="SutonnyOMJ" panose="01010600010101010101" pitchFamily="2" charset="0"/>
                  </a:rPr>
                  <a:t>, n</a:t>
                </a:r>
                <a:r>
                  <a:rPr lang="en-US" sz="2400" baseline="-25000" dirty="0">
                    <a:latin typeface="SutonnyOMJ" panose="01010600010101010101" pitchFamily="2" charset="0"/>
                    <a:cs typeface="SutonnyOMJ" panose="01010600010101010101" pitchFamily="2" charset="0"/>
                  </a:rPr>
                  <a:t>1</a:t>
                </a:r>
                <a:r>
                  <a:rPr lang="en-US" sz="2400" dirty="0">
                    <a:latin typeface="SutonnyOMJ" panose="01010600010101010101" pitchFamily="2" charset="0"/>
                    <a:cs typeface="SutonnyOMJ" panose="01010600010101010101" pitchFamily="2" charset="0"/>
                  </a:rPr>
                  <a:t> = 1   এবং  n</a:t>
                </a:r>
                <a:r>
                  <a:rPr lang="en-US" sz="2400" baseline="-25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=2,3,4..............</a:t>
                </a:r>
              </a:p>
              <a:p>
                <a:pPr marL="0" indent="0">
                  <a:buNone/>
                </a:pPr>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acc>
                      <m:accPr>
                        <m:chr m:val="̅"/>
                        <m:ctrlPr>
                          <a:rPr lang="en-US" sz="2400" i="1" smtClean="0">
                            <a:effectLst/>
                            <a:latin typeface="Cambria Math" panose="02040503050406030204" pitchFamily="18" charset="0"/>
                            <a:ea typeface="Calibri" panose="020F0502020204030204" pitchFamily="34" charset="0"/>
                            <a:cs typeface="Nirmala UI" panose="020B0502040204020203" pitchFamily="34" charset="0"/>
                          </a:rPr>
                        </m:ctrlPr>
                      </m:accPr>
                      <m:e>
                        <m:r>
                          <a:rPr lang="en-US" sz="2400" i="1">
                            <a:effectLst/>
                            <a:latin typeface="Cambria Math" panose="02040503050406030204" pitchFamily="18" charset="0"/>
                            <a:ea typeface="Calibri" panose="020F0502020204030204" pitchFamily="34" charset="0"/>
                            <a:cs typeface="Nirmala UI" panose="020B0502040204020203" pitchFamily="34" charset="0"/>
                          </a:rPr>
                          <m:t>𝑣</m:t>
                        </m:r>
                        <m:r>
                          <m:rPr>
                            <m:nor/>
                          </m:rPr>
                          <a:rPr lang="en-US" sz="2400" baseline="-25000" dirty="0">
                            <a:latin typeface="SutonnyOMJ" panose="01010600010101010101" pitchFamily="2" charset="0"/>
                            <a:cs typeface="SutonnyOMJ" panose="01010600010101010101" pitchFamily="2" charset="0"/>
                          </a:rPr>
                          <m:t>1</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1</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2</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)=(3/4) R</a:t>
                </a:r>
                <a:r>
                  <a:rPr lang="en-US" sz="2400" baseline="-25000" dirty="0">
                    <a:latin typeface="SutonnyOMJ" panose="01010600010101010101" pitchFamily="2" charset="0"/>
                    <a:cs typeface="SutonnyOMJ" panose="01010600010101010101" pitchFamily="2" charset="0"/>
                  </a:rPr>
                  <a:t>H  </a:t>
                </a:r>
              </a:p>
              <a:p>
                <a:pPr marL="0" indent="0">
                  <a:buNone/>
                </a:pPr>
                <a:r>
                  <a:rPr lang="en-US" sz="2400" baseline="-25000" dirty="0">
                    <a:latin typeface="SutonnyOMJ" panose="01010600010101010101" pitchFamily="2" charset="0"/>
                    <a:cs typeface="SutonnyOMJ" panose="01010600010101010101" pitchFamily="2" charset="0"/>
                  </a:rPr>
                  <a:t>অনুরূপভাবে,</a:t>
                </a:r>
              </a:p>
              <a:p>
                <a:pPr marL="0" indent="0">
                  <a:buNone/>
                </a:pPr>
                <a14:m>
                  <m:oMath xmlns:m="http://schemas.openxmlformats.org/officeDocument/2006/math">
                    <m:acc>
                      <m:accPr>
                        <m:chr m:val="̅"/>
                        <m:ctrlPr>
                          <a:rPr lang="en-US" sz="2400" i="1">
                            <a:latin typeface="Cambria Math" panose="02040503050406030204" pitchFamily="18" charset="0"/>
                            <a:ea typeface="Calibri" panose="020F0502020204030204" pitchFamily="34" charset="0"/>
                            <a:cs typeface="Nirmala UI" panose="020B0502040204020203" pitchFamily="34" charset="0"/>
                          </a:rPr>
                        </m:ctrlPr>
                      </m:accPr>
                      <m:e>
                        <m:r>
                          <a:rPr lang="en-US" sz="2400" i="1">
                            <a:latin typeface="Cambria Math" panose="02040503050406030204" pitchFamily="18" charset="0"/>
                            <a:ea typeface="Calibri" panose="020F0502020204030204" pitchFamily="34" charset="0"/>
                            <a:cs typeface="Nirmala UI" panose="020B0502040204020203" pitchFamily="34" charset="0"/>
                          </a:rPr>
                          <m:t>𝑣</m:t>
                        </m:r>
                        <m:r>
                          <m:rPr>
                            <m:nor/>
                          </m:rPr>
                          <a:rPr lang="en-US" sz="2400" b="0" i="0" baseline="-25000" dirty="0" smtClean="0">
                            <a:latin typeface="SutonnyOMJ" panose="01010600010101010101" pitchFamily="2" charset="0"/>
                            <a:cs typeface="SutonnyOMJ" panose="01010600010101010101" pitchFamily="2" charset="0"/>
                          </a:rPr>
                          <m:t>2</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r>
                      <a:rPr lang="en-US" sz="2400" b="0" i="1" smtClean="0">
                        <a:effectLst/>
                        <a:latin typeface="Cambria Math" panose="02040503050406030204" pitchFamily="18" charset="0"/>
                        <a:ea typeface="Calibri" panose="020F0502020204030204" pitchFamily="34" charset="0"/>
                        <a:cs typeface="Nirmala UI" panose="020B0502040204020203" pitchFamily="34" charset="0"/>
                      </a:rPr>
                      <m:t> </m:t>
                    </m:r>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1</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3</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)=(8/9) R</a:t>
                </a:r>
                <a:r>
                  <a:rPr lang="en-US" sz="2400" baseline="-25000" dirty="0">
                    <a:latin typeface="SutonnyOMJ" panose="01010600010101010101" pitchFamily="2" charset="0"/>
                    <a:cs typeface="SutonnyOMJ" panose="01010600010101010101" pitchFamily="2" charset="0"/>
                  </a:rPr>
                  <a:t>H  </a:t>
                </a:r>
              </a:p>
              <a:p>
                <a:pPr marL="0" indent="0">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mc:Choice>
        <mc:Fallback xmlns="">
          <p:sp>
            <p:nvSpPr>
              <p:cNvPr id="3" name="Content Placeholder 2">
                <a:extLst>
                  <a:ext uri="{FF2B5EF4-FFF2-40B4-BE49-F238E27FC236}">
                    <a16:creationId xmlns:a16="http://schemas.microsoft.com/office/drawing/2014/main" id="{BF27A388-C610-4BFC-8941-657116851DBA}"/>
                  </a:ext>
                </a:extLst>
              </p:cNvPr>
              <p:cNvSpPr>
                <a:spLocks noGrp="1" noRot="1" noChangeAspect="1" noMove="1" noResize="1" noEditPoints="1" noAdjustHandles="1" noChangeArrowheads="1" noChangeShapeType="1" noTextEdit="1"/>
              </p:cNvSpPr>
              <p:nvPr>
                <p:ph idx="1"/>
              </p:nvPr>
            </p:nvSpPr>
            <p:spPr>
              <a:xfrm>
                <a:off x="2246050" y="2194560"/>
                <a:ext cx="9260150" cy="4024125"/>
              </a:xfrm>
              <a:blipFill>
                <a:blip r:embed="rId2"/>
                <a:stretch>
                  <a:fillRect l="-855" t="-1970"/>
                </a:stretch>
              </a:blipFill>
            </p:spPr>
            <p:txBody>
              <a:bodyPr/>
              <a:lstStyle/>
              <a:p>
                <a:r>
                  <a:rPr lang="en-US">
                    <a:noFill/>
                  </a:rPr>
                  <a:t> </a:t>
                </a:r>
              </a:p>
            </p:txBody>
          </p:sp>
        </mc:Fallback>
      </mc:AlternateContent>
    </p:spTree>
    <p:extLst>
      <p:ext uri="{BB962C8B-B14F-4D97-AF65-F5344CB8AC3E}">
        <p14:creationId xmlns:p14="http://schemas.microsoft.com/office/powerpoint/2010/main" val="2047451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4A283-FB62-47D4-A265-D3F428558206}"/>
              </a:ext>
            </a:extLst>
          </p:cNvPr>
          <p:cNvSpPr>
            <a:spLocks noGrp="1"/>
          </p:cNvSpPr>
          <p:nvPr>
            <p:ph type="title"/>
          </p:nvPr>
        </p:nvSpPr>
        <p:spPr>
          <a:xfrm>
            <a:off x="2130640" y="764373"/>
            <a:ext cx="7351446" cy="1293028"/>
          </a:xfrm>
        </p:spPr>
        <p:txBody>
          <a:bodyPr/>
          <a:lstStyle/>
          <a:p>
            <a:r>
              <a:rPr lang="en-US" dirty="0" err="1"/>
              <a:t>বামার</a:t>
            </a:r>
            <a:r>
              <a:rPr lang="en-US" dirty="0"/>
              <a:t> </a:t>
            </a:r>
            <a:r>
              <a:rPr lang="en-US" dirty="0" err="1"/>
              <a:t>সিরিজ</a:t>
            </a:r>
            <a:r>
              <a:rPr lang="en-US" dirty="0"/>
              <a:t>(</a:t>
            </a:r>
            <a:r>
              <a:rPr lang="en-US" dirty="0" err="1"/>
              <a:t>Bamar</a:t>
            </a:r>
            <a:r>
              <a:rPr lang="en-US" dirty="0"/>
              <a:t> Series)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278AF3B-02C5-45ED-A844-71BEFA0302FC}"/>
                  </a:ext>
                </a:extLst>
              </p:cNvPr>
              <p:cNvSpPr>
                <a:spLocks noGrp="1"/>
              </p:cNvSpPr>
              <p:nvPr>
                <p:ph idx="1"/>
              </p:nvPr>
            </p:nvSpPr>
            <p:spPr>
              <a:xfrm>
                <a:off x="1837678" y="2194560"/>
                <a:ext cx="8904303" cy="4024125"/>
              </a:xfrm>
            </p:spPr>
            <p:txBody>
              <a:bodyPr/>
              <a:lstStyle/>
              <a:p>
                <a:r>
                  <a:rPr lang="en-US" sz="2400" dirty="0">
                    <a:latin typeface="SutonnyOMJ" panose="01010600010101010101" pitchFamily="2" charset="0"/>
                    <a:cs typeface="SutonnyOMJ" panose="01010600010101010101" pitchFamily="2" charset="0"/>
                  </a:rPr>
                  <a:t>বিজ্ঞানী </a:t>
                </a:r>
                <a:r>
                  <a:rPr lang="en-US" sz="2400" dirty="0" err="1">
                    <a:latin typeface="SutonnyOMJ" panose="01010600010101010101" pitchFamily="2" charset="0"/>
                    <a:cs typeface="SutonnyOMJ" panose="01010600010101010101" pitchFamily="2" charset="0"/>
                  </a:rPr>
                  <a:t>বামার</a:t>
                </a:r>
                <a:r>
                  <a:rPr lang="en-US" sz="2400" dirty="0">
                    <a:latin typeface="SutonnyOMJ" panose="01010600010101010101" pitchFamily="2" charset="0"/>
                    <a:cs typeface="SutonnyOMJ" panose="01010600010101010101" pitchFamily="2" charset="0"/>
                  </a:rPr>
                  <a:t> 1885 </a:t>
                </a:r>
                <a:r>
                  <a:rPr lang="en-US" sz="2400" dirty="0" err="1">
                    <a:latin typeface="SutonnyOMJ" panose="01010600010101010101" pitchFamily="2" charset="0"/>
                    <a:cs typeface="SutonnyOMJ" panose="01010600010101010101" pitchFamily="2" charset="0"/>
                  </a:rPr>
                  <a:t>সালে</a:t>
                </a:r>
                <a:r>
                  <a:rPr lang="en-US" sz="2400" dirty="0">
                    <a:latin typeface="SutonnyOMJ" panose="01010600010101010101" pitchFamily="2" charset="0"/>
                    <a:cs typeface="SutonnyOMJ" panose="01010600010101010101" pitchFamily="2" charset="0"/>
                  </a:rPr>
                  <a:t> এ </a:t>
                </a:r>
                <a:r>
                  <a:rPr lang="en-US" sz="2400" dirty="0" err="1">
                    <a:latin typeface="SutonnyOMJ" panose="01010600010101010101" pitchFamily="2" charset="0"/>
                    <a:cs typeface="SutonnyOMJ" panose="01010600010101010101" pitchFamily="2" charset="0"/>
                  </a:rPr>
                  <a:t>সিরিজ</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আবিষ্কার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করেন</a:t>
                </a:r>
                <a:r>
                  <a:rPr lang="en-US" sz="2400" dirty="0">
                    <a:latin typeface="SutonnyOMJ" panose="01010600010101010101" pitchFamily="2" charset="0"/>
                    <a:cs typeface="SutonnyOMJ" panose="01010600010101010101" pitchFamily="2" charset="0"/>
                  </a:rPr>
                  <a:t> । </a:t>
                </a:r>
                <a:r>
                  <a:rPr lang="en-US" sz="2400" dirty="0" err="1">
                    <a:latin typeface="SutonnyOMJ" panose="01010600010101010101" pitchFamily="2" charset="0"/>
                    <a:cs typeface="SutonnyOMJ" panose="01010600010101010101" pitchFamily="2" charset="0"/>
                  </a:rPr>
                  <a:t>এক্ষেত্রে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উত্তেজিত</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অবস্থায়</a:t>
                </a:r>
                <a:r>
                  <a:rPr lang="en-US" sz="2400" dirty="0">
                    <a:latin typeface="SutonnyOMJ" panose="01010600010101010101" pitchFamily="2" charset="0"/>
                    <a:cs typeface="SutonnyOMJ" panose="01010600010101010101" pitchFamily="2" charset="0"/>
                  </a:rPr>
                  <a:t> হাইড্রোজেন </a:t>
                </a:r>
                <a:r>
                  <a:rPr lang="en-US" sz="2400" dirty="0" err="1">
                    <a:latin typeface="SutonnyOMJ" panose="01010600010101010101" pitchFamily="2" charset="0"/>
                    <a:cs typeface="SutonnyOMJ" panose="01010600010101010101" pitchFamily="2" charset="0"/>
                  </a:rPr>
                  <a:t>পরমানুর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উচ্চতর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শক্তিস্তর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হতে</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ইলেকট্রন</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দ্বিতীয়</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শক্তিস্তরে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গমন</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করে</a:t>
                </a:r>
                <a:r>
                  <a:rPr lang="en-US" sz="2400" dirty="0">
                    <a:latin typeface="SutonnyOMJ" panose="01010600010101010101" pitchFamily="2" charset="0"/>
                    <a:cs typeface="SutonnyOMJ" panose="01010600010101010101" pitchFamily="2" charset="0"/>
                  </a:rPr>
                  <a:t> । হাইড্রোজেন </a:t>
                </a:r>
                <a:r>
                  <a:rPr lang="en-US" sz="2400" dirty="0" err="1">
                    <a:latin typeface="SutonnyOMJ" panose="01010600010101010101" pitchFamily="2" charset="0"/>
                    <a:cs typeface="SutonnyOMJ" panose="01010600010101010101" pitchFamily="2" charset="0"/>
                  </a:rPr>
                  <a:t>বর্ণালির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অতিবেগুনি</a:t>
                </a:r>
                <a:r>
                  <a:rPr lang="en-US" sz="2400" dirty="0">
                    <a:latin typeface="SutonnyOMJ" panose="01010600010101010101" pitchFamily="2" charset="0"/>
                    <a:cs typeface="SutonnyOMJ" panose="01010600010101010101" pitchFamily="2" charset="0"/>
                  </a:rPr>
                  <a:t> (UV) </a:t>
                </a:r>
                <a:r>
                  <a:rPr lang="en-US" sz="2400" dirty="0" err="1">
                    <a:latin typeface="SutonnyOMJ" panose="01010600010101010101" pitchFamily="2" charset="0"/>
                    <a:cs typeface="SutonnyOMJ" panose="01010600010101010101" pitchFamily="2" charset="0"/>
                  </a:rPr>
                  <a:t>অঞ্চলে</a:t>
                </a:r>
                <a:r>
                  <a:rPr lang="en-US" sz="2400" dirty="0">
                    <a:latin typeface="SutonnyOMJ" panose="01010600010101010101" pitchFamily="2" charset="0"/>
                    <a:cs typeface="SutonnyOMJ" panose="01010600010101010101" pitchFamily="2" charset="0"/>
                  </a:rPr>
                  <a:t> এ </a:t>
                </a:r>
                <a:r>
                  <a:rPr lang="en-US" sz="2400" dirty="0" err="1">
                    <a:latin typeface="SutonnyOMJ" panose="01010600010101010101" pitchFamily="2" charset="0"/>
                    <a:cs typeface="SutonnyOMJ" panose="01010600010101010101" pitchFamily="2" charset="0"/>
                  </a:rPr>
                  <a:t>সিরিজ</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উদ্ভব</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হয়</a:t>
                </a:r>
                <a:r>
                  <a:rPr lang="en-US" sz="2400" dirty="0">
                    <a:latin typeface="SutonnyOMJ" panose="01010600010101010101" pitchFamily="2" charset="0"/>
                    <a:cs typeface="SutonnyOMJ" panose="01010600010101010101" pitchFamily="2" charset="0"/>
                  </a:rPr>
                  <a:t> ।</a:t>
                </a:r>
              </a:p>
              <a:p>
                <a:pPr marL="0" indent="0">
                  <a:buNone/>
                </a:pP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আমরা</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জানি</a:t>
                </a:r>
                <a:r>
                  <a:rPr lang="en-US" sz="2400" dirty="0">
                    <a:latin typeface="SutonnyOMJ" panose="01010600010101010101" pitchFamily="2" charset="0"/>
                    <a:cs typeface="SutonnyOMJ" panose="01010600010101010101" pitchFamily="2" charset="0"/>
                  </a:rPr>
                  <a:t>,                                         </a:t>
                </a:r>
              </a:p>
              <a:p>
                <a:pPr marL="0" indent="0">
                  <a:buNone/>
                </a:pPr>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r>
                      <a:rPr lang="en-US" sz="2400" i="1">
                        <a:effectLst/>
                        <a:latin typeface="Cambria Math" panose="02040503050406030204" pitchFamily="18" charset="0"/>
                        <a:ea typeface="Calibri" panose="020F0502020204030204" pitchFamily="34" charset="0"/>
                        <a:cs typeface="Nirmala UI" panose="020B0502040204020203" pitchFamily="34" charset="0"/>
                      </a:rPr>
                      <m:t>     </m:t>
                    </m:r>
                    <m:acc>
                      <m:accPr>
                        <m:chr m:val="̅"/>
                        <m:ctrlPr>
                          <a:rPr lang="en-US" sz="2400" i="1">
                            <a:effectLst/>
                            <a:latin typeface="Cambria Math" panose="02040503050406030204" pitchFamily="18" charset="0"/>
                            <a:ea typeface="Calibri" panose="020F0502020204030204" pitchFamily="34" charset="0"/>
                            <a:cs typeface="Nirmala UI" panose="020B0502040204020203" pitchFamily="34" charset="0"/>
                          </a:rPr>
                        </m:ctrlPr>
                      </m:accPr>
                      <m:e>
                        <m:r>
                          <a:rPr lang="en-US" sz="2400" i="1">
                            <a:effectLst/>
                            <a:latin typeface="Cambria Math" panose="02040503050406030204" pitchFamily="18" charset="0"/>
                            <a:ea typeface="Calibri" panose="020F0502020204030204" pitchFamily="34" charset="0"/>
                            <a:cs typeface="Nirmala UI" panose="020B0502040204020203" pitchFamily="34" charset="0"/>
                          </a:rPr>
                          <m:t>𝑣</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n</a:t>
                </a:r>
                <a:r>
                  <a:rPr lang="en-US" sz="2400" baseline="30000" dirty="0">
                    <a:latin typeface="SutonnyOMJ" panose="01010600010101010101" pitchFamily="2" charset="0"/>
                    <a:cs typeface="SutonnyOMJ" panose="01010600010101010101" pitchFamily="2" charset="0"/>
                  </a:rPr>
                  <a:t>2</a:t>
                </a:r>
                <a:r>
                  <a:rPr lang="en-US" sz="2400" baseline="-25000" dirty="0">
                    <a:latin typeface="SutonnyOMJ" panose="01010600010101010101" pitchFamily="2" charset="0"/>
                    <a:cs typeface="SutonnyOMJ" panose="01010600010101010101" pitchFamily="2" charset="0"/>
                  </a:rPr>
                  <a:t>1</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n</a:t>
                </a:r>
                <a:r>
                  <a:rPr lang="en-US" sz="2400" baseline="-25000" dirty="0">
                    <a:latin typeface="SutonnyOMJ" panose="01010600010101010101" pitchFamily="2" charset="0"/>
                    <a:cs typeface="SutonnyOMJ" panose="01010600010101010101" pitchFamily="2" charset="0"/>
                  </a:rPr>
                  <a:t>2</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err="1">
                    <a:latin typeface="SutonnyOMJ" panose="01010600010101010101" pitchFamily="2" charset="0"/>
                    <a:cs typeface="SutonnyOMJ" panose="01010600010101010101" pitchFamily="2" charset="0"/>
                  </a:rPr>
                  <a:t>এখানে</a:t>
                </a:r>
                <a:r>
                  <a:rPr lang="en-US" sz="2400" dirty="0">
                    <a:latin typeface="SutonnyOMJ" panose="01010600010101010101" pitchFamily="2" charset="0"/>
                    <a:cs typeface="SutonnyOMJ" panose="01010600010101010101" pitchFamily="2" charset="0"/>
                  </a:rPr>
                  <a:t>, n</a:t>
                </a:r>
                <a:r>
                  <a:rPr lang="en-US" sz="2400" baseline="-25000" dirty="0">
                    <a:latin typeface="SutonnyOMJ" panose="01010600010101010101" pitchFamily="2" charset="0"/>
                    <a:cs typeface="SutonnyOMJ" panose="01010600010101010101" pitchFamily="2" charset="0"/>
                  </a:rPr>
                  <a:t>1</a:t>
                </a:r>
                <a:r>
                  <a:rPr lang="en-US" sz="2400" dirty="0">
                    <a:latin typeface="SutonnyOMJ" panose="01010600010101010101" pitchFamily="2" charset="0"/>
                    <a:cs typeface="SutonnyOMJ" panose="01010600010101010101" pitchFamily="2" charset="0"/>
                  </a:rPr>
                  <a:t> = 2   এবং  n</a:t>
                </a:r>
                <a:r>
                  <a:rPr lang="en-US" sz="2400" baseline="-25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=3,4,5,.............</a:t>
                </a:r>
              </a:p>
              <a:p>
                <a:pPr marL="0" indent="0">
                  <a:buNone/>
                </a:pPr>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acc>
                      <m:accPr>
                        <m:chr m:val="̅"/>
                        <m:ctrlPr>
                          <a:rPr lang="en-US" sz="2400" i="1" smtClean="0">
                            <a:effectLst/>
                            <a:latin typeface="Cambria Math" panose="02040503050406030204" pitchFamily="18" charset="0"/>
                            <a:ea typeface="Calibri" panose="020F0502020204030204" pitchFamily="34" charset="0"/>
                            <a:cs typeface="Nirmala UI" panose="020B0502040204020203" pitchFamily="34" charset="0"/>
                          </a:rPr>
                        </m:ctrlPr>
                      </m:accPr>
                      <m:e>
                        <m:r>
                          <a:rPr lang="en-US" sz="2400" i="1">
                            <a:effectLst/>
                            <a:latin typeface="Cambria Math" panose="02040503050406030204" pitchFamily="18" charset="0"/>
                            <a:ea typeface="Calibri" panose="020F0502020204030204" pitchFamily="34" charset="0"/>
                            <a:cs typeface="Nirmala UI" panose="020B0502040204020203" pitchFamily="34" charset="0"/>
                          </a:rPr>
                          <m:t>𝑣</m:t>
                        </m:r>
                        <m:r>
                          <m:rPr>
                            <m:nor/>
                          </m:rPr>
                          <a:rPr lang="en-US" sz="2400" baseline="-25000" dirty="0">
                            <a:latin typeface="SutonnyOMJ" panose="01010600010101010101" pitchFamily="2" charset="0"/>
                            <a:cs typeface="SutonnyOMJ" panose="01010600010101010101" pitchFamily="2" charset="0"/>
                          </a:rPr>
                          <m:t>1</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2</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3</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)=(5/36) R</a:t>
                </a:r>
                <a:r>
                  <a:rPr lang="en-US" sz="2400" baseline="-25000" dirty="0">
                    <a:latin typeface="SutonnyOMJ" panose="01010600010101010101" pitchFamily="2" charset="0"/>
                    <a:cs typeface="SutonnyOMJ" panose="01010600010101010101" pitchFamily="2" charset="0"/>
                  </a:rPr>
                  <a:t>H  </a:t>
                </a:r>
              </a:p>
              <a:p>
                <a:pPr marL="0" indent="0">
                  <a:buNone/>
                </a:pPr>
                <a:r>
                  <a:rPr lang="en-US" sz="2400" baseline="-25000" dirty="0">
                    <a:latin typeface="SutonnyOMJ" panose="01010600010101010101" pitchFamily="2" charset="0"/>
                    <a:cs typeface="SutonnyOMJ" panose="01010600010101010101" pitchFamily="2" charset="0"/>
                  </a:rPr>
                  <a:t>অনুরূপভাবে,</a:t>
                </a:r>
              </a:p>
              <a:p>
                <a:pPr marL="0" indent="0">
                  <a:buNone/>
                </a:pPr>
                <a14:m>
                  <m:oMath xmlns:m="http://schemas.openxmlformats.org/officeDocument/2006/math">
                    <m:acc>
                      <m:accPr>
                        <m:chr m:val="̅"/>
                        <m:ctrlPr>
                          <a:rPr lang="en-US" sz="2400" i="1">
                            <a:latin typeface="Cambria Math" panose="02040503050406030204" pitchFamily="18" charset="0"/>
                            <a:ea typeface="Calibri" panose="020F0502020204030204" pitchFamily="34" charset="0"/>
                            <a:cs typeface="Nirmala UI" panose="020B0502040204020203" pitchFamily="34" charset="0"/>
                          </a:rPr>
                        </m:ctrlPr>
                      </m:accPr>
                      <m:e>
                        <m:r>
                          <a:rPr lang="en-US" sz="2400" i="1">
                            <a:latin typeface="Cambria Math" panose="02040503050406030204" pitchFamily="18" charset="0"/>
                            <a:ea typeface="Calibri" panose="020F0502020204030204" pitchFamily="34" charset="0"/>
                            <a:cs typeface="Nirmala UI" panose="020B0502040204020203" pitchFamily="34" charset="0"/>
                          </a:rPr>
                          <m:t>𝑣</m:t>
                        </m:r>
                        <m:r>
                          <m:rPr>
                            <m:nor/>
                          </m:rPr>
                          <a:rPr lang="en-US" sz="2400" b="0" i="0" baseline="-25000" dirty="0" smtClean="0">
                            <a:latin typeface="SutonnyOMJ" panose="01010600010101010101" pitchFamily="2" charset="0"/>
                            <a:cs typeface="SutonnyOMJ" panose="01010600010101010101" pitchFamily="2" charset="0"/>
                          </a:rPr>
                          <m:t>2</m:t>
                        </m:r>
                      </m:e>
                    </m:acc>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14:m>
                  <m:oMath xmlns:m="http://schemas.openxmlformats.org/officeDocument/2006/math">
                    <m:r>
                      <a:rPr lang="en-US" sz="2400" b="0" i="1" smtClean="0">
                        <a:effectLst/>
                        <a:latin typeface="Cambria Math" panose="02040503050406030204" pitchFamily="18" charset="0"/>
                        <a:ea typeface="Calibri" panose="020F0502020204030204" pitchFamily="34" charset="0"/>
                        <a:cs typeface="Nirmala UI" panose="020B0502040204020203" pitchFamily="34" charset="0"/>
                      </a:rPr>
                      <m:t> </m:t>
                    </m:r>
                  </m:oMath>
                </a14:m>
                <a:r>
                  <a:rPr lang="en-US" sz="2400" dirty="0">
                    <a:effectLst/>
                    <a:latin typeface="SutonnyOMJ" panose="01010600010101010101" pitchFamily="2" charset="0"/>
                    <a:ea typeface="Calibri" panose="020F0502020204030204" pitchFamily="34" charset="0"/>
                    <a:cs typeface="SutonnyOMJ" panose="01010600010101010101" pitchFamily="2" charset="0"/>
                  </a:rPr>
                  <a:t> =</a:t>
                </a:r>
                <a:r>
                  <a:rPr lang="en-US" sz="2400" dirty="0">
                    <a:latin typeface="SutonnyOMJ" panose="01010600010101010101" pitchFamily="2" charset="0"/>
                    <a:cs typeface="SutonnyOMJ" panose="01010600010101010101" pitchFamily="2" charset="0"/>
                  </a:rPr>
                  <a:t>R</a:t>
                </a:r>
                <a:r>
                  <a:rPr lang="en-US" sz="2400" baseline="-25000" dirty="0">
                    <a:latin typeface="SutonnyOMJ" panose="01010600010101010101" pitchFamily="2" charset="0"/>
                    <a:cs typeface="SutonnyOMJ" panose="01010600010101010101" pitchFamily="2" charset="0"/>
                  </a:rPr>
                  <a:t>H</a:t>
                </a:r>
                <a:r>
                  <a:rPr lang="en-US" sz="2400" dirty="0">
                    <a:latin typeface="SutonnyOMJ" panose="01010600010101010101" pitchFamily="2" charset="0"/>
                    <a:cs typeface="SutonnyOMJ" panose="01010600010101010101" pitchFamily="2" charset="0"/>
                  </a:rPr>
                  <a:t>(1/ 2</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 </a:t>
                </a:r>
                <a:r>
                  <a:rPr lang="en-US" sz="2400" dirty="0">
                    <a:latin typeface="SutonnyOMJ" panose="01010600010101010101" pitchFamily="2" charset="0"/>
                    <a:cs typeface="SutonnyOMJ" panose="01010600010101010101" pitchFamily="2" charset="0"/>
                    <a:sym typeface="Symbol" panose="05050102010706020507" pitchFamily="18" charset="2"/>
                  </a:rPr>
                  <a:t></a:t>
                </a:r>
                <a:r>
                  <a:rPr lang="en-US" sz="2400" dirty="0">
                    <a:latin typeface="SutonnyOMJ" panose="01010600010101010101" pitchFamily="2" charset="0"/>
                    <a:cs typeface="SutonnyOMJ" panose="01010600010101010101" pitchFamily="2" charset="0"/>
                  </a:rPr>
                  <a:t> 1/ 4</a:t>
                </a:r>
                <a:r>
                  <a:rPr lang="en-US" sz="2400" baseline="30000" dirty="0">
                    <a:latin typeface="SutonnyOMJ" panose="01010600010101010101" pitchFamily="2" charset="0"/>
                    <a:cs typeface="SutonnyOMJ" panose="01010600010101010101" pitchFamily="2" charset="0"/>
                  </a:rPr>
                  <a:t>2</a:t>
                </a:r>
                <a:r>
                  <a:rPr lang="en-US" sz="2400" dirty="0">
                    <a:latin typeface="SutonnyOMJ" panose="01010600010101010101" pitchFamily="2" charset="0"/>
                    <a:cs typeface="SutonnyOMJ" panose="01010600010101010101" pitchFamily="2" charset="0"/>
                  </a:rPr>
                  <a:t>)=(3/16) R</a:t>
                </a:r>
                <a:r>
                  <a:rPr lang="en-US" sz="2400" baseline="-25000" dirty="0">
                    <a:latin typeface="SutonnyOMJ" panose="01010600010101010101" pitchFamily="2" charset="0"/>
                    <a:cs typeface="SutonnyOMJ" panose="01010600010101010101" pitchFamily="2" charset="0"/>
                  </a:rPr>
                  <a:t>H  </a:t>
                </a:r>
              </a:p>
              <a:p>
                <a:endParaRPr lang="en-US" dirty="0"/>
              </a:p>
            </p:txBody>
          </p:sp>
        </mc:Choice>
        <mc:Fallback xmlns="">
          <p:sp>
            <p:nvSpPr>
              <p:cNvPr id="3" name="Content Placeholder 2">
                <a:extLst>
                  <a:ext uri="{FF2B5EF4-FFF2-40B4-BE49-F238E27FC236}">
                    <a16:creationId xmlns:a16="http://schemas.microsoft.com/office/drawing/2014/main" id="{8278AF3B-02C5-45ED-A844-71BEFA0302FC}"/>
                  </a:ext>
                </a:extLst>
              </p:cNvPr>
              <p:cNvSpPr>
                <a:spLocks noGrp="1" noRot="1" noChangeAspect="1" noMove="1" noResize="1" noEditPoints="1" noAdjustHandles="1" noChangeArrowheads="1" noChangeShapeType="1" noTextEdit="1"/>
              </p:cNvSpPr>
              <p:nvPr>
                <p:ph idx="1"/>
              </p:nvPr>
            </p:nvSpPr>
            <p:spPr>
              <a:xfrm>
                <a:off x="1837678" y="2194560"/>
                <a:ext cx="8904303" cy="4024125"/>
              </a:xfrm>
              <a:blipFill>
                <a:blip r:embed="rId2"/>
                <a:stretch>
                  <a:fillRect l="-890" t="-1970"/>
                </a:stretch>
              </a:blipFill>
            </p:spPr>
            <p:txBody>
              <a:bodyPr/>
              <a:lstStyle/>
              <a:p>
                <a:r>
                  <a:rPr lang="en-US">
                    <a:noFill/>
                  </a:rPr>
                  <a:t> </a:t>
                </a:r>
              </a:p>
            </p:txBody>
          </p:sp>
        </mc:Fallback>
      </mc:AlternateContent>
    </p:spTree>
    <p:extLst>
      <p:ext uri="{BB962C8B-B14F-4D97-AF65-F5344CB8AC3E}">
        <p14:creationId xmlns:p14="http://schemas.microsoft.com/office/powerpoint/2010/main" val="2524211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12000">
        <p15:prstTrans prst="pageCurlDoub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
  <TotalTime>393</TotalTime>
  <Words>1086</Words>
  <Application>Microsoft Office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Cambria Math</vt:lpstr>
      <vt:lpstr>Century Gothic</vt:lpstr>
      <vt:lpstr>SutonnyMJ</vt:lpstr>
      <vt:lpstr>SutonnyOMJ</vt:lpstr>
      <vt:lpstr>Vapor Trail</vt:lpstr>
      <vt:lpstr>শুভেচ্ছা/স্বাগতম</vt:lpstr>
      <vt:lpstr>শিক্ষক পরিচিতিঃ-</vt:lpstr>
      <vt:lpstr>পাঠ পরিচিতিঃ-</vt:lpstr>
      <vt:lpstr>   আজকের আলোচ্য বিষয়সমূহ</vt:lpstr>
      <vt:lpstr>হাইড্রোজেন বর্ণালি রেখা</vt:lpstr>
      <vt:lpstr>হাইড্রোজেন বর্ণালির ব্যাখ্যা</vt:lpstr>
      <vt:lpstr>রিডবার্গের সমীকরন প্রতিপাদন</vt:lpstr>
      <vt:lpstr>লাইম্যান সিরিজ(Lyman Series)</vt:lpstr>
      <vt:lpstr>বামার সিরিজ(Bamar Series)</vt:lpstr>
      <vt:lpstr>প্যাশ্চেন সিরিজ(Paschen Series)</vt:lpstr>
      <vt:lpstr>ব্রাকেট সিরিজ(Bracket Series)</vt:lpstr>
      <vt:lpstr>ফান্ড সিরিজ(Fund Series)</vt:lpstr>
      <vt:lpstr>হাইড্রোজেন বর্ণালির চিত্র </vt:lpstr>
      <vt:lpstr>ধন্যবাদ সবাইকে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Iqbal Hossin</dc:creator>
  <cp:lastModifiedBy>Iqbal Hossin</cp:lastModifiedBy>
  <cp:revision>21</cp:revision>
  <dcterms:created xsi:type="dcterms:W3CDTF">2021-08-13T07:58:33Z</dcterms:created>
  <dcterms:modified xsi:type="dcterms:W3CDTF">2021-08-29T02:34:02Z</dcterms:modified>
</cp:coreProperties>
</file>