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86" r:id="rId4"/>
    <p:sldId id="273" r:id="rId5"/>
    <p:sldId id="259" r:id="rId6"/>
    <p:sldId id="260" r:id="rId7"/>
    <p:sldId id="264" r:id="rId8"/>
    <p:sldId id="265" r:id="rId9"/>
    <p:sldId id="266" r:id="rId10"/>
    <p:sldId id="267" r:id="rId11"/>
    <p:sldId id="268" r:id="rId12"/>
    <p:sldId id="278" r:id="rId13"/>
    <p:sldId id="287" r:id="rId14"/>
    <p:sldId id="288" r:id="rId15"/>
    <p:sldId id="258" r:id="rId16"/>
    <p:sldId id="263" r:id="rId17"/>
    <p:sldId id="271" r:id="rId18"/>
    <p:sldId id="270" r:id="rId19"/>
    <p:sldId id="272" r:id="rId20"/>
    <p:sldId id="274" r:id="rId21"/>
    <p:sldId id="275" r:id="rId22"/>
    <p:sldId id="262" r:id="rId23"/>
    <p:sldId id="282" r:id="rId24"/>
    <p:sldId id="283" r:id="rId25"/>
    <p:sldId id="280" r:id="rId26"/>
    <p:sldId id="284" r:id="rId27"/>
    <p:sldId id="285" r:id="rId28"/>
    <p:sldId id="261" r:id="rId29"/>
    <p:sldId id="28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83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82" autoAdjust="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9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F783E-3C49-4048-A815-B10C0634A806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F5D8F-94ED-411F-AC48-58D4E1B19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9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24CA0-0F6A-4A63-8345-A5AF3442E2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1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24CA0-0F6A-4A63-8345-A5AF3442E2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48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24CA0-0F6A-4A63-8345-A5AF3442E2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9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F5D8F-94ED-411F-AC48-58D4E1B1987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82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C6E-6243-4D46-A6E3-9BDDF4CF0125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6D3A-66D5-4F0E-8963-ABE9767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C6E-6243-4D46-A6E3-9BDDF4CF0125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6D3A-66D5-4F0E-8963-ABE9767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2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C6E-6243-4D46-A6E3-9BDDF4CF0125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6D3A-66D5-4F0E-8963-ABE9767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2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C6E-6243-4D46-A6E3-9BDDF4CF0125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6D3A-66D5-4F0E-8963-ABE9767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8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C6E-6243-4D46-A6E3-9BDDF4CF0125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6D3A-66D5-4F0E-8963-ABE9767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6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C6E-6243-4D46-A6E3-9BDDF4CF0125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6D3A-66D5-4F0E-8963-ABE9767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8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C6E-6243-4D46-A6E3-9BDDF4CF0125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6D3A-66D5-4F0E-8963-ABE9767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4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C6E-6243-4D46-A6E3-9BDDF4CF0125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6D3A-66D5-4F0E-8963-ABE9767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2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C6E-6243-4D46-A6E3-9BDDF4CF0125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6D3A-66D5-4F0E-8963-ABE9767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9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C6E-6243-4D46-A6E3-9BDDF4CF0125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6D3A-66D5-4F0E-8963-ABE9767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9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C6E-6243-4D46-A6E3-9BDDF4CF0125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6D3A-66D5-4F0E-8963-ABE9767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1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E2C6E-6243-4D46-A6E3-9BDDF4CF0125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16D3A-66D5-4F0E-8963-ABE9767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6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12618"/>
            <a:ext cx="12191999" cy="77760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06436" y="845127"/>
            <a:ext cx="65254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b="1" i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9600" b="1" i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9600" b="1" i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9600" b="1" i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i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631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228600"/>
            <a:ext cx="12192000" cy="90236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Meaning of Words</a:t>
            </a:r>
            <a:endParaRPr lang="en-US" sz="4000" b="1" i="1" dirty="0">
              <a:solidFill>
                <a:schemeClr val="accent5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1251283"/>
            <a:ext cx="12192000" cy="129941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000" b="1" i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জানি, দুই বা ততোধিক বর্ণের সমষ্টিকে শব্দ বলে। যুক্তিবিদ্যায় উদ্দেশ্য ও বিধেয় হিসেবে ব্যবহারযোগ্য শব্দ বা শব্দসমষ্টিকে বলা হয় পদ। </a:t>
            </a:r>
            <a:endParaRPr lang="en-US" sz="4000" b="1" i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2773642"/>
            <a:ext cx="12191999" cy="129941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i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 দুধ হয় সাদা। এখানে দুধ , হয়, সাদা প্রতিটি এক- একটি শব্দ।</a:t>
            </a:r>
            <a:endParaRPr lang="en-US" sz="4400" b="1" i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4327357"/>
            <a:ext cx="12191999" cy="17132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 রাখতে হবে যে , প্রতিটি পদ একটা শব্দ,কিন্তু প্রত্যেকটি শব্দ পদ নয়। কারন কোনো শব্দকে পদ হতে হলে তাকে অবশ্যই যুক্তিবাক্যের উদ্দেশ্য বা বিধেয় হিসেবে ব্যবহ্রত হওয়ার যোগ্যতা হতে হবে।</a:t>
            </a:r>
            <a:endParaRPr lang="en-US" sz="36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31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228600"/>
            <a:ext cx="12192000" cy="90236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Classification of Words</a:t>
            </a:r>
            <a:endParaRPr lang="en-US" sz="4000" b="1" i="1" dirty="0">
              <a:solidFill>
                <a:schemeClr val="accent5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687678" y="1779674"/>
            <a:ext cx="4523873" cy="129941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i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তিন প্রকার</a:t>
            </a:r>
            <a:endParaRPr lang="en-US" sz="4000" b="1" i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4691" y="3832554"/>
            <a:ext cx="3029952" cy="129941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i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পদযোগ্য শব্দ</a:t>
            </a:r>
          </a:p>
          <a:p>
            <a:pPr algn="ctr"/>
            <a:r>
              <a:rPr lang="en-US" sz="2800" b="1" i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Categorematic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Word</a:t>
            </a:r>
            <a:endParaRPr lang="en-US" sz="2800" b="1" i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40128" y="3841253"/>
            <a:ext cx="3029952" cy="129941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i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সহ-পদযোগ্য শব্দ</a:t>
            </a:r>
            <a:endParaRPr lang="en-US" sz="3200" b="1" i="1" dirty="0" smtClean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b="1" i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Syn-Categorematic</a:t>
            </a:r>
            <a:r>
              <a:rPr lang="en-US" sz="2000" b="1" i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Word</a:t>
            </a:r>
            <a:endParaRPr lang="en-US" sz="2000" b="1" i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156031" y="3802362"/>
            <a:ext cx="3029952" cy="129941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i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অপদ যোগ্য শব্দ</a:t>
            </a:r>
            <a:endParaRPr lang="en-US" sz="3200" b="1" i="1" dirty="0" smtClean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i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Acategomatic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Word</a:t>
            </a:r>
            <a:endParaRPr lang="en-US" sz="2800" b="1" i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2743200" y="1108912"/>
            <a:ext cx="6412831" cy="623637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201651" y="3419471"/>
            <a:ext cx="1106906" cy="413083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1210" y="3126210"/>
            <a:ext cx="11342863" cy="3027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-92243" y="3307242"/>
            <a:ext cx="1106906" cy="413083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10495546" y="3389279"/>
            <a:ext cx="1106906" cy="413083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9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7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7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7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endParaRPr lang="en-US" sz="7200" b="1" i="1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066800"/>
            <a:ext cx="6442364" cy="649408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অর্থপূর্ণ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বর্ণসমষ্টিকে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৩।শব্দ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ইচ্ছা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অনুভূতি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বিস্ময়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আকাংক্ষা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কৌতুহল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2364" y="1066800"/>
            <a:ext cx="5749635" cy="54476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শব্দসমষ্টি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সুনিদিষ্ট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কেবলমাত্র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পদযোগ্য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7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8786" y="0"/>
            <a:ext cx="5247249" cy="11079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6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6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98474" y="1473756"/>
            <a:ext cx="12192000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বুঝি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কতকগুলি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ব্যাকরণের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ততোধিক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অর্থপূর্ণ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সম্পূর্ণরূপে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ভাত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11" y="3451427"/>
            <a:ext cx="121920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অর্থপূর্ণ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98474" y="4336078"/>
            <a:ext cx="12192000" cy="23083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একটু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প্রকাশিত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বাহ্যিক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গভীরভাবে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নিহিত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কখনও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বাক্যকে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2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9125" y="98474"/>
            <a:ext cx="5247249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6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6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98474" y="1206470"/>
            <a:ext cx="12192000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(Subject)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Pradicate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(Copula)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।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8474" y="4561161"/>
            <a:ext cx="12192000" cy="175432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বাক্যকে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বাক্যগুলো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বিবৃতিমূলক</a:t>
            </a:r>
            <a:r>
              <a:rPr lang="en-US" sz="3600" b="1" i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Asserative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,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বাক্যগুলো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বাক্যগূলো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মিথ্যা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sz="3600" b="1" i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40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523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endParaRPr lang="en-US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787236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রয়েছেঃ</a:t>
            </a:r>
            <a:endParaRPr lang="en-US" sz="44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খ)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গুণের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00946" y="3449782"/>
            <a:ext cx="3311236" cy="6511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93017" y="5395527"/>
            <a:ext cx="3311237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endParaRPr lang="en-US" sz="28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2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2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2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28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17674" y="5429058"/>
            <a:ext cx="3588327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endParaRPr lang="en-US" sz="28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2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গুণের</a:t>
            </a:r>
            <a:r>
              <a:rPr lang="en-US" sz="2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2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28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57154" y="4558000"/>
            <a:ext cx="4353791" cy="1786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3370116" y="4730076"/>
            <a:ext cx="789710" cy="64654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308273" y="4730076"/>
            <a:ext cx="789710" cy="681373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142" y="4071726"/>
            <a:ext cx="570843" cy="48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4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8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951"/>
            <a:ext cx="12192000" cy="102523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Denotation)</a:t>
            </a:r>
            <a:endParaRPr lang="en-US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বস্তুসমূহের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প্রযোজ্য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বস্তুসমষ্টির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পরিমানেই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ওই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418" y="3961757"/>
            <a:ext cx="12081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বিস্তৃতির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078039"/>
            <a:ext cx="12081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L S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Stebbing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বস্তুসমূহের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যথার্থভাবে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59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951"/>
            <a:ext cx="12192000" cy="102523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Denotation)</a:t>
            </a:r>
            <a:endParaRPr lang="en-US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037" y="1406124"/>
            <a:ext cx="8409709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’।</a:t>
            </a:r>
          </a:p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4586820"/>
            <a:ext cx="7703127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এককথায়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অতীত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ভবিষ্য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সেইসব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98940"/>
            <a:ext cx="3906982" cy="23147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746" y="1156078"/>
            <a:ext cx="3408218" cy="178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11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523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(Connotation)</a:t>
            </a:r>
            <a:endParaRPr lang="en-US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1"/>
            <a:ext cx="121920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সাধারণভাবে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বস্তুসমষ্টির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অন্তর্গত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আবশ্যিক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গুণসমূহের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আবশ্যিক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গুণসমূহকেই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418" y="3961757"/>
            <a:ext cx="12081164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গুণের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029861"/>
            <a:ext cx="12081164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L S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Stebbing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গুণসমষ্টি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বিষয়টিকে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যথার্থভাবে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77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523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72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(Connotation)</a:t>
            </a:r>
            <a:endParaRPr lang="en-US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63" y="1385455"/>
            <a:ext cx="12192000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গুণাবলী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সাধারণভাবে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বৈজ্ঞানিকভাবে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আবশ্যক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6982" y="3629248"/>
            <a:ext cx="12081164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36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7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50489" y="1325563"/>
            <a:ext cx="4419599" cy="440084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42" y="1705390"/>
            <a:ext cx="2707094" cy="342654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670088" y="1325563"/>
            <a:ext cx="7521911" cy="440084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800" b="1" i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ফখরুল</a:t>
            </a:r>
            <a:r>
              <a:rPr lang="en-US" sz="4800" b="1" i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endParaRPr lang="en-US" sz="4800" b="1" i="1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i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4800" b="1" i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i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দর্শন</a:t>
            </a:r>
            <a:r>
              <a:rPr lang="en-US" sz="4800" b="1" i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800" b="1" i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b="1" i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চান্দিনা</a:t>
            </a:r>
            <a:r>
              <a:rPr lang="en-US" sz="4800" b="1" i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800" b="1" i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4800" b="1" i="1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i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চান্দিনা</a:t>
            </a:r>
            <a:r>
              <a:rPr lang="en-US" sz="4800" b="1" i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800" b="1" i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sz="4800" b="1" i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b="1" i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Contact No: </a:t>
            </a:r>
            <a:r>
              <a:rPr lang="en-US" sz="3600" b="1" i="1" dirty="0" smtClean="0">
                <a:solidFill>
                  <a:srgbClr val="92D050"/>
                </a:solidFill>
                <a:latin typeface="+mj-lt"/>
                <a:cs typeface="NikoshBAN" panose="02000000000000000000" pitchFamily="2" charset="0"/>
              </a:rPr>
              <a:t>01715293395</a:t>
            </a:r>
          </a:p>
          <a:p>
            <a:pPr algn="ctr"/>
            <a:r>
              <a:rPr lang="en-US" sz="2800" b="1" i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Email: fakhrulbilkis@gmail.com</a:t>
            </a:r>
            <a:endParaRPr lang="en-US" sz="2800" b="1" i="1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5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523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6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6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endParaRPr lang="en-US" sz="6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218" y="1385455"/>
            <a:ext cx="11430000" cy="28623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বিষয়কে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আবশ্যিক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গুণকে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উভয়েই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যুক্তিবিদ্যায়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নিয়মকে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,”  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Laws of inverse of Denotation &amp; Connotation of a terms” । </a:t>
            </a:r>
            <a:endParaRPr lang="en-US" sz="36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218" y="4751467"/>
            <a:ext cx="114300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পারস্পারিক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সম্পর্কের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পরিপ্রেক্ষিতে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বিপরীতক্রমে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কমলে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  </a:t>
            </a:r>
            <a:endParaRPr lang="en-US" sz="36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68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5236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6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60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বিপরীতক্রমে</a:t>
            </a:r>
            <a:r>
              <a:rPr lang="en-US" sz="6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হ্রাসবৃদ্ধির</a:t>
            </a:r>
            <a:r>
              <a:rPr lang="en-US" sz="6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endParaRPr lang="en-US" sz="6000" b="1" i="1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78776"/>
            <a:ext cx="11430000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ব্যক্ত্যর্থের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algn="just"/>
            <a:r>
              <a:rPr lang="en-US" sz="36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১)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বাড়লে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২)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কমলে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237" y="4087091"/>
            <a:ext cx="11623963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b="1" i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বাড়লে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২) 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কমলে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36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i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05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ব্যক্ত্যর্থের</a:t>
            </a:r>
            <a:r>
              <a:rPr lang="en-US" sz="72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72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endParaRPr lang="en-US" sz="72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992579" y="1661363"/>
            <a:ext cx="4488873" cy="417021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43739" y="2264790"/>
            <a:ext cx="3186545" cy="288867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36469" y="2887076"/>
            <a:ext cx="1801090" cy="171796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26966" y="1778832"/>
            <a:ext cx="1420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endParaRPr lang="en-US" sz="24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3220" y="2394551"/>
            <a:ext cx="108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0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49086" y="3238226"/>
            <a:ext cx="7758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</a:p>
          <a:p>
            <a:r>
              <a:rPr lang="en-US" sz="2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0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404259" y="2009664"/>
            <a:ext cx="272588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265713" y="2594606"/>
            <a:ext cx="28644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137559" y="3732943"/>
            <a:ext cx="28921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310255" y="1898073"/>
            <a:ext cx="2410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endParaRPr lang="en-US" sz="2800" b="1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10255" y="2520359"/>
            <a:ext cx="2410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4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4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endParaRPr lang="en-US" sz="2400" b="1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29698" y="3525767"/>
            <a:ext cx="3065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4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4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24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4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সততা</a:t>
            </a:r>
            <a:endParaRPr lang="en-US" sz="2400" b="1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6040582"/>
            <a:ext cx="11333018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বাড়লে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কমলে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8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0" grpId="0"/>
      <p:bldP spid="11" grpId="0"/>
      <p:bldP spid="15" grpId="0"/>
      <p:bldP spid="17" grpId="0"/>
      <p:bldP spid="18" grpId="0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03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বাড়লে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endParaRPr lang="en-US" sz="40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44953"/>
            <a:ext cx="12192000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নিন্মে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সারিতে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নীচ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অথা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2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কমতে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১টি (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(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জীববৃত্তি+বুদ্ধিবৃত্তি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সৎ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 (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জীববৃত্তি+বুদ্ধিবৃত্তি+সততা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)।</a:t>
            </a:r>
            <a:endParaRPr lang="en-US" sz="3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8694231" y="3204860"/>
            <a:ext cx="2236763" cy="85813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222321" y="3107356"/>
            <a:ext cx="2419643" cy="970670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3302" y="4116934"/>
            <a:ext cx="2250831" cy="647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4231" y="4081912"/>
            <a:ext cx="2261812" cy="6584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8" name="Rectangle 7"/>
          <p:cNvSpPr/>
          <p:nvPr/>
        </p:nvSpPr>
        <p:spPr>
          <a:xfrm>
            <a:off x="332934" y="5035260"/>
            <a:ext cx="2250831" cy="6471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2934" y="5998128"/>
            <a:ext cx="2250831" cy="6471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78801" y="5817599"/>
            <a:ext cx="3545059" cy="6471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657463" y="4932083"/>
            <a:ext cx="2630262" cy="6471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77828" y="5822890"/>
            <a:ext cx="1672917" cy="6471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84156" y="4909121"/>
            <a:ext cx="1672916" cy="64711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02541" y="4013680"/>
            <a:ext cx="1672916" cy="6471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54159" y="5158180"/>
            <a:ext cx="1555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46835" y="3363325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3840" y="3555293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6490" y="4107539"/>
            <a:ext cx="1603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60727" y="5918617"/>
            <a:ext cx="354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বুদ্ধিবৃত্তি+সততা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09483" y="4987175"/>
            <a:ext cx="2366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জীববৃত্তি+বুদ্ধিবৃত্তি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3231" y="4115643"/>
            <a:ext cx="115464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96065" y="4113971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60697" y="5040873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74194" y="5831221"/>
            <a:ext cx="1279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7385" y="6029706"/>
            <a:ext cx="2090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9654569" y="5617042"/>
            <a:ext cx="393524" cy="207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9523791" y="4696631"/>
            <a:ext cx="393524" cy="207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5196065" y="5567758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>
            <a:off x="5212663" y="4693673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>
            <a:off x="1011037" y="5713804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 Arrow 39"/>
          <p:cNvSpPr/>
          <p:nvPr/>
        </p:nvSpPr>
        <p:spPr>
          <a:xfrm>
            <a:off x="1011037" y="4800905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Arrow 40"/>
          <p:cNvSpPr/>
          <p:nvPr/>
        </p:nvSpPr>
        <p:spPr>
          <a:xfrm>
            <a:off x="2624133" y="4274679"/>
            <a:ext cx="2009596" cy="357376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Arrow 41"/>
          <p:cNvSpPr/>
          <p:nvPr/>
        </p:nvSpPr>
        <p:spPr>
          <a:xfrm>
            <a:off x="2583765" y="5196889"/>
            <a:ext cx="2009596" cy="35737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Arrow 42"/>
          <p:cNvSpPr/>
          <p:nvPr/>
        </p:nvSpPr>
        <p:spPr>
          <a:xfrm>
            <a:off x="2583765" y="6112628"/>
            <a:ext cx="2009596" cy="35737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6457072" y="4245477"/>
            <a:ext cx="2200948" cy="26020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6305775" y="6009553"/>
            <a:ext cx="1709361" cy="26685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6462605" y="5184198"/>
            <a:ext cx="2200948" cy="26020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5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7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9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9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0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3" grpId="0"/>
      <p:bldP spid="24" grpId="0"/>
      <p:bldP spid="25" grpId="0"/>
      <p:bldP spid="26" grpId="0"/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03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কমলে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endParaRPr lang="en-US" sz="40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0705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8694231" y="3204860"/>
            <a:ext cx="2236763" cy="85813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222321" y="3107356"/>
            <a:ext cx="2419643" cy="970670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3302" y="4116934"/>
            <a:ext cx="2250831" cy="647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4231" y="4081912"/>
            <a:ext cx="2261812" cy="6584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8" name="Rectangle 7"/>
          <p:cNvSpPr/>
          <p:nvPr/>
        </p:nvSpPr>
        <p:spPr>
          <a:xfrm>
            <a:off x="332934" y="5035260"/>
            <a:ext cx="2250831" cy="6471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2934" y="5998128"/>
            <a:ext cx="2250831" cy="6471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78801" y="5817599"/>
            <a:ext cx="3545059" cy="6471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657463" y="4932083"/>
            <a:ext cx="2630262" cy="6471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77828" y="5822890"/>
            <a:ext cx="1672917" cy="6471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84156" y="4909121"/>
            <a:ext cx="1672916" cy="64711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02541" y="4013680"/>
            <a:ext cx="1672916" cy="6471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54159" y="5158180"/>
            <a:ext cx="1555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46835" y="3363325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3840" y="3555293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6490" y="4107539"/>
            <a:ext cx="1603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60727" y="5918617"/>
            <a:ext cx="354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বুদ্ধিবৃত্তি+সততা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09483" y="4987175"/>
            <a:ext cx="2366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জীববৃত্তি+বুদ্ধিবৃত্তি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3231" y="4115643"/>
            <a:ext cx="115464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96065" y="4113971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60697" y="5040873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74194" y="5831221"/>
            <a:ext cx="1279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7385" y="6029706"/>
            <a:ext cx="2090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9654569" y="5617042"/>
            <a:ext cx="393524" cy="207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9523791" y="4696631"/>
            <a:ext cx="393524" cy="207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5196065" y="5567758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>
            <a:off x="5212663" y="4693673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>
            <a:off x="1011037" y="5713804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 Arrow 39"/>
          <p:cNvSpPr/>
          <p:nvPr/>
        </p:nvSpPr>
        <p:spPr>
          <a:xfrm>
            <a:off x="1011037" y="4800905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Arrow 40"/>
          <p:cNvSpPr/>
          <p:nvPr/>
        </p:nvSpPr>
        <p:spPr>
          <a:xfrm>
            <a:off x="2624133" y="4274679"/>
            <a:ext cx="2009596" cy="357376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Arrow 41"/>
          <p:cNvSpPr/>
          <p:nvPr/>
        </p:nvSpPr>
        <p:spPr>
          <a:xfrm>
            <a:off x="2583765" y="5196889"/>
            <a:ext cx="2009596" cy="35737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Arrow 42"/>
          <p:cNvSpPr/>
          <p:nvPr/>
        </p:nvSpPr>
        <p:spPr>
          <a:xfrm>
            <a:off x="2583765" y="6112628"/>
            <a:ext cx="2009596" cy="35737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6457072" y="4245477"/>
            <a:ext cx="2200948" cy="26020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6305775" y="6009553"/>
            <a:ext cx="1709361" cy="26685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6462605" y="5184198"/>
            <a:ext cx="2200948" cy="26020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0" y="507054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অগ্রসর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0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3" grpId="0"/>
      <p:bldP spid="24" grpId="0"/>
      <p:bldP spid="25" grpId="0"/>
      <p:bldP spid="26" grpId="0"/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515"/>
            <a:ext cx="12192000" cy="13255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72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72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endParaRPr lang="en-US" sz="72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992579" y="1661363"/>
            <a:ext cx="4488873" cy="41702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43739" y="2264790"/>
            <a:ext cx="3186545" cy="288867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36469" y="2887076"/>
            <a:ext cx="1801090" cy="171796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21522" y="3448401"/>
            <a:ext cx="1420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endParaRPr lang="en-US" sz="24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04210" y="2359254"/>
            <a:ext cx="108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0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04210" y="1918731"/>
            <a:ext cx="1877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0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2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0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404259" y="2009664"/>
            <a:ext cx="272588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265713" y="2594606"/>
            <a:ext cx="28644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137559" y="3732943"/>
            <a:ext cx="28921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83169" y="3330619"/>
            <a:ext cx="2410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endParaRPr lang="en-US" sz="2800" b="1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594" y="2409540"/>
            <a:ext cx="2410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endParaRPr lang="en-US" b="1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43739" y="1862221"/>
            <a:ext cx="3065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0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0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20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0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সততা</a:t>
            </a:r>
            <a:endParaRPr lang="en-US" sz="2000" b="1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6040582"/>
            <a:ext cx="11333018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বাড়লে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কমলে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94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/>
      <p:bldP spid="10" grpId="0"/>
      <p:bldP spid="11" grpId="0"/>
      <p:bldP spid="11" grpId="1"/>
      <p:bldP spid="15" grpId="0"/>
      <p:bldP spid="17" grpId="0"/>
      <p:bldP spid="18" grpId="0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03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en-US" sz="4000" b="1" i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বাড়লে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0705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9955237" y="3107356"/>
            <a:ext cx="2236763" cy="85813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977917" y="3026052"/>
            <a:ext cx="2419643" cy="970670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812575" y="5862477"/>
            <a:ext cx="2250831" cy="647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862705" y="4944914"/>
            <a:ext cx="2250831" cy="6471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812575" y="3970661"/>
            <a:ext cx="2250831" cy="6471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8554" y="4059238"/>
            <a:ext cx="3545059" cy="6471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4858" y="5029354"/>
            <a:ext cx="2630262" cy="6471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09622" y="3984941"/>
            <a:ext cx="1672917" cy="6471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30601" y="4903595"/>
            <a:ext cx="1672916" cy="64711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0601" y="5797998"/>
            <a:ext cx="1672916" cy="6471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636032" y="4993172"/>
            <a:ext cx="1555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0696" y="3171904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29375" y="3101923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1449" y="5883662"/>
            <a:ext cx="1603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902" y="4133086"/>
            <a:ext cx="354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বুদ্ধিবৃত্তি+সততা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5073" y="5091301"/>
            <a:ext cx="2366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জীববৃত্তি+বুদ্ধিবৃত্তি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16807" y="5883662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18373" y="5049105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45864" y="4133086"/>
            <a:ext cx="1279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184369" y="3953420"/>
            <a:ext cx="2090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11007677" y="5628682"/>
            <a:ext cx="393524" cy="207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0930957" y="4751110"/>
            <a:ext cx="393524" cy="207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6560947" y="5592424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>
            <a:off x="6523219" y="4593315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>
            <a:off x="1764263" y="5720833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 Arrow 39"/>
          <p:cNvSpPr/>
          <p:nvPr/>
        </p:nvSpPr>
        <p:spPr>
          <a:xfrm>
            <a:off x="1764263" y="4788238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Arrow 40"/>
          <p:cNvSpPr/>
          <p:nvPr/>
        </p:nvSpPr>
        <p:spPr>
          <a:xfrm>
            <a:off x="3804350" y="4203428"/>
            <a:ext cx="2009596" cy="357376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Arrow 41"/>
          <p:cNvSpPr/>
          <p:nvPr/>
        </p:nvSpPr>
        <p:spPr>
          <a:xfrm>
            <a:off x="3804350" y="5067312"/>
            <a:ext cx="2009596" cy="35737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Arrow 42"/>
          <p:cNvSpPr/>
          <p:nvPr/>
        </p:nvSpPr>
        <p:spPr>
          <a:xfrm>
            <a:off x="3841828" y="5965889"/>
            <a:ext cx="2009596" cy="35737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7611627" y="4187204"/>
            <a:ext cx="2200948" cy="26020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8124067" y="6011843"/>
            <a:ext cx="1709361" cy="26685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7686256" y="5114273"/>
            <a:ext cx="2200948" cy="26020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89132" y="5990939"/>
            <a:ext cx="2202002" cy="6646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439606" y="6117804"/>
            <a:ext cx="1297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জীববৃত্তি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0" y="630862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নিন্মে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অগ্রসর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2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03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ঘ) </a:t>
            </a:r>
            <a:r>
              <a:rPr lang="en-US" sz="4000" b="1" i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b="1" i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কমলে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0705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9955237" y="3107356"/>
            <a:ext cx="2236763" cy="85813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977917" y="3026052"/>
            <a:ext cx="2419643" cy="970670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812575" y="5862477"/>
            <a:ext cx="2250831" cy="647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862705" y="4944914"/>
            <a:ext cx="2250831" cy="6471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812575" y="3970661"/>
            <a:ext cx="2250831" cy="6471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8554" y="4059238"/>
            <a:ext cx="3545059" cy="6471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4858" y="5029354"/>
            <a:ext cx="2630262" cy="6471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09622" y="3984941"/>
            <a:ext cx="1672917" cy="6471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30601" y="4903595"/>
            <a:ext cx="1672916" cy="64711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0601" y="5797998"/>
            <a:ext cx="1672916" cy="6471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636032" y="4993172"/>
            <a:ext cx="1555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0696" y="3171904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29375" y="3101923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1449" y="5883662"/>
            <a:ext cx="1603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902" y="4133086"/>
            <a:ext cx="354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বুদ্ধিবৃত্তি+সততা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16807" y="5883662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18373" y="5049105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45864" y="4133086"/>
            <a:ext cx="1279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184369" y="3953420"/>
            <a:ext cx="2090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11007677" y="5628682"/>
            <a:ext cx="393524" cy="207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0930957" y="4751110"/>
            <a:ext cx="393524" cy="2075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6560947" y="5592424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>
            <a:off x="6523219" y="4593315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>
            <a:off x="1764263" y="5720833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Arrow 40"/>
          <p:cNvSpPr/>
          <p:nvPr/>
        </p:nvSpPr>
        <p:spPr>
          <a:xfrm>
            <a:off x="3804350" y="4203428"/>
            <a:ext cx="2009596" cy="357376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Arrow 41"/>
          <p:cNvSpPr/>
          <p:nvPr/>
        </p:nvSpPr>
        <p:spPr>
          <a:xfrm>
            <a:off x="3804350" y="5067312"/>
            <a:ext cx="2009596" cy="35737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Arrow 42"/>
          <p:cNvSpPr/>
          <p:nvPr/>
        </p:nvSpPr>
        <p:spPr>
          <a:xfrm>
            <a:off x="3841828" y="5965889"/>
            <a:ext cx="2009596" cy="357376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7611627" y="4187204"/>
            <a:ext cx="2200948" cy="26020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8124067" y="6011843"/>
            <a:ext cx="1709361" cy="26685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7686256" y="5114273"/>
            <a:ext cx="2200948" cy="26020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89132" y="5990939"/>
            <a:ext cx="2202002" cy="6646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439606" y="6117804"/>
            <a:ext cx="1297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জীববৃত্তি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9971" y="637332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নিন্মে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সৎ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অগ্রসর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সৎ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23286" y="5105462"/>
            <a:ext cx="2366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জীববৃত্তি+বুদ্ধিবৃত্তি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Up Arrow 49"/>
          <p:cNvSpPr/>
          <p:nvPr/>
        </p:nvSpPr>
        <p:spPr>
          <a:xfrm>
            <a:off x="1626869" y="4799582"/>
            <a:ext cx="487680" cy="20759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4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3" grpId="0"/>
      <p:bldP spid="24" grpId="0"/>
      <p:bldP spid="25" grpId="0"/>
      <p:bldP spid="26" grpId="0"/>
      <p:bldP spid="33" grpId="0" animBg="1"/>
      <p:bldP spid="34" grpId="0" animBg="1"/>
      <p:bldP spid="37" grpId="0" animBg="1"/>
      <p:bldP spid="38" grpId="0" animBg="1"/>
      <p:bldP spid="39" grpId="0" animBg="1"/>
      <p:bldP spid="29" grpId="0" animBg="1"/>
      <p:bldP spid="30" grpId="0"/>
      <p:bldP spid="48" grpId="0"/>
      <p:bldP spid="49" grpId="0"/>
      <p:bldP spid="5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393" y="804091"/>
            <a:ext cx="3620858" cy="18006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12192000" cy="8581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8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</a:t>
            </a:r>
            <a:endParaRPr lang="en-US" sz="8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57268"/>
            <a:ext cx="12192000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ডিস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মশার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প্রকোপ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বেড়ে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এডিস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মশার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কামড়ে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ডেংগু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জ্বর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জ্বরে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রোগী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হাসপাতালে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ভর্তি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ডেংগু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প্রতিরোধে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ঢাকার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উত্তরের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মেয়র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টেবিল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বৈঠকে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ড্রেন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নালা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পরিস্কার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পরিছন্ন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মশার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উপদ্রব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কমবে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মশার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প্রকোপ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কমাতে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ড্রেন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নালা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পরিছন্ন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সচেতনতা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971884"/>
            <a:ext cx="1219200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“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প্রতিফলন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ঘটেছে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উল্লেখপূর্বক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প্রতিফলন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ঘটেছে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মন্তব্যসহ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10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5422" y="365760"/>
            <a:ext cx="822022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8000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8000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96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solidFill>
                <a:schemeClr val="accent4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390"/>
            <a:ext cx="121920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২০২২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এইচ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অংশগ্রহণকারী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অ্যাসাইনমেন্ট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57340"/>
            <a:ext cx="1219200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তুলনামূলক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বিশ্লেষনপূর্বক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5410" y="1762425"/>
            <a:ext cx="6344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36277" y="1921218"/>
            <a:ext cx="6119446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অ্যাসাইনমেন্ট</a:t>
            </a:r>
            <a:r>
              <a:rPr lang="en-US" sz="5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5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০৩</a:t>
            </a:r>
            <a:endParaRPr lang="en-US" sz="5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542" y="562095"/>
            <a:ext cx="121920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২০২২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এইচ</a:t>
            </a:r>
            <a:r>
              <a:rPr lang="en-US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অংশগ্রহণকারী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অ্যাসাইনমেন্ট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9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43329"/>
            <a:ext cx="5763491" cy="34146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492" y="3443328"/>
            <a:ext cx="6428508" cy="34146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350" y="975447"/>
            <a:ext cx="2533650" cy="180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57" y="803997"/>
            <a:ext cx="2314575" cy="1981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72" y="13855"/>
            <a:ext cx="12192000" cy="80399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নীচের</a:t>
            </a:r>
            <a:r>
              <a:rPr lang="en-US" sz="6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6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6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7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1325563"/>
            <a:ext cx="12191999" cy="12053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2530909"/>
            <a:ext cx="12192000" cy="13577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80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8000" b="1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893562"/>
            <a:ext cx="12192000" cy="1343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8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en-US" sz="8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80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256215"/>
            <a:ext cx="12192000" cy="1343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6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6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6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</a:t>
            </a:r>
            <a:r>
              <a:rPr lang="en-US" sz="6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০৭</a:t>
            </a:r>
            <a:endParaRPr lang="en-US" sz="66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92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9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2348780"/>
            <a:ext cx="12191999" cy="120534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(Denotation)  </a:t>
            </a:r>
            <a:r>
              <a:rPr lang="en-US" sz="80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477926"/>
            <a:ext cx="12192000" cy="135774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835671"/>
            <a:ext cx="12192000" cy="134389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(Connotation)  </a:t>
            </a:r>
            <a:r>
              <a:rPr lang="en-US" sz="8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endParaRPr lang="en-US" sz="80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24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" y="0"/>
            <a:ext cx="12192000" cy="100040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শিক্ষণ</a:t>
            </a:r>
            <a:r>
              <a:rPr lang="en-US" sz="9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9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-3" y="2897939"/>
            <a:ext cx="12191999" cy="99752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972259"/>
            <a:ext cx="12192000" cy="918873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যুক্তির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i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-8" y="4924964"/>
            <a:ext cx="12191999" cy="99752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i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-8" y="5947436"/>
            <a:ext cx="12191999" cy="99752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৬।পদের </a:t>
            </a:r>
            <a:r>
              <a:rPr lang="en-US" sz="48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48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48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48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i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-2" y="1916077"/>
            <a:ext cx="12191999" cy="99752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i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b="1" i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800" b="1" i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800" b="1" i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b="1" i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i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i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-6" y="3894183"/>
            <a:ext cx="12191999" cy="9975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4। </a:t>
            </a:r>
            <a:r>
              <a:rPr lang="en-US" sz="48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8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48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8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8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2644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  <p:bldP spid="7" grpId="0" animBg="1"/>
      <p:bldP spid="8" grpId="0" animBg="1"/>
      <p:bldP spid="11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68442" y="366964"/>
            <a:ext cx="11674641" cy="75525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6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6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6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60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0"/>
            <a:ext cx="336884" cy="65269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43085" y="0"/>
            <a:ext cx="336884" cy="65269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6884" y="6016"/>
            <a:ext cx="11506201" cy="3609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" y="6526902"/>
            <a:ext cx="12179968" cy="3609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7313" y="1566795"/>
            <a:ext cx="1884219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6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25116" y="1562021"/>
            <a:ext cx="1884219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6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7312" y="5167979"/>
            <a:ext cx="1884219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endParaRPr lang="en-US" sz="6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07626" y="3218998"/>
            <a:ext cx="4167119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6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ব্যাপ্যতা</a:t>
            </a:r>
            <a:r>
              <a:rPr lang="en-US" sz="6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5109" y="5122528"/>
            <a:ext cx="3842452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 , E, I , O </a:t>
            </a:r>
            <a:endParaRPr lang="en-US" sz="6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89304" y="1567413"/>
            <a:ext cx="1884219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endParaRPr lang="en-US" sz="6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60567" y="3324360"/>
            <a:ext cx="2410691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endParaRPr lang="en-US" sz="6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6766" y="3316727"/>
            <a:ext cx="1944766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endParaRPr lang="en-US" sz="6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6175720" y="1763532"/>
            <a:ext cx="1213584" cy="656053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rved Left Arrow 19"/>
          <p:cNvSpPr/>
          <p:nvPr/>
        </p:nvSpPr>
        <p:spPr>
          <a:xfrm>
            <a:off x="9284216" y="1841699"/>
            <a:ext cx="2548872" cy="1467398"/>
          </a:xfrm>
          <a:prstGeom prst="curvedLef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3135207" y="1735779"/>
            <a:ext cx="1213584" cy="656053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121528" y="3340198"/>
            <a:ext cx="1213584" cy="656053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3145203" y="5281609"/>
            <a:ext cx="1213584" cy="656053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1601384" y="2512115"/>
            <a:ext cx="886691" cy="79105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1719477" y="4289751"/>
            <a:ext cx="886691" cy="79105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9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113096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Meaning of Terms</a:t>
            </a:r>
            <a:endParaRPr lang="en-US" sz="4000" b="1" i="1" dirty="0">
              <a:solidFill>
                <a:schemeClr val="accent5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1251283"/>
            <a:ext cx="12192000" cy="129941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i="1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44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Term</a:t>
            </a:r>
            <a:r>
              <a:rPr lang="en-US" sz="4400" b="1" i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bn-IN" sz="4400" b="1" i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 ল্যাটিন শব্দ </a:t>
            </a:r>
            <a:r>
              <a:rPr lang="en-US" sz="4400" b="1" i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44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Terminus</a:t>
            </a:r>
            <a:r>
              <a:rPr lang="en-US" sz="4400" b="1" i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IN" sz="4400" b="1" i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থেকে এসেছে। যার অর্থ প্রান্ত বা শেষ বা সীমা। অথাৎ যুক্তিবাক্যের দুই প্রান্তে বসে। </a:t>
            </a:r>
          </a:p>
          <a:p>
            <a:pPr algn="ctr"/>
            <a:endParaRPr lang="en-US" sz="2800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90236" y="2815389"/>
            <a:ext cx="12101763" cy="16242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4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শব্দ বা শব্দসমষ্টি কোনো যুক্তিবাক্যের উদ্দেশ্য বা বিধেয় হিসেবে ব্যবহূত হয় বা ব্যবহার যোগ্য তাকে পদ বলে।</a:t>
            </a:r>
            <a:endParaRPr lang="en-US" sz="44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0237" y="4704347"/>
            <a:ext cx="12101762" cy="129941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i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 দুধ হয় সাদা। এখানে দুধ হয় উদ্দেশ্য এবং সাদা হয় বিধেয়। সুতরাং দুধ ও সাদা এক একটা পদ । </a:t>
            </a:r>
            <a:endParaRPr lang="en-US" sz="4400" b="1" i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3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">
        <p:cut/>
      </p:transition>
    </mc:Choice>
    <mc:Fallback xmlns="">
      <p:transition advClick="0" advTm="1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1563</Words>
  <Application>Microsoft Office PowerPoint</Application>
  <PresentationFormat>Widescreen</PresentationFormat>
  <Paragraphs>202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NikoshBAN</vt:lpstr>
      <vt:lpstr>Trebuchet MS</vt:lpstr>
      <vt:lpstr>Office Theme</vt:lpstr>
      <vt:lpstr>PowerPoint Presentation</vt:lpstr>
      <vt:lpstr>শিক্ষক পরিচিতি</vt:lpstr>
      <vt:lpstr>PowerPoint Presentation</vt:lpstr>
      <vt:lpstr>PowerPoint Presentation</vt:lpstr>
      <vt:lpstr>বিষয় পরিচিতি</vt:lpstr>
      <vt:lpstr>পাঠ  পরিচিতি</vt:lpstr>
      <vt:lpstr>শিক্ষণ 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পদের দিক</vt:lpstr>
      <vt:lpstr>ব্যক্ত্যর্থ ( Denotation)</vt:lpstr>
      <vt:lpstr>ব্যক্ত্যর্থ ( Denotation)</vt:lpstr>
      <vt:lpstr>জাত্যর্থ (Connotation)</vt:lpstr>
      <vt:lpstr>জাত্যর্থ (Connotation)</vt:lpstr>
      <vt:lpstr>ব্যক্ত্যর্থ ও জাত্যর্থের সম্পর্ক</vt:lpstr>
      <vt:lpstr>ব্যক্ত্যর্থ ও জাত্যর্থের বিপরীতক্রমে হ্রাসবৃদ্ধির নিয়ম</vt:lpstr>
      <vt:lpstr>ব্যক্ত্যর্থের দিক থেকে</vt:lpstr>
      <vt:lpstr>PowerPoint Presentation</vt:lpstr>
      <vt:lpstr>PowerPoint Presentation</vt:lpstr>
      <vt:lpstr>জাত্যর্থের দিক থেকে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ক্লাশে উপস্থিত সকলকে স্বাগতম</dc:title>
  <dc:creator>user</dc:creator>
  <cp:lastModifiedBy>user</cp:lastModifiedBy>
  <cp:revision>142</cp:revision>
  <dcterms:created xsi:type="dcterms:W3CDTF">2021-07-13T13:47:54Z</dcterms:created>
  <dcterms:modified xsi:type="dcterms:W3CDTF">2021-08-02T13:40:30Z</dcterms:modified>
</cp:coreProperties>
</file>