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70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8/3/2021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8/3/2021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8/3/2021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199" y="1943842"/>
            <a:ext cx="8093436" cy="2387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আজকের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ক্লাসে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6700" dirty="0" err="1">
                <a:solidFill>
                  <a:srgbClr val="00B050"/>
                </a:solidFill>
              </a:rPr>
              <a:t>সবাইকে</a:t>
            </a:r>
            <a:r>
              <a:rPr lang="en-US" sz="6700" dirty="0">
                <a:solidFill>
                  <a:srgbClr val="00B050"/>
                </a:solidFill>
              </a:rPr>
              <a:t> </a:t>
            </a:r>
            <a:r>
              <a:rPr lang="en-US" sz="6700" dirty="0" err="1">
                <a:solidFill>
                  <a:srgbClr val="00B050"/>
                </a:solidFill>
              </a:rPr>
              <a:t>স্বাগতম</a:t>
            </a:r>
            <a:endParaRPr lang="en-US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চলো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শুরু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যাক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. . 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8721" y="3617577"/>
            <a:ext cx="6872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tx1">
                    <a:lumMod val="50000"/>
                  </a:schemeClr>
                </a:solidFill>
                <a:latin typeface="Jokerman" panose="04090605060D06020702" pitchFamily="82" charset="0"/>
              </a:rPr>
              <a:t>Thank You</a:t>
            </a:r>
            <a:endParaRPr lang="en-US" sz="8800" b="1" dirty="0">
              <a:solidFill>
                <a:schemeClr val="tx1">
                  <a:lumMod val="50000"/>
                </a:schemeClr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2"/>
                </a:solidFill>
              </a:rPr>
              <a:t>শিক্ষক</a:t>
            </a:r>
            <a:r>
              <a:rPr lang="en-US" sz="4400" b="1" dirty="0" smtClean="0">
                <a:solidFill>
                  <a:schemeClr val="bg2"/>
                </a:solidFill>
              </a:rPr>
              <a:t> </a:t>
            </a:r>
            <a:r>
              <a:rPr lang="en-US" sz="4400" b="1" dirty="0" err="1" smtClean="0">
                <a:solidFill>
                  <a:schemeClr val="bg2"/>
                </a:solidFill>
              </a:rPr>
              <a:t>পরিচিতি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294529" y="2136960"/>
            <a:ext cx="6333565" cy="42638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err="1" smtClean="0"/>
              <a:t>মোঃ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আফজাল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হোসেন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err="1" smtClean="0"/>
              <a:t>সহকারি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শিক্ষক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আইসিটি</a:t>
            </a:r>
            <a:r>
              <a:rPr lang="en-US" sz="2400" b="1" dirty="0" smtClean="0"/>
              <a:t>)</a:t>
            </a:r>
          </a:p>
          <a:p>
            <a:pPr marL="0" indent="0" algn="ctr">
              <a:buNone/>
            </a:pPr>
            <a:r>
              <a:rPr lang="en-US" sz="2400" b="1" dirty="0" err="1" smtClean="0"/>
              <a:t>সীতাকুণ্ড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বালিকা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উচ্চ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বিদ্যালয়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err="1" smtClean="0"/>
              <a:t>সীতাকুণ্ড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চট্টগ্রাম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98" y="2291041"/>
            <a:ext cx="2387755" cy="19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পাঠ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পরিচিতি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002060"/>
                </a:solidFill>
              </a:rPr>
              <a:t>শ্রেণিঃ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সপ্তম</a:t>
            </a:r>
            <a:endParaRPr lang="en-US" sz="3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গণিত</a:t>
            </a:r>
            <a:endParaRPr lang="en-US" sz="3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002060"/>
                </a:solidFill>
              </a:rPr>
              <a:t>অধ্যায়ঃ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পঞ্চম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bg2"/>
                </a:solidFill>
              </a:rPr>
              <a:t>আজকের</a:t>
            </a:r>
            <a:r>
              <a:rPr lang="en-US" sz="4400" b="1" dirty="0" smtClean="0">
                <a:solidFill>
                  <a:schemeClr val="bg2"/>
                </a:solidFill>
              </a:rPr>
              <a:t> </a:t>
            </a:r>
            <a:r>
              <a:rPr lang="en-US" sz="4400" b="1" dirty="0" err="1" smtClean="0">
                <a:solidFill>
                  <a:schemeClr val="bg2"/>
                </a:solidFill>
              </a:rPr>
              <a:t>পাঠ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94" y="2194560"/>
            <a:ext cx="7288306" cy="194713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s-IN" sz="3600" b="1" dirty="0">
                <a:solidFill>
                  <a:srgbClr val="002060"/>
                </a:solidFill>
              </a:rPr>
              <a:t>বীজগণিতীয় সূত্রাবলি ও প্রয়োগ</a:t>
            </a:r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bg2"/>
                </a:solidFill>
              </a:rPr>
              <a:t>শিখনফল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4728" y="2588150"/>
            <a:ext cx="105469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as-IN" sz="2800" dirty="0" smtClean="0">
                <a:solidFill>
                  <a:srgbClr val="002060"/>
                </a:solidFill>
                <a:latin typeface="Nikosh"/>
              </a:rPr>
              <a:t>বীজগণিতীয়</a:t>
            </a:r>
            <a:r>
              <a:rPr lang="as-IN" sz="2800" dirty="0">
                <a:solidFill>
                  <a:srgbClr val="002060"/>
                </a:solidFill>
                <a:latin typeface="Nikosh"/>
              </a:rPr>
              <a:t> রাশি কি বলতে </a:t>
            </a:r>
            <a:r>
              <a:rPr lang="as-IN" sz="2800" dirty="0" smtClean="0">
                <a:solidFill>
                  <a:srgbClr val="002060"/>
                </a:solidFill>
                <a:latin typeface="Nikosh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"/>
              </a:rPr>
              <a:t>?</a:t>
            </a:r>
            <a:endParaRPr lang="as-IN" sz="2800" dirty="0">
              <a:solidFill>
                <a:srgbClr val="002060"/>
              </a:solidFill>
              <a:latin typeface="SolaimanLipi" panose="03000609000000000000" pitchFamily="65" charset="0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as-IN" sz="2800" dirty="0" smtClean="0">
                <a:solidFill>
                  <a:srgbClr val="002060"/>
                </a:solidFill>
                <a:latin typeface="Nikosh"/>
              </a:rPr>
              <a:t>বর্গ</a:t>
            </a:r>
            <a:r>
              <a:rPr lang="as-IN" sz="2800" dirty="0">
                <a:solidFill>
                  <a:srgbClr val="002060"/>
                </a:solidFill>
                <a:latin typeface="Nikosh"/>
              </a:rPr>
              <a:t> নির্ণয়ে বীজগণিতীয় সূত্রের বর্ণনা ও প্রয়োগ করতে </a:t>
            </a:r>
            <a:r>
              <a:rPr lang="as-IN" sz="2800" dirty="0" smtClean="0">
                <a:solidFill>
                  <a:srgbClr val="002060"/>
                </a:solidFill>
                <a:latin typeface="Nikosh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"/>
              </a:rPr>
              <a:t>?</a:t>
            </a:r>
            <a:endParaRPr lang="as-IN" sz="2800" dirty="0">
              <a:solidFill>
                <a:srgbClr val="002060"/>
              </a:solidFill>
              <a:latin typeface="SolaimanLipi" panose="03000609000000000000" pitchFamily="65" charset="0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as-IN" sz="2800" dirty="0" smtClean="0">
                <a:solidFill>
                  <a:srgbClr val="002060"/>
                </a:solidFill>
                <a:latin typeface="Nikosh"/>
              </a:rPr>
              <a:t>বীজগ</a:t>
            </a:r>
            <a:r>
              <a:rPr lang="en-US" sz="2800" dirty="0" err="1" smtClean="0">
                <a:solidFill>
                  <a:srgbClr val="002060"/>
                </a:solidFill>
                <a:latin typeface="Nikosh"/>
              </a:rPr>
              <a:t>ণি</a:t>
            </a:r>
            <a:r>
              <a:rPr lang="as-IN" sz="2800" dirty="0" smtClean="0">
                <a:solidFill>
                  <a:srgbClr val="002060"/>
                </a:solidFill>
                <a:latin typeface="Nikosh"/>
              </a:rPr>
              <a:t>তীয়</a:t>
            </a:r>
            <a:r>
              <a:rPr lang="as-IN" sz="2800" dirty="0">
                <a:solidFill>
                  <a:srgbClr val="002060"/>
                </a:solidFill>
                <a:latin typeface="Nikosh"/>
              </a:rPr>
              <a:t> সূত্র </a:t>
            </a:r>
            <a:r>
              <a:rPr lang="as-IN" sz="2800" dirty="0" smtClean="0">
                <a:solidFill>
                  <a:srgbClr val="002060"/>
                </a:solidFill>
                <a:latin typeface="Nikosh"/>
              </a:rPr>
              <a:t>ও</a:t>
            </a:r>
            <a:r>
              <a:rPr lang="en-US" sz="2800" dirty="0" smtClean="0">
                <a:solidFill>
                  <a:srgbClr val="002060"/>
                </a:solidFill>
                <a:latin typeface="Nikosh"/>
              </a:rPr>
              <a:t> </a:t>
            </a:r>
            <a:r>
              <a:rPr lang="as-IN" sz="2800" dirty="0" smtClean="0">
                <a:solidFill>
                  <a:srgbClr val="002060"/>
                </a:solidFill>
                <a:latin typeface="Nikosh"/>
              </a:rPr>
              <a:t>অনুসিদ্ধান্ত</a:t>
            </a:r>
            <a:r>
              <a:rPr lang="as-IN" sz="2800" dirty="0">
                <a:solidFill>
                  <a:srgbClr val="002060"/>
                </a:solidFill>
                <a:latin typeface="Nikosh"/>
              </a:rPr>
              <a:t> প্রয়োগ করে গাণিতিক </a:t>
            </a:r>
            <a:r>
              <a:rPr lang="as-IN" sz="2800" dirty="0" smtClean="0">
                <a:solidFill>
                  <a:srgbClr val="002060"/>
                </a:solidFill>
                <a:latin typeface="Nikosh"/>
              </a:rPr>
              <a:t>সমস্যা</a:t>
            </a:r>
            <a:endParaRPr lang="en-US" sz="2800" dirty="0" smtClean="0">
              <a:solidFill>
                <a:srgbClr val="002060"/>
              </a:solidFill>
              <a:latin typeface="Nikosh"/>
            </a:endParaRPr>
          </a:p>
          <a:p>
            <a:pPr fontAlgn="base"/>
            <a:r>
              <a:rPr lang="en-US" sz="2800" dirty="0" smtClean="0">
                <a:solidFill>
                  <a:srgbClr val="002060"/>
                </a:solidFill>
                <a:latin typeface="Nikosh"/>
              </a:rPr>
              <a:t>    </a:t>
            </a:r>
            <a:r>
              <a:rPr lang="as-IN" sz="2800" dirty="0">
                <a:solidFill>
                  <a:srgbClr val="002060"/>
                </a:solidFill>
                <a:latin typeface="Nikosh"/>
              </a:rPr>
              <a:t> সমাধান করতে </a:t>
            </a:r>
            <a:r>
              <a:rPr lang="as-IN" sz="2800" dirty="0" smtClean="0">
                <a:solidFill>
                  <a:srgbClr val="002060"/>
                </a:solidFill>
                <a:latin typeface="Nikosh"/>
              </a:rPr>
              <a:t>পারবে</a:t>
            </a:r>
            <a:r>
              <a:rPr lang="as-IN" sz="2800" dirty="0">
                <a:solidFill>
                  <a:srgbClr val="002060"/>
                </a:solidFill>
                <a:latin typeface="Nikosh"/>
              </a:rPr>
              <a:t>।</a:t>
            </a:r>
            <a:endParaRPr lang="as-IN" sz="2800" b="0" i="0" dirty="0">
              <a:solidFill>
                <a:srgbClr val="002060"/>
              </a:solidFill>
              <a:effectLst/>
              <a:latin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sz="5400" dirty="0">
                <a:solidFill>
                  <a:srgbClr val="002060"/>
                </a:solidFill>
                <a:latin typeface="Nikosh"/>
              </a:rPr>
              <a:t>বীজগণিতীয় রাশি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as-IN" sz="2000" dirty="0">
                <a:solidFill>
                  <a:srgbClr val="002060"/>
                </a:solidFill>
              </a:rPr>
              <a:t>চলক ও প্রক্রিয়া চিহ্নের অর্থবোধক সংযোগ বা বিন্যাসকে </a:t>
            </a:r>
            <a:r>
              <a:rPr lang="as-IN" sz="2000" b="1" dirty="0">
                <a:solidFill>
                  <a:srgbClr val="002060"/>
                </a:solidFill>
              </a:rPr>
              <a:t>বীজগণিতীয় রাশি</a:t>
            </a:r>
            <a:r>
              <a:rPr lang="as-IN" sz="2000" dirty="0">
                <a:solidFill>
                  <a:srgbClr val="002060"/>
                </a:solidFill>
              </a:rPr>
              <a:t> বলা হয়। যেমনঃ 2</a:t>
            </a:r>
            <a:r>
              <a:rPr lang="en-US" sz="2000" dirty="0">
                <a:solidFill>
                  <a:srgbClr val="002060"/>
                </a:solidFill>
              </a:rPr>
              <a:t>x, </a:t>
            </a:r>
            <a:r>
              <a:rPr lang="as-IN" sz="2000" dirty="0">
                <a:solidFill>
                  <a:srgbClr val="002060"/>
                </a:solidFill>
              </a:rPr>
              <a:t>একটি </a:t>
            </a:r>
            <a:r>
              <a:rPr lang="as-IN" sz="2000" b="1" dirty="0">
                <a:solidFill>
                  <a:srgbClr val="002060"/>
                </a:solidFill>
              </a:rPr>
              <a:t>রাশি</a:t>
            </a:r>
            <a:r>
              <a:rPr lang="as-IN" sz="2000" dirty="0">
                <a:solidFill>
                  <a:srgbClr val="002060"/>
                </a:solidFill>
              </a:rPr>
              <a:t> , </a:t>
            </a:r>
            <a:r>
              <a:rPr lang="en-US" sz="2000" dirty="0">
                <a:solidFill>
                  <a:srgbClr val="002060"/>
                </a:solidFill>
              </a:rPr>
              <a:t>x </a:t>
            </a:r>
            <a:r>
              <a:rPr lang="as-IN" sz="2000" dirty="0">
                <a:solidFill>
                  <a:srgbClr val="002060"/>
                </a:solidFill>
              </a:rPr>
              <a:t>একটি </a:t>
            </a:r>
            <a:r>
              <a:rPr lang="as-IN" sz="2000" b="1" dirty="0">
                <a:solidFill>
                  <a:srgbClr val="002060"/>
                </a:solidFill>
              </a:rPr>
              <a:t>রাশি</a:t>
            </a:r>
            <a:r>
              <a:rPr lang="as-IN" sz="2000" dirty="0">
                <a:solidFill>
                  <a:srgbClr val="002060"/>
                </a:solidFill>
              </a:rPr>
              <a:t> [ এগুলো একপদী </a:t>
            </a:r>
            <a:r>
              <a:rPr lang="as-IN" sz="2000" b="1" dirty="0">
                <a:solidFill>
                  <a:srgbClr val="002060"/>
                </a:solidFill>
              </a:rPr>
              <a:t>রাশি</a:t>
            </a:r>
            <a:r>
              <a:rPr lang="as-IN" sz="2000" dirty="0">
                <a:solidFill>
                  <a:srgbClr val="002060"/>
                </a:solidFill>
              </a:rPr>
              <a:t>] , 2</a:t>
            </a:r>
            <a:r>
              <a:rPr lang="en-US" sz="2000" dirty="0">
                <a:solidFill>
                  <a:srgbClr val="002060"/>
                </a:solidFill>
              </a:rPr>
              <a:t>x +3y </a:t>
            </a:r>
            <a:r>
              <a:rPr lang="as-IN" sz="2000" dirty="0">
                <a:solidFill>
                  <a:srgbClr val="002060"/>
                </a:solidFill>
              </a:rPr>
              <a:t>একটি </a:t>
            </a:r>
            <a:r>
              <a:rPr lang="as-IN" sz="2000" b="1" dirty="0">
                <a:solidFill>
                  <a:srgbClr val="002060"/>
                </a:solidFill>
              </a:rPr>
              <a:t>রাশি</a:t>
            </a:r>
            <a:r>
              <a:rPr lang="as-IN" sz="2000" dirty="0">
                <a:solidFill>
                  <a:srgbClr val="002060"/>
                </a:solidFill>
              </a:rPr>
              <a:t>, 2</a:t>
            </a:r>
            <a:r>
              <a:rPr lang="en-US" sz="2000" dirty="0">
                <a:solidFill>
                  <a:srgbClr val="002060"/>
                </a:solidFill>
              </a:rPr>
              <a:t>x +3y – 4z </a:t>
            </a:r>
            <a:r>
              <a:rPr lang="as-IN" sz="2000" dirty="0">
                <a:solidFill>
                  <a:srgbClr val="002060"/>
                </a:solidFill>
              </a:rPr>
              <a:t>একটি </a:t>
            </a:r>
            <a:r>
              <a:rPr lang="as-IN" sz="2000" b="1" dirty="0">
                <a:solidFill>
                  <a:srgbClr val="002060"/>
                </a:solidFill>
              </a:rPr>
              <a:t>রাশি</a:t>
            </a:r>
            <a:r>
              <a:rPr lang="as-IN" sz="2000" dirty="0">
                <a:solidFill>
                  <a:srgbClr val="002060"/>
                </a:solidFill>
              </a:rPr>
              <a:t>। এগুলো বহুপদী </a:t>
            </a:r>
            <a:r>
              <a:rPr lang="as-IN" sz="2000" b="1" dirty="0">
                <a:solidFill>
                  <a:srgbClr val="002060"/>
                </a:solidFill>
              </a:rPr>
              <a:t>রাশি</a:t>
            </a:r>
            <a:r>
              <a:rPr lang="as-IN" sz="2000" dirty="0">
                <a:solidFill>
                  <a:srgbClr val="002060"/>
                </a:solidFill>
              </a:rPr>
              <a:t>।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47" y="466343"/>
            <a:ext cx="9628632" cy="1362113"/>
          </a:xfrm>
        </p:spPr>
        <p:txBody>
          <a:bodyPr/>
          <a:lstStyle/>
          <a:p>
            <a:r>
              <a:rPr lang="en-US" dirty="0" err="1" smtClean="0"/>
              <a:t>সৃজনশীল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ও </a:t>
            </a:r>
            <a:r>
              <a:rPr lang="en-US" dirty="0" err="1" smtClean="0"/>
              <a:t>সমাধান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385047" y="2017059"/>
                <a:ext cx="4235824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400" b="1" dirty="0" smtClean="0"/>
                  <a:t> 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47" y="2017059"/>
                <a:ext cx="4235824" cy="625812"/>
              </a:xfrm>
              <a:prstGeom prst="rect">
                <a:avLst/>
              </a:prstGeom>
              <a:blipFill rotWithShape="0">
                <a:blip r:embed="rId2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85047" y="2831474"/>
                <a:ext cx="3630706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err="1" smtClean="0"/>
                  <a:t>কত</a:t>
                </a:r>
                <a:r>
                  <a:rPr lang="en-US" sz="2800" dirty="0" smtClean="0"/>
                  <a:t> ?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47" y="2831474"/>
                <a:ext cx="3630706" cy="714683"/>
              </a:xfrm>
              <a:prstGeom prst="rect">
                <a:avLst/>
              </a:prstGeom>
              <a:blipFill rotWithShape="0">
                <a:blip r:embed="rId3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85047" y="3832412"/>
                <a:ext cx="4746812" cy="243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সমাধানঃ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 smtClean="0"/>
              </a:p>
              <a:p>
                <a:r>
                  <a:rPr lang="en-US" sz="2400" b="1" dirty="0" err="1" smtClean="0"/>
                  <a:t>সুতরাং</a:t>
                </a:r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/>
                  <a:t> - 2 .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r>
                  <a:rPr lang="en-US" sz="2400" b="1" dirty="0" smtClean="0"/>
                  <a:t>                       	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/>
                  <a:t> - 2</a:t>
                </a:r>
              </a:p>
              <a:p>
                <a:r>
                  <a:rPr lang="en-US" sz="2400" b="1" dirty="0"/>
                  <a:t>	</a:t>
                </a:r>
                <a:r>
                  <a:rPr lang="en-US" sz="2400" b="1" dirty="0" smtClean="0"/>
                  <a:t>	    = 25 – 2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		    = 23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47" y="3832412"/>
                <a:ext cx="4746812" cy="2435988"/>
              </a:xfrm>
              <a:prstGeom prst="rect">
                <a:avLst/>
              </a:prstGeom>
              <a:blipFill rotWithShape="0">
                <a:blip r:embed="rId4"/>
                <a:stretch>
                  <a:fillRect l="-1926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417916" y="2971349"/>
                <a:ext cx="294976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খ. </a:t>
                </a:r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400" dirty="0" smtClean="0"/>
                  <a:t>কত?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916" y="2971349"/>
                <a:ext cx="2949766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2273" t="-11111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81800" y="3702424"/>
                <a:ext cx="4746812" cy="2111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সমাধানঃ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 - </a:t>
                </a:r>
                <a:r>
                  <a:rPr lang="en-US" sz="2400" b="1" dirty="0" smtClean="0"/>
                  <a:t>4 </a:t>
                </a:r>
                <a:r>
                  <a:rPr lang="en-US" sz="2400" b="1" dirty="0"/>
                  <a:t>.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2400" b="1" dirty="0" smtClean="0"/>
              </a:p>
              <a:p>
                <a:r>
                  <a:rPr lang="en-US" sz="2400" b="1" dirty="0" smtClean="0"/>
                  <a:t>		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 - </a:t>
                </a:r>
                <a:r>
                  <a:rPr lang="en-US" sz="2400" b="1" dirty="0" smtClean="0"/>
                  <a:t>4</a:t>
                </a:r>
              </a:p>
              <a:p>
                <a:r>
                  <a:rPr lang="en-US" sz="2400" b="1" dirty="0"/>
                  <a:t>	</a:t>
                </a:r>
                <a:r>
                  <a:rPr lang="en-US" sz="2400" b="1" dirty="0" smtClean="0"/>
                  <a:t>	    = 25 – 4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		    = 21</a:t>
                </a:r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702424"/>
                <a:ext cx="4746812" cy="21114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47" y="466343"/>
            <a:ext cx="9628632" cy="1362113"/>
          </a:xfrm>
        </p:spPr>
        <p:txBody>
          <a:bodyPr/>
          <a:lstStyle/>
          <a:p>
            <a:r>
              <a:rPr lang="en-US" dirty="0" err="1" smtClean="0"/>
              <a:t>সৃজনশীল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ও </a:t>
            </a:r>
            <a:r>
              <a:rPr lang="en-US" dirty="0" err="1" smtClean="0"/>
              <a:t>সমাধান</a:t>
            </a: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6419088" y="2137738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385047" y="2017059"/>
                <a:ext cx="4235824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400" b="1" dirty="0" smtClean="0"/>
                  <a:t> 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47" y="2017059"/>
                <a:ext cx="4235824" cy="625812"/>
              </a:xfrm>
              <a:prstGeom prst="rect">
                <a:avLst/>
              </a:prstGeom>
              <a:blipFill rotWithShape="0">
                <a:blip r:embed="rId2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85047" y="2831474"/>
                <a:ext cx="3630706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err="1" smtClean="0"/>
                  <a:t>কত</a:t>
                </a:r>
                <a:r>
                  <a:rPr lang="en-US" sz="2800" dirty="0" smtClean="0"/>
                  <a:t> ?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47" y="2831474"/>
                <a:ext cx="3630706" cy="714683"/>
              </a:xfrm>
              <a:prstGeom prst="rect">
                <a:avLst/>
              </a:prstGeom>
              <a:blipFill rotWithShape="0">
                <a:blip r:embed="rId3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85046" y="3832412"/>
                <a:ext cx="5034041" cy="328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সমাধানঃ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দেওয়া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আছে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 smtClean="0"/>
              </a:p>
              <a:p>
                <a:r>
                  <a:rPr lang="en-US" sz="2400" b="1" dirty="0" smtClean="0"/>
                  <a:t>			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 smtClean="0"/>
              </a:p>
              <a:p>
                <a:r>
                  <a:rPr lang="en-US" sz="2400" b="1" dirty="0" smtClean="0"/>
                  <a:t>		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+2 </a:t>
                </a:r>
                <a:r>
                  <a:rPr lang="en-US" sz="2400" b="1" dirty="0"/>
                  <a:t>.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400" b="1" dirty="0" smtClean="0"/>
                  <a:t> = 9</a:t>
                </a:r>
              </a:p>
              <a:p>
                <a:r>
                  <a:rPr lang="en-US" sz="2400" b="1" dirty="0"/>
                  <a:t>	</a:t>
                </a:r>
                <a:r>
                  <a:rPr lang="en-US" sz="2400" b="1" dirty="0" smtClean="0"/>
                  <a:t>	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= 9 – 2</a:t>
                </a:r>
              </a:p>
              <a:p>
                <a:r>
                  <a:rPr lang="en-US" sz="2400" b="1" dirty="0"/>
                  <a:t>	</a:t>
                </a:r>
                <a:r>
                  <a:rPr lang="en-US" sz="2400" b="1" dirty="0" smtClean="0"/>
                  <a:t>	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/>
                  <a:t> = </a:t>
                </a:r>
                <a:r>
                  <a:rPr lang="en-US" sz="2400" b="1" dirty="0" smtClean="0"/>
                  <a:t>7</a:t>
                </a:r>
                <a:endParaRPr lang="en-US" sz="2400" b="1" dirty="0"/>
              </a:p>
              <a:p>
                <a:endParaRPr lang="en-US" sz="2400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46" y="3832412"/>
                <a:ext cx="5034041" cy="32894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71765" y="3832412"/>
                <a:ext cx="4746812" cy="296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Or,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/>
                      <m:t>(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 smtClean="0"/>
              </a:p>
              <a:p>
                <a:r>
                  <a:rPr lang="en-US" sz="2400" b="1" dirty="0" smtClean="0"/>
                  <a:t>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 +2 .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= 49</a:t>
                </a:r>
              </a:p>
              <a:p>
                <a:r>
                  <a:rPr lang="en-US" sz="2400" b="1" dirty="0" smtClean="0"/>
                  <a:t>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= 49 – 2</a:t>
                </a:r>
              </a:p>
              <a:p>
                <a:endParaRPr lang="en-US" sz="2400" b="1" dirty="0" smtClean="0"/>
              </a:p>
              <a:p>
                <a:r>
                  <a:rPr lang="en-US" sz="2400" b="1" dirty="0" err="1" smtClean="0"/>
                  <a:t>সুতরাং</a:t>
                </a:r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/>
                  <a:t> = </a:t>
                </a:r>
                <a:r>
                  <a:rPr lang="en-US" sz="2400" b="1" dirty="0" smtClean="0"/>
                  <a:t>47</a:t>
                </a:r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65" y="3832412"/>
                <a:ext cx="4746812" cy="2964914"/>
              </a:xfrm>
              <a:prstGeom prst="rect">
                <a:avLst/>
              </a:prstGeom>
              <a:blipFill rotWithShape="0">
                <a:blip r:embed="rId5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8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সৃজনশীল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smtClean="0"/>
              <a:t> ( </a:t>
            </a: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356115" y="2658343"/>
                <a:ext cx="2121755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800" b="1" dirty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115" y="2658343"/>
                <a:ext cx="2121755" cy="7146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56115" y="3505508"/>
                <a:ext cx="3063049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ক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err="1"/>
                  <a:t>কত</a:t>
                </a:r>
                <a:r>
                  <a:rPr lang="en-US" sz="2400" dirty="0"/>
                  <a:t> 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115" y="3505508"/>
                <a:ext cx="3063049" cy="625812"/>
              </a:xfrm>
              <a:prstGeom prst="rect">
                <a:avLst/>
              </a:prstGeom>
              <a:blipFill rotWithShape="0">
                <a:blip r:embed="rId3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56115" y="4188181"/>
                <a:ext cx="2603726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খ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err="1"/>
                  <a:t>কত</a:t>
                </a:r>
                <a:r>
                  <a:rPr lang="en-US" sz="2400" dirty="0"/>
                  <a:t> 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115" y="4188181"/>
                <a:ext cx="2603726" cy="625812"/>
              </a:xfrm>
              <a:prstGeom prst="rect">
                <a:avLst/>
              </a:prstGeom>
              <a:blipFill rotWithShape="0">
                <a:blip r:embed="rId4"/>
                <a:stretch>
                  <a:fillRect r="-2576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77139" y="4870854"/>
                <a:ext cx="5725567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গ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প্রমাণ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কর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যে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(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smtClean="0"/>
                  <a:t>525 .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139" y="4870854"/>
                <a:ext cx="5725567" cy="625812"/>
              </a:xfrm>
              <a:prstGeom prst="rect">
                <a:avLst/>
              </a:prstGeom>
              <a:blipFill rotWithShape="0">
                <a:blip r:embed="rId5"/>
                <a:stretch>
                  <a:fillRect l="-1596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43" y="2989422"/>
            <a:ext cx="3685055" cy="36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220</TotalTime>
  <Words>119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Cambria Math</vt:lpstr>
      <vt:lpstr>Jokerman</vt:lpstr>
      <vt:lpstr>Nikosh</vt:lpstr>
      <vt:lpstr>SolaimanLipi</vt:lpstr>
      <vt:lpstr>Vrinda</vt:lpstr>
      <vt:lpstr>Wingdings</vt:lpstr>
      <vt:lpstr>Educational subjects 16x9</vt:lpstr>
      <vt:lpstr>আজকের ক্লাসে সবাইকে স্বাগতম</vt:lpstr>
      <vt:lpstr>শিক্ষক পরিচিতি</vt:lpstr>
      <vt:lpstr>পাঠ পরিচিতি</vt:lpstr>
      <vt:lpstr>আজকের পাঠ</vt:lpstr>
      <vt:lpstr>শিখনফল</vt:lpstr>
      <vt:lpstr>বীজগণিতীয় রাশি</vt:lpstr>
      <vt:lpstr>সৃজনশীল প্রশ্ন ও সমাধান</vt:lpstr>
      <vt:lpstr>সৃজনশীল প্রশ্ন ও সমাধান</vt:lpstr>
      <vt:lpstr>সৃজনশীল প্রশ্ন  ( বাড়ির কাজ 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Microsoft account</dc:creator>
  <cp:lastModifiedBy>Microsoft account</cp:lastModifiedBy>
  <cp:revision>16</cp:revision>
  <dcterms:created xsi:type="dcterms:W3CDTF">2021-08-03T04:23:02Z</dcterms:created>
  <dcterms:modified xsi:type="dcterms:W3CDTF">2021-08-03T12:29:57Z</dcterms:modified>
</cp:coreProperties>
</file>