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0" r:id="rId2"/>
    <p:sldId id="371" r:id="rId3"/>
    <p:sldId id="378" r:id="rId4"/>
    <p:sldId id="372" r:id="rId5"/>
    <p:sldId id="373" r:id="rId6"/>
    <p:sldId id="381" r:id="rId7"/>
    <p:sldId id="374" r:id="rId8"/>
    <p:sldId id="379" r:id="rId9"/>
    <p:sldId id="380" r:id="rId10"/>
    <p:sldId id="382" r:id="rId11"/>
    <p:sldId id="256" r:id="rId12"/>
    <p:sldId id="383" r:id="rId13"/>
    <p:sldId id="384" r:id="rId14"/>
    <p:sldId id="375" r:id="rId15"/>
    <p:sldId id="385" r:id="rId16"/>
    <p:sldId id="376" r:id="rId17"/>
    <p:sldId id="377" r:id="rId18"/>
    <p:sldId id="3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MeEbLMeoKBYm6xwG83e3w==" hashData="n2Nj0dc/j99LAtqgt4emWZNWqDhbeIoKvQpNtXRO1WYGUlWJsaMgodOz3HXCwyrUHddtzWVVzXbMPswgOYgkS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FF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6" autoAdjust="0"/>
    <p:restoredTop sz="94660"/>
  </p:normalViewPr>
  <p:slideViewPr>
    <p:cSldViewPr snapToGrid="0">
      <p:cViewPr varScale="1">
        <p:scale>
          <a:sx n="85" d="100"/>
          <a:sy n="85"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E0A15D-9F12-437D-881B-EC502E2092FE}"/>
              </a:ext>
            </a:extLst>
          </p:cNvPr>
          <p:cNvSpPr txBox="1"/>
          <p:nvPr userDrawn="1"/>
        </p:nvSpPr>
        <p:spPr>
          <a:xfrm>
            <a:off x="-12320330" y="6519935"/>
            <a:ext cx="12192000" cy="415498"/>
          </a:xfrm>
          <a:prstGeom prst="rect">
            <a:avLst/>
          </a:prstGeom>
          <a:solidFill>
            <a:srgbClr val="0000FF"/>
          </a:solidFill>
          <a:ln w="31750" cmpd="dbl">
            <a:noFill/>
          </a:ln>
        </p:spPr>
        <p:txBody>
          <a:bodyPr wrap="square" rtlCol="0">
            <a:spAutoFit/>
          </a:bodyPr>
          <a:lstStyle/>
          <a:p>
            <a:pPr algn="ctr"/>
            <a:r>
              <a:rPr lang="en-US" sz="2100" b="1" dirty="0">
                <a:solidFill>
                  <a:schemeClr val="bg1"/>
                </a:solidFill>
                <a:latin typeface="Monotype Corsiva" panose="03010101010201010101" pitchFamily="66" charset="0"/>
              </a:rPr>
              <a:t>Swandip Banerjee, Assistant Teacher (English), Pallimangal Secondary School, Sonadanga, Khulna. Mobile: 01718503573</a:t>
            </a:r>
          </a:p>
        </p:txBody>
      </p:sp>
      <p:grpSp>
        <p:nvGrpSpPr>
          <p:cNvPr id="3" name="Group 2">
            <a:extLst>
              <a:ext uri="{FF2B5EF4-FFF2-40B4-BE49-F238E27FC236}">
                <a16:creationId xmlns:a16="http://schemas.microsoft.com/office/drawing/2014/main" id="{4541AA8C-180C-41EF-BD7E-56B0CB20EEA9}"/>
              </a:ext>
            </a:extLst>
          </p:cNvPr>
          <p:cNvGrpSpPr/>
          <p:nvPr userDrawn="1"/>
        </p:nvGrpSpPr>
        <p:grpSpPr>
          <a:xfrm>
            <a:off x="52055" y="28575"/>
            <a:ext cx="12073270" cy="6519935"/>
            <a:chOff x="-33670" y="0"/>
            <a:chExt cx="12187570" cy="6519935"/>
          </a:xfrm>
        </p:grpSpPr>
        <p:sp>
          <p:nvSpPr>
            <p:cNvPr id="2" name="Rectangle 1">
              <a:extLst>
                <a:ext uri="{FF2B5EF4-FFF2-40B4-BE49-F238E27FC236}">
                  <a16:creationId xmlns:a16="http://schemas.microsoft.com/office/drawing/2014/main" id="{267E8393-1AC4-4877-B37F-EE954BD25C93}"/>
                </a:ext>
              </a:extLst>
            </p:cNvPr>
            <p:cNvSpPr/>
            <p:nvPr userDrawn="1"/>
          </p:nvSpPr>
          <p:spPr>
            <a:xfrm>
              <a:off x="-33670" y="0"/>
              <a:ext cx="12187570" cy="6519935"/>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034457-3C9E-4FC1-9CEA-A2B3C8013E22}"/>
                </a:ext>
              </a:extLst>
            </p:cNvPr>
            <p:cNvSpPr/>
            <p:nvPr userDrawn="1"/>
          </p:nvSpPr>
          <p:spPr>
            <a:xfrm>
              <a:off x="109870" y="106326"/>
              <a:ext cx="11910680" cy="6297549"/>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0" fill="hold"/>
                                        <p:tgtEl>
                                          <p:spTgt spid="7"/>
                                        </p:tgtEl>
                                        <p:attrNameLst>
                                          <p:attrName>ppt_x</p:attrName>
                                        </p:attrNameLst>
                                      </p:cBhvr>
                                      <p:tavLst>
                                        <p:tav tm="0">
                                          <p:val>
                                            <p:strVal val="1+#ppt_w/2"/>
                                          </p:val>
                                        </p:tav>
                                        <p:tav tm="100000">
                                          <p:val>
                                            <p:strVal val="#ppt_x"/>
                                          </p:val>
                                        </p:tav>
                                      </p:tavLst>
                                    </p:anim>
                                    <p:anim calcmode="lin" valueType="num">
                                      <p:cBhvr additive="base">
                                        <p:cTn id="8" dur="2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035B-985B-45C3-91B0-8D7A62AB6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7FD0DD-5594-48DA-8CB5-A9BDBBD58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3E771-9FD4-492C-B526-68E00F44FFE2}"/>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5" name="Footer Placeholder 4">
            <a:extLst>
              <a:ext uri="{FF2B5EF4-FFF2-40B4-BE49-F238E27FC236}">
                <a16:creationId xmlns:a16="http://schemas.microsoft.com/office/drawing/2014/main" id="{73A13EB3-7F2E-49B5-AB35-3C465067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E809F-C675-483D-B4FD-57866670EE7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75645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DDF16-CD21-4033-9790-69D436FDD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0AB70-7C20-4E96-BC9D-AFB0CAF18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4FA43-60BA-4B4F-B9A7-2D0B71E5077C}"/>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5" name="Footer Placeholder 4">
            <a:extLst>
              <a:ext uri="{FF2B5EF4-FFF2-40B4-BE49-F238E27FC236}">
                <a16:creationId xmlns:a16="http://schemas.microsoft.com/office/drawing/2014/main" id="{338FA2DA-4ABA-4D77-8562-EA45DDF8A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E32CF-D163-4282-BD56-7FD6A322E26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109116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BD0F-FCA8-458A-A569-AC4F9499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39E97-C153-470C-BF61-2BE21CAD3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2FD81-60E0-4653-AB6C-0E7E1F08F6F5}"/>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5" name="Footer Placeholder 4">
            <a:extLst>
              <a:ext uri="{FF2B5EF4-FFF2-40B4-BE49-F238E27FC236}">
                <a16:creationId xmlns:a16="http://schemas.microsoft.com/office/drawing/2014/main" id="{16539347-A153-42C5-8481-4F5F26CB1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7CA4A-3629-4439-BB12-46454E24F178}"/>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261744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1BCC-DB28-4FCD-8C74-D7C851BF9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5F41E-D607-4C4C-89F9-64D77EE28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490FE-F0D9-4BFD-82F5-4792C38101F9}"/>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5" name="Footer Placeholder 4">
            <a:extLst>
              <a:ext uri="{FF2B5EF4-FFF2-40B4-BE49-F238E27FC236}">
                <a16:creationId xmlns:a16="http://schemas.microsoft.com/office/drawing/2014/main" id="{9475CC5F-F301-43B6-91D4-587B34889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4D7FF-C387-43E6-929F-FD029D65D269}"/>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61045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3000-78DB-4220-BBC8-8F4D40D50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32074-494D-4B44-B3C9-BEC36716A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64338-5B2E-4C50-9315-9500DA5AA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BA3DE-27CF-466D-A732-1C4546A2CB14}"/>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6" name="Footer Placeholder 5">
            <a:extLst>
              <a:ext uri="{FF2B5EF4-FFF2-40B4-BE49-F238E27FC236}">
                <a16:creationId xmlns:a16="http://schemas.microsoft.com/office/drawing/2014/main" id="{CD23EED6-3BC7-469E-B223-E3BFCBFFC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3C198-E4F4-4E7F-AE2E-8695268D4C18}"/>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80977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2AE4-9B3F-47FE-8EBA-5F33163C0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5217B-1AAD-4AEA-A9C4-B251A1BD2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101FD-293B-4E78-8F9D-1975BE0E9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63CE1-715C-4E8B-9BD9-CE794FFA5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C673B-670F-426A-938F-7ED993327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99211-0790-408A-BBA4-090E3FE9E6FF}"/>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8" name="Footer Placeholder 7">
            <a:extLst>
              <a:ext uri="{FF2B5EF4-FFF2-40B4-BE49-F238E27FC236}">
                <a16:creationId xmlns:a16="http://schemas.microsoft.com/office/drawing/2014/main" id="{2E3599D3-F2BF-4B5B-A6D2-07E32837BE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0280D4-5DE4-4CA3-9199-3453C5C41ECD}"/>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113098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735D-4DB2-4F89-B857-3CD896102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41745-4587-474B-820C-DBAD5C20B2DC}"/>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4" name="Footer Placeholder 3">
            <a:extLst>
              <a:ext uri="{FF2B5EF4-FFF2-40B4-BE49-F238E27FC236}">
                <a16:creationId xmlns:a16="http://schemas.microsoft.com/office/drawing/2014/main" id="{1B23860E-B63C-4F6D-9E68-271A71D07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A4B76-5B06-4E2B-83F3-8EAE7DF8DF5D}"/>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3324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87D42-80F3-419F-9F6F-8384BDD8ACE7}"/>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3" name="Footer Placeholder 2">
            <a:extLst>
              <a:ext uri="{FF2B5EF4-FFF2-40B4-BE49-F238E27FC236}">
                <a16:creationId xmlns:a16="http://schemas.microsoft.com/office/drawing/2014/main" id="{F1A85658-FCB1-4BC8-AE4D-95913AD0B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ED30BC-7491-4A5F-8D40-C9038C197F0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255976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A1F9-C5FD-4F30-9D18-78F5B42C1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010AD-647C-4173-8136-23AF41E7A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BC0BE-F7A9-4648-91C6-2868D05B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5D6A0-8F69-43F6-95A3-5D44ADC1A3EC}"/>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6" name="Footer Placeholder 5">
            <a:extLst>
              <a:ext uri="{FF2B5EF4-FFF2-40B4-BE49-F238E27FC236}">
                <a16:creationId xmlns:a16="http://schemas.microsoft.com/office/drawing/2014/main" id="{14C08900-64CD-4F58-9C1B-AD9614E2A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18576-96BD-47C0-8737-7946E2D11A11}"/>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53664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9B4-58D2-4645-B379-B50D3A82F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A194F-2E81-40A2-94F4-290203FE5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AB692-DD18-4C86-AE3F-1C61A9EDF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D7451-E46E-48DB-8FE7-FF0F607F5859}"/>
              </a:ext>
            </a:extLst>
          </p:cNvPr>
          <p:cNvSpPr>
            <a:spLocks noGrp="1"/>
          </p:cNvSpPr>
          <p:nvPr>
            <p:ph type="dt" sz="half" idx="10"/>
          </p:nvPr>
        </p:nvSpPr>
        <p:spPr/>
        <p:txBody>
          <a:bodyPr/>
          <a:lstStyle/>
          <a:p>
            <a:fld id="{EC23EC85-9B03-4CD7-9FC7-F1E5D64B094A}" type="datetimeFigureOut">
              <a:rPr lang="en-US" smtClean="0"/>
              <a:t>24-Jul-21</a:t>
            </a:fld>
            <a:endParaRPr lang="en-US"/>
          </a:p>
        </p:txBody>
      </p:sp>
      <p:sp>
        <p:nvSpPr>
          <p:cNvPr id="6" name="Footer Placeholder 5">
            <a:extLst>
              <a:ext uri="{FF2B5EF4-FFF2-40B4-BE49-F238E27FC236}">
                <a16:creationId xmlns:a16="http://schemas.microsoft.com/office/drawing/2014/main" id="{E9E874FC-6AAD-4450-A030-849FD1192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91E3E-C2F5-4E71-AD23-FA3B76F4A4A0}"/>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9633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931CE-3775-48DB-8A87-8EE1657B7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6E4D6-3C0B-449C-A3D1-6FFCBE264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F22AA-6399-4C21-9D0B-67D397592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3EC85-9B03-4CD7-9FC7-F1E5D64B094A}" type="datetimeFigureOut">
              <a:rPr lang="en-US" smtClean="0"/>
              <a:t>24-Jul-21</a:t>
            </a:fld>
            <a:endParaRPr lang="en-US"/>
          </a:p>
        </p:txBody>
      </p:sp>
      <p:sp>
        <p:nvSpPr>
          <p:cNvPr id="5" name="Footer Placeholder 4">
            <a:extLst>
              <a:ext uri="{FF2B5EF4-FFF2-40B4-BE49-F238E27FC236}">
                <a16:creationId xmlns:a16="http://schemas.microsoft.com/office/drawing/2014/main" id="{8E5182A4-2F2C-4672-BB45-E21AC7B7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90F143-86E4-4903-9E42-922DA15B6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6CAF3-DF66-46CA-9514-9810F2326166}" type="slidenum">
              <a:rPr lang="en-US" smtClean="0"/>
              <a:t>‹#›</a:t>
            </a:fld>
            <a:endParaRPr lang="en-US"/>
          </a:p>
        </p:txBody>
      </p:sp>
    </p:spTree>
    <p:extLst>
      <p:ext uri="{BB962C8B-B14F-4D97-AF65-F5344CB8AC3E}">
        <p14:creationId xmlns:p14="http://schemas.microsoft.com/office/powerpoint/2010/main" val="139632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swandipb1@gmail.com"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029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Possession  </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954107"/>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the state of having, owning or controlling something.</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418" y="2109151"/>
            <a:ext cx="4934738" cy="33386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551230" y="5447810"/>
            <a:ext cx="6763970"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occupation, control</a:t>
            </a:r>
          </a:p>
        </p:txBody>
      </p:sp>
    </p:spTree>
    <p:extLst>
      <p:ext uri="{BB962C8B-B14F-4D97-AF65-F5344CB8AC3E}">
        <p14:creationId xmlns:p14="http://schemas.microsoft.com/office/powerpoint/2010/main" val="2345575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CB93C-A753-46B1-A8E7-C803C4869E37}"/>
              </a:ext>
            </a:extLst>
          </p:cNvPr>
          <p:cNvSpPr/>
          <p:nvPr/>
        </p:nvSpPr>
        <p:spPr>
          <a:xfrm>
            <a:off x="732244" y="1743473"/>
            <a:ext cx="10727511" cy="3539430"/>
          </a:xfrm>
          <a:prstGeom prst="rect">
            <a:avLst/>
          </a:prstGeom>
        </p:spPr>
        <p:txBody>
          <a:bodyPr wrap="square">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is the condition of our body and mind. It may be good or bad. Good health means healthy body free from diseases. It is essential for everyone to lead a happy life. If we are not in good health, we cannot concentrate on any activity in our life. </a:t>
            </a:r>
          </a:p>
          <a:p>
            <a:pPr algn="just"/>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proverb goes, ‘Health is Wealth.’ It means health is equally valuable as gold or any other personal possessions. We may have vast wealth and property, but if we are not healthy we cannot enjoy them. </a:t>
            </a:r>
          </a:p>
        </p:txBody>
      </p:sp>
      <p:sp>
        <p:nvSpPr>
          <p:cNvPr id="5" name="TextBox 4">
            <a:extLst>
              <a:ext uri="{FF2B5EF4-FFF2-40B4-BE49-F238E27FC236}">
                <a16:creationId xmlns:a16="http://schemas.microsoft.com/office/drawing/2014/main" id="{11845F4C-F91F-4607-8F5E-9CCE91624D3E}"/>
              </a:ext>
            </a:extLst>
          </p:cNvPr>
          <p:cNvSpPr txBox="1"/>
          <p:nvPr/>
        </p:nvSpPr>
        <p:spPr>
          <a:xfrm>
            <a:off x="318977" y="163692"/>
            <a:ext cx="11587273" cy="523220"/>
          </a:xfrm>
          <a:prstGeom prst="rect">
            <a:avLst/>
          </a:prstGeom>
          <a:noFill/>
        </p:spPr>
        <p:txBody>
          <a:bodyPr wrap="square" rtlCol="0">
            <a:spAutoFit/>
          </a:bodyPr>
          <a:lstStyle/>
          <a:p>
            <a:pPr algn="just"/>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Read the questions first. Then read the text and answer the questions.</a:t>
            </a:r>
          </a:p>
        </p:txBody>
      </p:sp>
      <p:sp>
        <p:nvSpPr>
          <p:cNvPr id="3" name="TextBox 2">
            <a:extLst>
              <a:ext uri="{FF2B5EF4-FFF2-40B4-BE49-F238E27FC236}">
                <a16:creationId xmlns:a16="http://schemas.microsoft.com/office/drawing/2014/main" id="{741B57F1-18BA-4713-B134-0C1F94D7289F}"/>
              </a:ext>
            </a:extLst>
          </p:cNvPr>
          <p:cNvSpPr txBox="1"/>
          <p:nvPr/>
        </p:nvSpPr>
        <p:spPr>
          <a:xfrm>
            <a:off x="895351" y="799694"/>
            <a:ext cx="10254142" cy="830997"/>
          </a:xfrm>
          <a:prstGeom prst="rect">
            <a:avLst/>
          </a:prstGeom>
          <a:noFill/>
        </p:spPr>
        <p:txBody>
          <a:bodyPr wrap="square" rtlCol="0">
            <a:spAutoFit/>
          </a:bodyPr>
          <a:lstStyle/>
          <a:p>
            <a:pPr marL="342900" indent="-342900">
              <a:buAutoNum type="arabicPeriod"/>
            </a:pPr>
            <a:r>
              <a:rPr lang="en-US" sz="2400" b="1" dirty="0">
                <a:solidFill>
                  <a:srgbClr val="C00000"/>
                </a:solidFill>
                <a:latin typeface="Times New Roman" panose="02020603050405020304" pitchFamily="18" charset="0"/>
                <a:cs typeface="Times New Roman" panose="02020603050405020304" pitchFamily="18" charset="0"/>
              </a:rPr>
              <a:t>Why is good health essential for us?</a:t>
            </a:r>
          </a:p>
          <a:p>
            <a:pPr marL="342900" indent="-342900">
              <a:buAutoNum type="arabicPeriod"/>
            </a:pPr>
            <a:r>
              <a:rPr lang="en-US" sz="2400" b="1" dirty="0">
                <a:solidFill>
                  <a:srgbClr val="C00000"/>
                </a:solidFill>
                <a:latin typeface="Times New Roman" panose="02020603050405020304" pitchFamily="18" charset="0"/>
                <a:cs typeface="Times New Roman" panose="02020603050405020304" pitchFamily="18" charset="0"/>
              </a:rPr>
              <a:t>Why is physical exercise necessary?</a:t>
            </a:r>
          </a:p>
        </p:txBody>
      </p:sp>
    </p:spTree>
    <p:extLst>
      <p:ext uri="{BB962C8B-B14F-4D97-AF65-F5344CB8AC3E}">
        <p14:creationId xmlns:p14="http://schemas.microsoft.com/office/powerpoint/2010/main" val="688385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CB93C-A753-46B1-A8E7-C803C4869E37}"/>
              </a:ext>
            </a:extLst>
          </p:cNvPr>
          <p:cNvSpPr/>
          <p:nvPr/>
        </p:nvSpPr>
        <p:spPr>
          <a:xfrm>
            <a:off x="4886326" y="476648"/>
            <a:ext cx="6858000" cy="5262979"/>
          </a:xfrm>
          <a:prstGeom prst="rect">
            <a:avLst/>
          </a:prstGeom>
        </p:spPr>
        <p:txBody>
          <a:bodyPr wrap="square">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keep ourselves healthy, we have to do certain things. We have to eat a balanced diet. We must exercise regularly to keep our body fit for work. There is an old saying: ‘Early to bed and early to rise/ Makes a person healthy, wealthy and wise.’ </a:t>
            </a:r>
          </a:p>
          <a:p>
            <a:pPr algn="just"/>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we must not keep late hours. We should go to bed early at night and rise early in the morning. Peace of mind is another condition for good health. So, we must not worry over small things of life.</a:t>
            </a:r>
          </a:p>
        </p:txBody>
      </p:sp>
      <p:pic>
        <p:nvPicPr>
          <p:cNvPr id="4" name="Picture 3">
            <a:extLst>
              <a:ext uri="{FF2B5EF4-FFF2-40B4-BE49-F238E27FC236}">
                <a16:creationId xmlns:a16="http://schemas.microsoft.com/office/drawing/2014/main" id="{460BDF0D-27A9-470A-BE74-F7D831155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3" y="3429000"/>
            <a:ext cx="3583557" cy="2564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7B539D63-6B59-4E24-BB63-F68F7BCA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4" y="590213"/>
            <a:ext cx="3583557" cy="2564468"/>
          </a:xfrm>
          <a:prstGeom prst="rect">
            <a:avLst/>
          </a:prstGeom>
        </p:spPr>
      </p:pic>
    </p:spTree>
    <p:extLst>
      <p:ext uri="{BB962C8B-B14F-4D97-AF65-F5344CB8AC3E}">
        <p14:creationId xmlns:p14="http://schemas.microsoft.com/office/powerpoint/2010/main" val="33862082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CB93C-A753-46B1-A8E7-C803C4869E37}"/>
              </a:ext>
            </a:extLst>
          </p:cNvPr>
          <p:cNvSpPr/>
          <p:nvPr/>
        </p:nvSpPr>
        <p:spPr>
          <a:xfrm>
            <a:off x="895351" y="1690062"/>
            <a:ext cx="10672672" cy="3477875"/>
          </a:xfrm>
          <a:prstGeom prst="rect">
            <a:avLst/>
          </a:prstGeom>
        </p:spPr>
        <p:txBody>
          <a:bodyPr wrap="square">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1. Why is good health essential for us?</a:t>
            </a:r>
          </a:p>
          <a:p>
            <a:pPr algn="just"/>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 Good health is essential for us to a healthy and happy life.</a:t>
            </a:r>
          </a:p>
          <a:p>
            <a:pPr algn="just"/>
            <a:endParaRPr lang="en-US" sz="2800" b="1" dirty="0">
              <a:solidFill>
                <a:srgbClr val="C00000"/>
              </a:solidFill>
              <a:latin typeface="Times New Roman" panose="02020603050405020304" pitchFamily="18" charset="0"/>
              <a:cs typeface="Times New Roman" panose="02020603050405020304" pitchFamily="18" charset="0"/>
            </a:endParaRPr>
          </a:p>
          <a:p>
            <a:pPr algn="just"/>
            <a:endParaRPr lang="en-US" sz="2800" b="1" dirty="0">
              <a:solidFill>
                <a:srgbClr val="C0000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2. Why is physical exercise necessary?</a:t>
            </a:r>
          </a:p>
          <a:p>
            <a:pPr algn="just"/>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 Physical exercise is necessary to keep our body fit for work.</a:t>
            </a:r>
          </a:p>
        </p:txBody>
      </p:sp>
      <p:sp>
        <p:nvSpPr>
          <p:cNvPr id="5" name="TextBox 4">
            <a:extLst>
              <a:ext uri="{FF2B5EF4-FFF2-40B4-BE49-F238E27FC236}">
                <a16:creationId xmlns:a16="http://schemas.microsoft.com/office/drawing/2014/main" id="{11845F4C-F91F-4607-8F5E-9CCE91624D3E}"/>
              </a:ext>
            </a:extLst>
          </p:cNvPr>
          <p:cNvSpPr txBox="1"/>
          <p:nvPr/>
        </p:nvSpPr>
        <p:spPr>
          <a:xfrm>
            <a:off x="318977" y="163692"/>
            <a:ext cx="11587273" cy="646331"/>
          </a:xfrm>
          <a:prstGeom prst="rect">
            <a:avLst/>
          </a:prstGeom>
          <a:noFill/>
        </p:spPr>
        <p:txBody>
          <a:bodyPr wrap="square" rtlCol="0">
            <a:spAutoFit/>
          </a:bodyPr>
          <a:lstStyle/>
          <a:p>
            <a:pPr algn="ctr"/>
            <a:r>
              <a:rPr lang="en-US" sz="36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Probable  answers to the previous questions.</a:t>
            </a:r>
          </a:p>
        </p:txBody>
      </p:sp>
    </p:spTree>
    <p:extLst>
      <p:ext uri="{BB962C8B-B14F-4D97-AF65-F5344CB8AC3E}">
        <p14:creationId xmlns:p14="http://schemas.microsoft.com/office/powerpoint/2010/main" val="3311130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p:cTn id="40"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1"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42" dur="1000" fill="hold"/>
                                        <p:tgtEl>
                                          <p:spTgt spid="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47650-479D-4CDE-862F-66BFB72CF64A}"/>
              </a:ext>
            </a:extLst>
          </p:cNvPr>
          <p:cNvSpPr txBox="1"/>
          <p:nvPr/>
        </p:nvSpPr>
        <p:spPr>
          <a:xfrm>
            <a:off x="483079" y="257840"/>
            <a:ext cx="11343736" cy="584775"/>
          </a:xfrm>
          <a:prstGeom prst="rect">
            <a:avLst/>
          </a:prstGeom>
          <a:noFill/>
        </p:spPr>
        <p:txBody>
          <a:bodyPr wrap="square" rtlCol="0">
            <a:spAutoFit/>
          </a:bodyPr>
          <a:lstStyle/>
          <a:p>
            <a:pPr algn="just"/>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Read the text in </a:t>
            </a:r>
            <a:r>
              <a:rPr lang="en-US" sz="3200" b="1" u="sng" dirty="0">
                <a:solidFill>
                  <a:srgbClr val="0000FF"/>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B</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silently and then choose the best answer .</a:t>
            </a:r>
          </a:p>
        </p:txBody>
      </p:sp>
      <p:sp>
        <p:nvSpPr>
          <p:cNvPr id="6" name="TextBox 5">
            <a:extLst>
              <a:ext uri="{FF2B5EF4-FFF2-40B4-BE49-F238E27FC236}">
                <a16:creationId xmlns:a16="http://schemas.microsoft.com/office/drawing/2014/main" id="{23074573-F2D9-4132-84A2-9D5859D9654B}"/>
              </a:ext>
            </a:extLst>
          </p:cNvPr>
          <p:cNvSpPr txBox="1"/>
          <p:nvPr/>
        </p:nvSpPr>
        <p:spPr>
          <a:xfrm>
            <a:off x="1005765" y="1269858"/>
            <a:ext cx="8015937" cy="1200329"/>
          </a:xfrm>
          <a:prstGeom prst="rect">
            <a:avLst/>
          </a:prstGeom>
          <a:noFill/>
        </p:spPr>
        <p:txBody>
          <a:bodyPr wrap="square" rtlCol="0">
            <a:spAutoFit/>
          </a:bodyPr>
          <a:lstStyle/>
          <a:p>
            <a:pPr marL="457200" indent="-457200">
              <a:buAutoNum type="arabicPeriod"/>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means the condition of –</a:t>
            </a:r>
            <a:endParaRPr lang="en-US"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AutoNum type="alphaLcParenBoth"/>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body 				(b) our mind </a:t>
            </a:r>
          </a:p>
          <a:p>
            <a:pPr marL="457200" indent="-457200">
              <a:buAutoNum type="alphaLcParenBoth"/>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our body and mind 		(d) our environment</a:t>
            </a:r>
          </a:p>
        </p:txBody>
      </p:sp>
      <p:sp>
        <p:nvSpPr>
          <p:cNvPr id="7" name="TextBox 6">
            <a:extLst>
              <a:ext uri="{FF2B5EF4-FFF2-40B4-BE49-F238E27FC236}">
                <a16:creationId xmlns:a16="http://schemas.microsoft.com/office/drawing/2014/main" id="{03E8565A-6D62-4206-B844-5AE42247D0FB}"/>
              </a:ext>
            </a:extLst>
          </p:cNvPr>
          <p:cNvSpPr txBox="1"/>
          <p:nvPr/>
        </p:nvSpPr>
        <p:spPr>
          <a:xfrm>
            <a:off x="4438943" y="1899251"/>
            <a:ext cx="857676" cy="769441"/>
          </a:xfrm>
          <a:prstGeom prst="rect">
            <a:avLst/>
          </a:prstGeom>
          <a:noFill/>
        </p:spPr>
        <p:txBody>
          <a:bodyPr wrap="square" rtlCol="0">
            <a:spAutoFit/>
          </a:bodyPr>
          <a:lstStyle/>
          <a:p>
            <a:r>
              <a:rPr lang="en-US" sz="44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35608142-1A70-45A6-A90C-37ED7AFD47D9}"/>
              </a:ext>
            </a:extLst>
          </p:cNvPr>
          <p:cNvSpPr txBox="1"/>
          <p:nvPr/>
        </p:nvSpPr>
        <p:spPr>
          <a:xfrm>
            <a:off x="1005765" y="3861603"/>
            <a:ext cx="9596099" cy="1200329"/>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 healthy person is one who -</a:t>
            </a:r>
          </a:p>
          <a:p>
            <a:pPr marL="457200" indent="-457200">
              <a:buAutoNum type="alphaLcParenBoth"/>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physically and mentally sound 		(b) eats good food</a:t>
            </a:r>
          </a:p>
          <a:p>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has a lot of wealth 				(d) is overnight</a:t>
            </a:r>
          </a:p>
        </p:txBody>
      </p:sp>
      <p:sp>
        <p:nvSpPr>
          <p:cNvPr id="13" name="TextBox 12">
            <a:extLst>
              <a:ext uri="{FF2B5EF4-FFF2-40B4-BE49-F238E27FC236}">
                <a16:creationId xmlns:a16="http://schemas.microsoft.com/office/drawing/2014/main" id="{E352853E-89E1-47BA-93A1-A8C2914DD243}"/>
              </a:ext>
            </a:extLst>
          </p:cNvPr>
          <p:cNvSpPr txBox="1"/>
          <p:nvPr/>
        </p:nvSpPr>
        <p:spPr>
          <a:xfrm>
            <a:off x="5726109" y="4077046"/>
            <a:ext cx="857676" cy="769441"/>
          </a:xfrm>
          <a:prstGeom prst="rect">
            <a:avLst/>
          </a:prstGeom>
          <a:noFill/>
        </p:spPr>
        <p:txBody>
          <a:bodyPr wrap="square" rtlCol="0">
            <a:spAutoFit/>
          </a:bodyPr>
          <a:lstStyle/>
          <a:p>
            <a:r>
              <a:rPr lang="en-US" sz="44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t>
            </a:r>
          </a:p>
        </p:txBody>
      </p:sp>
    </p:spTree>
    <p:extLst>
      <p:ext uri="{BB962C8B-B14F-4D97-AF65-F5344CB8AC3E}">
        <p14:creationId xmlns:p14="http://schemas.microsoft.com/office/powerpoint/2010/main" val="729713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2" presetClass="entr" presetSubtype="3"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47650-479D-4CDE-862F-66BFB72CF64A}"/>
              </a:ext>
            </a:extLst>
          </p:cNvPr>
          <p:cNvSpPr txBox="1"/>
          <p:nvPr/>
        </p:nvSpPr>
        <p:spPr>
          <a:xfrm>
            <a:off x="483079" y="257840"/>
            <a:ext cx="11343736" cy="584775"/>
          </a:xfrm>
          <a:prstGeom prst="rect">
            <a:avLst/>
          </a:prstGeom>
          <a:noFill/>
        </p:spPr>
        <p:txBody>
          <a:bodyPr wrap="square" rtlCol="0">
            <a:spAutoFit/>
          </a:bodyPr>
          <a:lstStyle/>
          <a:p>
            <a:pPr algn="just"/>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Read the text in </a:t>
            </a:r>
            <a:r>
              <a:rPr lang="en-US" sz="3200" b="1" u="sng" dirty="0">
                <a:solidFill>
                  <a:srgbClr val="0000FF"/>
                </a:solidFill>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B</a:t>
            </a: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silently and then choose the best answer .</a:t>
            </a:r>
          </a:p>
        </p:txBody>
      </p:sp>
      <p:sp>
        <p:nvSpPr>
          <p:cNvPr id="6" name="TextBox 5">
            <a:extLst>
              <a:ext uri="{FF2B5EF4-FFF2-40B4-BE49-F238E27FC236}">
                <a16:creationId xmlns:a16="http://schemas.microsoft.com/office/drawing/2014/main" id="{23074573-F2D9-4132-84A2-9D5859D9654B}"/>
              </a:ext>
            </a:extLst>
          </p:cNvPr>
          <p:cNvSpPr txBox="1"/>
          <p:nvPr/>
        </p:nvSpPr>
        <p:spPr>
          <a:xfrm>
            <a:off x="1005765" y="1269858"/>
            <a:ext cx="8924619" cy="1261884"/>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We need to eat –</a:t>
            </a:r>
            <a:endPar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AutoNum type="alphaLcParenBoth"/>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rich food				(b) balanced food</a:t>
            </a:r>
          </a:p>
          <a:p>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little food				(d) lot of food</a:t>
            </a:r>
          </a:p>
        </p:txBody>
      </p:sp>
      <p:sp>
        <p:nvSpPr>
          <p:cNvPr id="7" name="TextBox 6">
            <a:extLst>
              <a:ext uri="{FF2B5EF4-FFF2-40B4-BE49-F238E27FC236}">
                <a16:creationId xmlns:a16="http://schemas.microsoft.com/office/drawing/2014/main" id="{03E8565A-6D62-4206-B844-5AE42247D0FB}"/>
              </a:ext>
            </a:extLst>
          </p:cNvPr>
          <p:cNvSpPr txBox="1"/>
          <p:nvPr/>
        </p:nvSpPr>
        <p:spPr>
          <a:xfrm>
            <a:off x="7877087" y="1525792"/>
            <a:ext cx="857676" cy="769441"/>
          </a:xfrm>
          <a:prstGeom prst="rect">
            <a:avLst/>
          </a:prstGeom>
          <a:noFill/>
        </p:spPr>
        <p:txBody>
          <a:bodyPr wrap="square" rtlCol="0">
            <a:spAutoFit/>
          </a:bodyPr>
          <a:lstStyle/>
          <a:p>
            <a:r>
              <a:rPr lang="en-US" sz="44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35608142-1A70-45A6-A90C-37ED7AFD47D9}"/>
              </a:ext>
            </a:extLst>
          </p:cNvPr>
          <p:cNvSpPr txBox="1"/>
          <p:nvPr/>
        </p:nvSpPr>
        <p:spPr>
          <a:xfrm>
            <a:off x="1005765" y="3861603"/>
            <a:ext cx="10821050" cy="1631216"/>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The phrase ‘to keep late hours’ means –</a:t>
            </a:r>
          </a:p>
          <a:p>
            <a:endPar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AutoNum type="alphaLcParenBoth"/>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 to bed late				(b) to wake up late in the morning</a:t>
            </a:r>
          </a:p>
          <a:p>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to do things late always			(d) to be late for the class</a:t>
            </a:r>
          </a:p>
        </p:txBody>
      </p:sp>
      <p:sp>
        <p:nvSpPr>
          <p:cNvPr id="13" name="TextBox 12">
            <a:extLst>
              <a:ext uri="{FF2B5EF4-FFF2-40B4-BE49-F238E27FC236}">
                <a16:creationId xmlns:a16="http://schemas.microsoft.com/office/drawing/2014/main" id="{E352853E-89E1-47BA-93A1-A8C2914DD243}"/>
              </a:ext>
            </a:extLst>
          </p:cNvPr>
          <p:cNvSpPr txBox="1"/>
          <p:nvPr/>
        </p:nvSpPr>
        <p:spPr>
          <a:xfrm>
            <a:off x="3551975" y="4471483"/>
            <a:ext cx="857676" cy="769441"/>
          </a:xfrm>
          <a:prstGeom prst="rect">
            <a:avLst/>
          </a:prstGeom>
          <a:noFill/>
        </p:spPr>
        <p:txBody>
          <a:bodyPr wrap="square" rtlCol="0">
            <a:spAutoFit/>
          </a:bodyPr>
          <a:lstStyle/>
          <a:p>
            <a:r>
              <a:rPr lang="en-US" sz="44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t>
            </a:r>
          </a:p>
        </p:txBody>
      </p:sp>
    </p:spTree>
    <p:extLst>
      <p:ext uri="{BB962C8B-B14F-4D97-AF65-F5344CB8AC3E}">
        <p14:creationId xmlns:p14="http://schemas.microsoft.com/office/powerpoint/2010/main" val="2279871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1F72BC-4042-46C2-A0F3-6050A73275D4}"/>
              </a:ext>
            </a:extLst>
          </p:cNvPr>
          <p:cNvSpPr txBox="1"/>
          <p:nvPr/>
        </p:nvSpPr>
        <p:spPr>
          <a:xfrm>
            <a:off x="805242" y="1488084"/>
            <a:ext cx="10581513" cy="3881832"/>
          </a:xfrm>
          <a:prstGeom prst="rect">
            <a:avLst/>
          </a:prstGeom>
          <a:noFill/>
        </p:spPr>
        <p:txBody>
          <a:bodyPr wrap="square" rtlCol="0">
            <a:spAutoFit/>
          </a:bodyPr>
          <a:lstStyle/>
          <a:p>
            <a:pPr marL="342900" indent="-342900">
              <a:lnSpc>
                <a:spcPct val="200000"/>
              </a:lnSpc>
              <a:buAutoNum type="arabicPeriod"/>
            </a:pP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health?</a:t>
            </a:r>
          </a:p>
          <a:p>
            <a:pPr marL="342900" indent="-342900">
              <a:lnSpc>
                <a:spcPct val="200000"/>
              </a:lnSpc>
              <a:buAutoNum type="arabicPeriod"/>
            </a:pP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should we do to keep ourselves healthy?</a:t>
            </a:r>
          </a:p>
          <a:p>
            <a:pPr marL="342900" indent="-342900">
              <a:lnSpc>
                <a:spcPct val="200000"/>
              </a:lnSpc>
              <a:buAutoNum type="arabicPeriod"/>
            </a:pP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is good health necessary?</a:t>
            </a:r>
          </a:p>
          <a:p>
            <a:pPr marL="342900" indent="-342900">
              <a:lnSpc>
                <a:spcPct val="200000"/>
              </a:lnSpc>
              <a:buAutoNum type="arabicPeriod"/>
            </a:pP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can we keep our body fit for work?</a:t>
            </a:r>
          </a:p>
        </p:txBody>
      </p:sp>
      <p:sp>
        <p:nvSpPr>
          <p:cNvPr id="6" name="TextBox 5">
            <a:extLst>
              <a:ext uri="{FF2B5EF4-FFF2-40B4-BE49-F238E27FC236}">
                <a16:creationId xmlns:a16="http://schemas.microsoft.com/office/drawing/2014/main" id="{85F35A4D-9220-404E-B5A3-64DA959AFAB2}"/>
              </a:ext>
            </a:extLst>
          </p:cNvPr>
          <p:cNvSpPr txBox="1"/>
          <p:nvPr/>
        </p:nvSpPr>
        <p:spPr>
          <a:xfrm>
            <a:off x="3271837" y="80063"/>
            <a:ext cx="5648325" cy="1200329"/>
          </a:xfrm>
          <a:prstGeom prst="rect">
            <a:avLst/>
          </a:prstGeom>
          <a:noFill/>
        </p:spPr>
        <p:txBody>
          <a:bodyPr wrap="square" rtlCol="0">
            <a:spAutoFit/>
          </a:bodyPr>
          <a:lstStyle/>
          <a:p>
            <a:pPr algn="ctr"/>
            <a:r>
              <a:rPr lang="en-US" sz="7200"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r>
              <a:rPr lang="en-US"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321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1000" fill="hold"/>
                                        <p:tgtEl>
                                          <p:spTgt spid="6"/>
                                        </p:tgtEl>
                                      </p:cBhvr>
                                      <p:by x="150000" y="150000"/>
                                    </p:animScale>
                                  </p:childTnLst>
                                </p:cTn>
                              </p:par>
                            </p:childTnLst>
                          </p:cTn>
                        </p:par>
                        <p:par>
                          <p:cTn id="7" fill="hold">
                            <p:stCondLst>
                              <p:cond delay="2000"/>
                            </p:stCondLst>
                            <p:childTnLst>
                              <p:par>
                                <p:cTn id="8" presetID="47"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7" presetClass="entr" presetSubtype="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7" presetClass="entr" presetSubtype="0"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7" presetClass="entr" presetSubtype="0"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F42DC-E605-4F17-8A6D-CC0490F4E8B4}"/>
              </a:ext>
            </a:extLst>
          </p:cNvPr>
          <p:cNvSpPr txBox="1"/>
          <p:nvPr/>
        </p:nvSpPr>
        <p:spPr>
          <a:xfrm>
            <a:off x="489098" y="3429000"/>
            <a:ext cx="11281144" cy="2308324"/>
          </a:xfrm>
          <a:prstGeom prst="rect">
            <a:avLst/>
          </a:prstGeom>
          <a:noFill/>
        </p:spPr>
        <p:txBody>
          <a:bodyPr wrap="square" rtlCol="0">
            <a:spAutoFit/>
          </a:bodyPr>
          <a:lstStyle/>
          <a:p>
            <a:pPr algn="just"/>
            <a:r>
              <a:rPr lang="en-US" sz="4800" b="1" dirty="0">
                <a:latin typeface="Times New Roman" panose="02020603050405020304" pitchFamily="18" charset="0"/>
                <a:cs typeface="Times New Roman" panose="02020603050405020304" pitchFamily="18" charset="0"/>
              </a:rPr>
              <a:t>D. Write a short paragraph about </a:t>
            </a:r>
            <a:r>
              <a:rPr lang="en-US" sz="4800" b="1" i="1" dirty="0">
                <a:solidFill>
                  <a:srgbClr val="002060"/>
                </a:solidFill>
                <a:latin typeface="Times New Roman" panose="02020603050405020304" pitchFamily="18" charset="0"/>
                <a:cs typeface="Times New Roman" panose="02020603050405020304" pitchFamily="18" charset="0"/>
              </a:rPr>
              <a:t>how 	you can maintain good health</a:t>
            </a:r>
            <a:r>
              <a:rPr lang="en-US" sz="4800" b="1" dirty="0">
                <a:latin typeface="Times New Roman" panose="02020603050405020304" pitchFamily="18" charset="0"/>
                <a:cs typeface="Times New Roman" panose="02020603050405020304" pitchFamily="18" charset="0"/>
              </a:rPr>
              <a:t> within 	180-200 words.</a:t>
            </a:r>
          </a:p>
        </p:txBody>
      </p:sp>
      <p:pic>
        <p:nvPicPr>
          <p:cNvPr id="5" name="Picture 4">
            <a:extLst>
              <a:ext uri="{FF2B5EF4-FFF2-40B4-BE49-F238E27FC236}">
                <a16:creationId xmlns:a16="http://schemas.microsoft.com/office/drawing/2014/main" id="{2C3C6DB9-C72C-4F00-BF79-D939E4250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98" y="749647"/>
            <a:ext cx="2505075" cy="1819275"/>
          </a:xfrm>
          <a:prstGeom prst="rect">
            <a:avLst/>
          </a:prstGeom>
        </p:spPr>
      </p:pic>
      <p:pic>
        <p:nvPicPr>
          <p:cNvPr id="6" name="Picture 5">
            <a:extLst>
              <a:ext uri="{FF2B5EF4-FFF2-40B4-BE49-F238E27FC236}">
                <a16:creationId xmlns:a16="http://schemas.microsoft.com/office/drawing/2014/main" id="{3E451642-B14E-4C77-9010-1FD6D2810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828" y="749646"/>
            <a:ext cx="2505075" cy="1819275"/>
          </a:xfrm>
          <a:prstGeom prst="rect">
            <a:avLst/>
          </a:prstGeom>
        </p:spPr>
      </p:pic>
      <p:sp>
        <p:nvSpPr>
          <p:cNvPr id="2" name="TextBox 1">
            <a:extLst>
              <a:ext uri="{FF2B5EF4-FFF2-40B4-BE49-F238E27FC236}">
                <a16:creationId xmlns:a16="http://schemas.microsoft.com/office/drawing/2014/main" id="{CD860536-85CE-4E19-A6B5-C6C0812286BD}"/>
              </a:ext>
            </a:extLst>
          </p:cNvPr>
          <p:cNvSpPr txBox="1"/>
          <p:nvPr/>
        </p:nvSpPr>
        <p:spPr>
          <a:xfrm>
            <a:off x="3271837" y="326951"/>
            <a:ext cx="5648325" cy="1200329"/>
          </a:xfrm>
          <a:prstGeom prst="rect">
            <a:avLst/>
          </a:prstGeom>
          <a:noFill/>
        </p:spPr>
        <p:txBody>
          <a:bodyPr wrap="square" rtlCol="0">
            <a:spAutoFit/>
          </a:bodyPr>
          <a:lstStyle/>
          <a:p>
            <a:pPr algn="ctr"/>
            <a:r>
              <a:rPr lang="en-US" sz="7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r>
              <a:rPr lang="en-US" sz="7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4947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8" presetClass="entr" presetSubtype="0" accel="50000" fill="hold" grpId="0" nodeType="withEffect">
                                  <p:stCondLst>
                                    <p:cond delay="0"/>
                                  </p:stCondLst>
                                  <p:iterate type="wd">
                                    <p:tmPct val="50000"/>
                                  </p:iterate>
                                  <p:childTnLst>
                                    <p:set>
                                      <p:cBhvr>
                                        <p:cTn id="20" dur="1" fill="hold">
                                          <p:stCondLst>
                                            <p:cond delay="0"/>
                                          </p:stCondLst>
                                        </p:cTn>
                                        <p:tgtEl>
                                          <p:spTgt spid="3">
                                            <p:txEl>
                                              <p:pRg st="0" end="0"/>
                                            </p:txEl>
                                          </p:spTgt>
                                        </p:tgtEl>
                                        <p:attrNameLst>
                                          <p:attrName>style.visibility</p:attrName>
                                        </p:attrNameLst>
                                      </p:cBhvr>
                                      <p:to>
                                        <p:strVal val="visible"/>
                                      </p:to>
                                    </p:set>
                                    <p:set>
                                      <p:cBhvr>
                                        <p:cTn id="21" dur="227" fill="hold">
                                          <p:stCondLst>
                                            <p:cond delay="0"/>
                                          </p:stCondLst>
                                        </p:cTn>
                                        <p:tgtEl>
                                          <p:spTgt spid="3">
                                            <p:txEl>
                                              <p:pRg st="0" end="0"/>
                                            </p:txEl>
                                          </p:spTgt>
                                        </p:tgtEl>
                                        <p:attrNameLst>
                                          <p:attrName>style.rotation</p:attrName>
                                        </p:attrNameLst>
                                      </p:cBhvr>
                                      <p:to>
                                        <p:strVal val="-45.0"/>
                                      </p:to>
                                    </p:set>
                                    <p:anim calcmode="lin" valueType="num">
                                      <p:cBhvr>
                                        <p:cTn id="22"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67D0D-1444-41B4-82C9-E92748259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3" y="74428"/>
            <a:ext cx="11993526" cy="6453963"/>
          </a:xfrm>
          <a:prstGeom prst="rect">
            <a:avLst/>
          </a:prstGeom>
        </p:spPr>
      </p:pic>
    </p:spTree>
    <p:extLst>
      <p:ext uri="{BB962C8B-B14F-4D97-AF65-F5344CB8AC3E}">
        <p14:creationId xmlns:p14="http://schemas.microsoft.com/office/powerpoint/2010/main" val="429029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341D6-5606-4370-86B9-418E620953C2}"/>
              </a:ext>
            </a:extLst>
          </p:cNvPr>
          <p:cNvPicPr>
            <a:picLocks noChangeAspect="1"/>
          </p:cNvPicPr>
          <p:nvPr/>
        </p:nvPicPr>
        <p:blipFill rotWithShape="1">
          <a:blip r:embed="rId2">
            <a:extLst>
              <a:ext uri="{28A0092B-C50C-407E-A947-70E740481C1C}">
                <a14:useLocalDpi xmlns:a14="http://schemas.microsoft.com/office/drawing/2010/main" val="0"/>
              </a:ext>
            </a:extLst>
          </a:blip>
          <a:srcRect b="4529"/>
          <a:stretch/>
        </p:blipFill>
        <p:spPr>
          <a:xfrm>
            <a:off x="246889" y="1463039"/>
            <a:ext cx="11704320" cy="5047489"/>
          </a:xfrm>
          <a:prstGeom prst="rect">
            <a:avLst/>
          </a:prstGeom>
          <a:ln>
            <a:noFill/>
          </a:ln>
          <a:effectLst>
            <a:softEdge rad="112500"/>
          </a:effectLst>
        </p:spPr>
      </p:pic>
      <p:sp>
        <p:nvSpPr>
          <p:cNvPr id="2" name="TextBox 1">
            <a:extLst>
              <a:ext uri="{FF2B5EF4-FFF2-40B4-BE49-F238E27FC236}">
                <a16:creationId xmlns:a16="http://schemas.microsoft.com/office/drawing/2014/main" id="{2CF6642A-A676-4DC1-B54C-A7E7628CEB04}"/>
              </a:ext>
            </a:extLst>
          </p:cNvPr>
          <p:cNvSpPr txBox="1"/>
          <p:nvPr/>
        </p:nvSpPr>
        <p:spPr>
          <a:xfrm>
            <a:off x="600074" y="190500"/>
            <a:ext cx="10887075" cy="1015663"/>
          </a:xfrm>
          <a:prstGeom prst="rect">
            <a:avLst/>
          </a:prstGeom>
          <a:noFill/>
        </p:spPr>
        <p:txBody>
          <a:bodyPr wrap="square" rtlCol="0">
            <a:spAutoFit/>
          </a:bodyPr>
          <a:lstStyle/>
          <a:p>
            <a:pPr algn="ctr"/>
            <a:r>
              <a:rPr lang="en-US" sz="60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are welcome</a:t>
            </a:r>
          </a:p>
        </p:txBody>
      </p:sp>
    </p:spTree>
    <p:extLst>
      <p:ext uri="{BB962C8B-B14F-4D97-AF65-F5344CB8AC3E}">
        <p14:creationId xmlns:p14="http://schemas.microsoft.com/office/powerpoint/2010/main" val="757335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mph" presetSubtype="0" repeatCount="indefinite" accel="50000" decel="50000" autoRev="1" fill="hold" nodeType="afterEffect">
                                  <p:stCondLst>
                                    <p:cond delay="0"/>
                                  </p:stCondLst>
                                  <p:childTnLst>
                                    <p:animScale>
                                      <p:cBhvr>
                                        <p:cTn id="12"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B7CE0-AE9E-4351-937C-DA6C07FC1989}"/>
              </a:ext>
            </a:extLst>
          </p:cNvPr>
          <p:cNvSpPr txBox="1"/>
          <p:nvPr/>
        </p:nvSpPr>
        <p:spPr>
          <a:xfrm>
            <a:off x="2314354" y="211830"/>
            <a:ext cx="7563292" cy="1200329"/>
          </a:xfrm>
          <a:prstGeom prst="rect">
            <a:avLst/>
          </a:prstGeom>
          <a:noFill/>
        </p:spPr>
        <p:txBody>
          <a:bodyPr wrap="square" rtlCol="0">
            <a:spAutoFit/>
          </a:bodyPr>
          <a:lstStyle/>
          <a:p>
            <a:pPr algn="ctr"/>
            <a:r>
              <a:rPr lang="en-US" sz="72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3" name="TextBox 2">
            <a:extLst>
              <a:ext uri="{FF2B5EF4-FFF2-40B4-BE49-F238E27FC236}">
                <a16:creationId xmlns:a16="http://schemas.microsoft.com/office/drawing/2014/main" id="{4273DEF9-2FC0-4376-A013-02486D0A2475}"/>
              </a:ext>
            </a:extLst>
          </p:cNvPr>
          <p:cNvSpPr txBox="1"/>
          <p:nvPr/>
        </p:nvSpPr>
        <p:spPr>
          <a:xfrm>
            <a:off x="882501" y="1871330"/>
            <a:ext cx="7368363" cy="3416320"/>
          </a:xfrm>
          <a:prstGeom prst="rect">
            <a:avLst/>
          </a:prstGeom>
          <a:noFill/>
          <a:ln w="57150">
            <a:solidFill>
              <a:schemeClr val="tx1"/>
            </a:solidFill>
          </a:ln>
        </p:spPr>
        <p:txBody>
          <a:bodyPr wrap="square" rtlCol="0">
            <a:spAutoFit/>
          </a:bodyPr>
          <a:lstStyle/>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 Banerjee</a:t>
            </a:r>
          </a:p>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Asst. Teacher (English)</a:t>
            </a:r>
          </a:p>
          <a:p>
            <a:r>
              <a:rPr lang="en-US" sz="36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Pallimangal</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Secondary School, </a:t>
            </a:r>
            <a:r>
              <a:rPr lang="en-US" sz="36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Sonadanga</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Khulna.</a:t>
            </a:r>
          </a:p>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swandipb1@gmail.com</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Mobile: 01718503573</a:t>
            </a:r>
          </a:p>
        </p:txBody>
      </p:sp>
      <p:pic>
        <p:nvPicPr>
          <p:cNvPr id="5" name="Picture 4">
            <a:extLst>
              <a:ext uri="{FF2B5EF4-FFF2-40B4-BE49-F238E27FC236}">
                <a16:creationId xmlns:a16="http://schemas.microsoft.com/office/drawing/2014/main" id="{64AF5FC3-C53F-4F5E-A7D9-763EE4414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985" y="1518489"/>
            <a:ext cx="3189767" cy="4331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1B58799-1E5E-46FB-B51C-F10EEA0D0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042" y="1913862"/>
            <a:ext cx="1258301" cy="1258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690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3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anim calcmode="lin" valueType="num">
                                      <p:cBhvr>
                                        <p:cTn id="11" dur="1000" fill="hold"/>
                                        <p:tgtEl>
                                          <p:spTgt spid="3"/>
                                        </p:tgtEl>
                                        <p:attrNameLst>
                                          <p:attrName>style.rotation</p:attrName>
                                        </p:attrNameLst>
                                      </p:cBhvr>
                                      <p:tavLst>
                                        <p:tav tm="0">
                                          <p:val>
                                            <p:fltVal val="90"/>
                                          </p:val>
                                        </p:tav>
                                        <p:tav tm="100000">
                                          <p:val>
                                            <p:fltVal val="0"/>
                                          </p:val>
                                        </p:tav>
                                      </p:tavLst>
                                    </p:anim>
                                    <p:animEffect transition="in" filter="fade">
                                      <p:cBhvr>
                                        <p:cTn id="12" dur="1000"/>
                                        <p:tgtEl>
                                          <p:spTgt spid="3"/>
                                        </p:tgtEl>
                                      </p:cBhvr>
                                    </p:animEffect>
                                  </p:childTnLst>
                                </p:cTn>
                              </p:par>
                              <p:par>
                                <p:cTn id="13" presetID="3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EDFC88-58A6-46C8-8C32-A74AD4B552C3}"/>
              </a:ext>
            </a:extLst>
          </p:cNvPr>
          <p:cNvSpPr txBox="1"/>
          <p:nvPr/>
        </p:nvSpPr>
        <p:spPr>
          <a:xfrm>
            <a:off x="269033" y="317905"/>
            <a:ext cx="11653934" cy="1077218"/>
          </a:xfrm>
          <a:prstGeom prst="rect">
            <a:avLst/>
          </a:prstGeom>
          <a:noFill/>
        </p:spPr>
        <p:txBody>
          <a:bodyPr wrap="square" rtlCol="0">
            <a:spAutoFit/>
          </a:bodyPr>
          <a:lstStyle/>
          <a:p>
            <a:pPr algn="just"/>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Look and talk about the picture. Ask and answer the 	following questions.</a:t>
            </a:r>
          </a:p>
        </p:txBody>
      </p:sp>
      <p:pic>
        <p:nvPicPr>
          <p:cNvPr id="4" name="Picture 3">
            <a:extLst>
              <a:ext uri="{FF2B5EF4-FFF2-40B4-BE49-F238E27FC236}">
                <a16:creationId xmlns:a16="http://schemas.microsoft.com/office/drawing/2014/main" id="{E9AD55C9-40A3-4564-8549-A1A8410CC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61" y="1496649"/>
            <a:ext cx="4891307" cy="4526335"/>
          </a:xfrm>
          <a:prstGeom prst="rect">
            <a:avLst/>
          </a:prstGeom>
          <a:ln w="5715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0F3B8C8B-BC9E-4709-94A2-760848227E08}"/>
              </a:ext>
            </a:extLst>
          </p:cNvPr>
          <p:cNvSpPr txBox="1"/>
          <p:nvPr/>
        </p:nvSpPr>
        <p:spPr>
          <a:xfrm>
            <a:off x="5230368" y="2720847"/>
            <a:ext cx="6622572" cy="2077941"/>
          </a:xfrm>
          <a:prstGeom prst="rect">
            <a:avLst/>
          </a:prstGeom>
          <a:noFill/>
        </p:spPr>
        <p:txBody>
          <a:bodyPr wrap="square" rtlCol="0">
            <a:spAutoFit/>
          </a:bodyPr>
          <a:lstStyle/>
          <a:p>
            <a:pPr marL="514350" indent="-514350">
              <a:lnSpc>
                <a:spcPct val="200000"/>
              </a:lnSpc>
              <a:buAutoNum type="arabicPeriod"/>
            </a:pPr>
            <a:r>
              <a:rPr lang="en-US"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often do you wash hands?</a:t>
            </a:r>
          </a:p>
          <a:p>
            <a:pPr marL="514350" indent="-514350">
              <a:lnSpc>
                <a:spcPct val="200000"/>
              </a:lnSpc>
              <a:buAutoNum type="arabicPeriod"/>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do you wash hands?</a:t>
            </a:r>
          </a:p>
        </p:txBody>
      </p:sp>
    </p:spTree>
    <p:extLst>
      <p:ext uri="{BB962C8B-B14F-4D97-AF65-F5344CB8AC3E}">
        <p14:creationId xmlns:p14="http://schemas.microsoft.com/office/powerpoint/2010/main" val="29205968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1000"/>
                                        <p:tgtEl>
                                          <p:spTgt spid="5">
                                            <p:txEl>
                                              <p:pRg st="1" end="1"/>
                                            </p:txEl>
                                          </p:spTgt>
                                        </p:tgtEl>
                                      </p:cBhvr>
                                    </p:animEffect>
                                    <p:anim calcmode="lin" valueType="num">
                                      <p:cBhvr>
                                        <p:cTn id="3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2EAF8-BCC4-4BDF-B00A-B981D6132590}"/>
              </a:ext>
            </a:extLst>
          </p:cNvPr>
          <p:cNvSpPr txBox="1"/>
          <p:nvPr/>
        </p:nvSpPr>
        <p:spPr>
          <a:xfrm>
            <a:off x="3028949" y="279470"/>
            <a:ext cx="6581775" cy="830997"/>
          </a:xfrm>
          <a:prstGeom prst="rect">
            <a:avLst/>
          </a:prstGeom>
          <a:noFill/>
        </p:spPr>
        <p:txBody>
          <a:bodyPr wrap="square" rtlCol="0">
            <a:spAutoFit/>
          </a:bodyPr>
          <a:lstStyle/>
          <a:p>
            <a:pPr algn="ctr"/>
            <a:r>
              <a:rPr lang="en-US" sz="48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a:t>
            </a:r>
          </a:p>
        </p:txBody>
      </p:sp>
      <p:sp>
        <p:nvSpPr>
          <p:cNvPr id="3" name="TextBox 2">
            <a:extLst>
              <a:ext uri="{FF2B5EF4-FFF2-40B4-BE49-F238E27FC236}">
                <a16:creationId xmlns:a16="http://schemas.microsoft.com/office/drawing/2014/main" id="{53517D47-9C3A-4B1B-A5AC-97BFC9F26D90}"/>
              </a:ext>
            </a:extLst>
          </p:cNvPr>
          <p:cNvSpPr txBox="1"/>
          <p:nvPr/>
        </p:nvSpPr>
        <p:spPr>
          <a:xfrm>
            <a:off x="2752723" y="1110467"/>
            <a:ext cx="7134225" cy="1569660"/>
          </a:xfrm>
          <a:prstGeom prst="rect">
            <a:avLst/>
          </a:prstGeom>
          <a:noFill/>
        </p:spPr>
        <p:txBody>
          <a:bodyPr wrap="square" rtlCol="0">
            <a:spAutoFit/>
          </a:bodyPr>
          <a:lstStyle/>
          <a:p>
            <a:pPr algn="ctr"/>
            <a:r>
              <a:rPr lang="en-US" sz="9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a:t>
            </a:r>
          </a:p>
        </p:txBody>
      </p:sp>
      <p:sp>
        <p:nvSpPr>
          <p:cNvPr id="4" name="TextBox 3">
            <a:extLst>
              <a:ext uri="{FF2B5EF4-FFF2-40B4-BE49-F238E27FC236}">
                <a16:creationId xmlns:a16="http://schemas.microsoft.com/office/drawing/2014/main" id="{DE9E27F9-C6DA-47AF-A8E6-B5696D46C146}"/>
              </a:ext>
            </a:extLst>
          </p:cNvPr>
          <p:cNvSpPr txBox="1"/>
          <p:nvPr/>
        </p:nvSpPr>
        <p:spPr>
          <a:xfrm>
            <a:off x="2072461" y="3429000"/>
            <a:ext cx="5582982" cy="1938992"/>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Three</a:t>
            </a:r>
          </a:p>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and hygiene.</a:t>
            </a:r>
          </a:p>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01</a:t>
            </a:r>
          </a:p>
        </p:txBody>
      </p:sp>
      <p:pic>
        <p:nvPicPr>
          <p:cNvPr id="8" name="Picture 7">
            <a:extLst>
              <a:ext uri="{FF2B5EF4-FFF2-40B4-BE49-F238E27FC236}">
                <a16:creationId xmlns:a16="http://schemas.microsoft.com/office/drawing/2014/main" id="{E97DB827-AF25-47CF-BE15-0418D61CA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440" y="2727303"/>
            <a:ext cx="3557016" cy="3342385"/>
          </a:xfrm>
          <a:prstGeom prst="round2DiagRect">
            <a:avLst>
              <a:gd name="adj1" fmla="val 16667"/>
              <a:gd name="adj2" fmla="val 24422"/>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4981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par>
                                <p:cTn id="26" presetID="3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5693-AE03-4A6E-8455-4C2AA02E2F5F}"/>
              </a:ext>
            </a:extLst>
          </p:cNvPr>
          <p:cNvSpPr txBox="1"/>
          <p:nvPr/>
        </p:nvSpPr>
        <p:spPr>
          <a:xfrm>
            <a:off x="3393461" y="176713"/>
            <a:ext cx="6326372" cy="923330"/>
          </a:xfrm>
          <a:prstGeom prst="rect">
            <a:avLst/>
          </a:prstGeom>
          <a:noFill/>
        </p:spPr>
        <p:txBody>
          <a:bodyPr wrap="square" rtlCol="0">
            <a:spAutoFit/>
          </a:bodyPr>
          <a:lstStyle/>
          <a:p>
            <a:pPr algn="ctr"/>
            <a:r>
              <a:rPr lang="en-US" sz="5400" b="1" i="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
        <p:nvSpPr>
          <p:cNvPr id="3" name="TextBox 2">
            <a:extLst>
              <a:ext uri="{FF2B5EF4-FFF2-40B4-BE49-F238E27FC236}">
                <a16:creationId xmlns:a16="http://schemas.microsoft.com/office/drawing/2014/main" id="{895C4BE9-6CA8-46BC-8F2D-C755DEA64A4A}"/>
              </a:ext>
            </a:extLst>
          </p:cNvPr>
          <p:cNvSpPr txBox="1"/>
          <p:nvPr/>
        </p:nvSpPr>
        <p:spPr>
          <a:xfrm>
            <a:off x="861237" y="2094614"/>
            <a:ext cx="10866474" cy="331674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and understand texts through silent reading.</a:t>
            </a:r>
          </a:p>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and answer questions.</a:t>
            </a:r>
          </a:p>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the answers to questions.</a:t>
            </a:r>
          </a:p>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paragraphs/compositions.</a:t>
            </a:r>
          </a:p>
        </p:txBody>
      </p:sp>
      <p:sp>
        <p:nvSpPr>
          <p:cNvPr id="4" name="TextBox 3">
            <a:extLst>
              <a:ext uri="{FF2B5EF4-FFF2-40B4-BE49-F238E27FC236}">
                <a16:creationId xmlns:a16="http://schemas.microsoft.com/office/drawing/2014/main" id="{6423CA21-70B8-4503-99F9-AA69BBB616E8}"/>
              </a:ext>
            </a:extLst>
          </p:cNvPr>
          <p:cNvSpPr txBox="1"/>
          <p:nvPr/>
        </p:nvSpPr>
        <p:spPr>
          <a:xfrm>
            <a:off x="861237" y="1401795"/>
            <a:ext cx="10866474" cy="584775"/>
          </a:xfrm>
          <a:prstGeom prst="rect">
            <a:avLst/>
          </a:prstGeom>
          <a:noFill/>
        </p:spPr>
        <p:txBody>
          <a:bodyPr wrap="square" rtlCol="0">
            <a:spAutoFit/>
          </a:bodyPr>
          <a:lstStyle/>
          <a:p>
            <a:r>
              <a:rPr lang="en-US" sz="3200" b="1" i="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we have studied this lesson, we will be able to ………</a:t>
            </a:r>
          </a:p>
        </p:txBody>
      </p:sp>
    </p:spTree>
    <p:extLst>
      <p:ext uri="{BB962C8B-B14F-4D97-AF65-F5344CB8AC3E}">
        <p14:creationId xmlns:p14="http://schemas.microsoft.com/office/powerpoint/2010/main" val="258687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7" presetClass="entr" presetSubtype="0"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Disease </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21975"/>
            <a:ext cx="5614655" cy="954107"/>
          </a:xfrm>
          <a:prstGeom prst="rect">
            <a:avLst/>
          </a:prstGeom>
          <a:noFill/>
          <a:ln w="19050">
            <a:solidFill>
              <a:schemeClr val="tx1"/>
            </a:solidFill>
            <a:prstDash val="sysDash"/>
          </a:ln>
        </p:spPr>
        <p:txBody>
          <a:bodyPr wrap="square" rtlCol="0">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a disorder of function in a human, animal or plant.</a:t>
            </a:r>
            <a:endParaRPr lang="en-US" sz="54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689" y="1278155"/>
            <a:ext cx="4473427" cy="215084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816934" y="4596628"/>
            <a:ext cx="5907716"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malady, disorder</a:t>
            </a:r>
          </a:p>
        </p:txBody>
      </p:sp>
      <p:pic>
        <p:nvPicPr>
          <p:cNvPr id="8" name="Picture 7">
            <a:extLst>
              <a:ext uri="{FF2B5EF4-FFF2-40B4-BE49-F238E27FC236}">
                <a16:creationId xmlns:a16="http://schemas.microsoft.com/office/drawing/2014/main" id="{692FC2AA-5836-4055-8BFA-A85C00B41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689" y="3521205"/>
            <a:ext cx="4473427" cy="2736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71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Essential </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3301427"/>
            <a:ext cx="5614655" cy="523220"/>
          </a:xfrm>
          <a:prstGeom prst="rect">
            <a:avLst/>
          </a:prstGeom>
          <a:noFill/>
          <a:ln w="19050">
            <a:solidFill>
              <a:schemeClr val="tx1"/>
            </a:solidFill>
            <a:prstDash val="sysDash"/>
          </a:ln>
        </p:spPr>
        <p:txBody>
          <a:bodyPr wrap="square" rtlCol="0">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a thing that is absolutely necessary.</a:t>
            </a: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814" y="2109151"/>
            <a:ext cx="4473427" cy="33386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551230" y="5447810"/>
            <a:ext cx="7926020"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necessary or important</a:t>
            </a:r>
          </a:p>
        </p:txBody>
      </p:sp>
    </p:spTree>
    <p:extLst>
      <p:ext uri="{BB962C8B-B14F-4D97-AF65-F5344CB8AC3E}">
        <p14:creationId xmlns:p14="http://schemas.microsoft.com/office/powerpoint/2010/main" val="69365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Concentrate </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1384995"/>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focus one’s attention or mental effort on a particular object or activity.</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701" y="2248205"/>
            <a:ext cx="4943475" cy="262966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551230" y="5447810"/>
            <a:ext cx="6763970"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condense, solidify</a:t>
            </a:r>
          </a:p>
        </p:txBody>
      </p:sp>
    </p:spTree>
    <p:extLst>
      <p:ext uri="{BB962C8B-B14F-4D97-AF65-F5344CB8AC3E}">
        <p14:creationId xmlns:p14="http://schemas.microsoft.com/office/powerpoint/2010/main" val="412605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714</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Calibri Light</vt:lpstr>
      <vt:lpstr>Monotype Corsiva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SWANDIP BANERJEE</cp:lastModifiedBy>
  <cp:revision>219</cp:revision>
  <dcterms:created xsi:type="dcterms:W3CDTF">2020-12-19T14:59:40Z</dcterms:created>
  <dcterms:modified xsi:type="dcterms:W3CDTF">2021-07-24T07:42:57Z</dcterms:modified>
</cp:coreProperties>
</file>