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5" r:id="rId10"/>
    <p:sldId id="267" r:id="rId11"/>
    <p:sldId id="266" r:id="rId12"/>
    <p:sldId id="268" r:id="rId13"/>
    <p:sldId id="269" r:id="rId14"/>
    <p:sldId id="272" r:id="rId15"/>
    <p:sldId id="270" r:id="rId16"/>
    <p:sldId id="271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277" y="47208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0057" y="1285639"/>
            <a:ext cx="8164286" cy="4601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2548" y="1920240"/>
            <a:ext cx="31197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dirty="0" smtClean="0">
                <a:solidFill>
                  <a:srgbClr val="7030A0"/>
                </a:solidFill>
                <a:latin typeface="NikoshBAN"/>
              </a:rPr>
              <a:t>স্বাগতম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350419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188" y="835959"/>
            <a:ext cx="5134739" cy="46482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791890" y="5484159"/>
            <a:ext cx="51828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তাওয়াফে যিয়ারত করা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h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1" y="835959"/>
            <a:ext cx="56388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7552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065" y="1172056"/>
            <a:ext cx="10921284" cy="5022682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2929566" y="255683"/>
            <a:ext cx="5512157" cy="425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এক 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নজরে হজ্বের পবিত্রতম স্থান সমূহ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08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53" y="1617877"/>
            <a:ext cx="4834401" cy="3284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3395" y="1550021"/>
            <a:ext cx="4259766" cy="3245562"/>
          </a:xfrm>
          <a:prstGeom prst="rect">
            <a:avLst/>
          </a:prstGeom>
        </p:spPr>
      </p:pic>
      <p:sp>
        <p:nvSpPr>
          <p:cNvPr id="7" name="Down Arrow Callout 6"/>
          <p:cNvSpPr/>
          <p:nvPr/>
        </p:nvSpPr>
        <p:spPr>
          <a:xfrm>
            <a:off x="4745580" y="512956"/>
            <a:ext cx="3278459" cy="121124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হজ্বের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টি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780586" y="5346115"/>
            <a:ext cx="5363736" cy="4683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৯ই জিলহজ দিবাগত রাতে মু্যদালিফায় অবস্থান করা। </a:t>
            </a: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13395" y="5338534"/>
            <a:ext cx="4683512" cy="441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সাফা ও মারওয়া পাহাড়দ্বয়ের মাঝে সাঈ করা। 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11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42" y="603695"/>
            <a:ext cx="3471746" cy="2635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2400" y="727656"/>
            <a:ext cx="3824463" cy="23871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966" y="3440087"/>
            <a:ext cx="3477322" cy="2727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399" y="3357326"/>
            <a:ext cx="3824463" cy="2809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Left-Right Arrow 5"/>
          <p:cNvSpPr/>
          <p:nvPr/>
        </p:nvSpPr>
        <p:spPr>
          <a:xfrm>
            <a:off x="4148253" y="603695"/>
            <a:ext cx="3624146" cy="18607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মিনায়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 নির্ধারিত স্থানে ৭টি কংকর নিক্ষেপ করা।  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4326673" y="3440087"/>
            <a:ext cx="3267307" cy="1630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কুরবানি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7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53" y="589820"/>
            <a:ext cx="4191001" cy="2694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h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111" y="3404840"/>
            <a:ext cx="4571999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Left Arrow 8"/>
          <p:cNvSpPr/>
          <p:nvPr/>
        </p:nvSpPr>
        <p:spPr>
          <a:xfrm>
            <a:off x="5363736" y="589819"/>
            <a:ext cx="5675971" cy="19614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                                                                              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মাথা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কামানো বা চুল কেটে ছোট করা।</a:t>
            </a:r>
          </a:p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778933" y="3556001"/>
            <a:ext cx="5531555" cy="2088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বিদায়ী তাওয়াফ করা।মক্কার বাইরের লোকদের জন্য ওয়াজিব। </a:t>
            </a:r>
          </a:p>
        </p:txBody>
      </p:sp>
    </p:spTree>
    <p:extLst>
      <p:ext uri="{BB962C8B-B14F-4D97-AF65-F5344CB8AC3E}">
        <p14:creationId xmlns:p14="http://schemas.microsoft.com/office/powerpoint/2010/main" xmlns="" val="361777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273" y="524108"/>
            <a:ext cx="4772722" cy="38360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h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501" y="524107"/>
            <a:ext cx="5464098" cy="3836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Left-Right Arrow 6"/>
          <p:cNvSpPr/>
          <p:nvPr/>
        </p:nvSpPr>
        <p:spPr>
          <a:xfrm>
            <a:off x="3133492" y="4538546"/>
            <a:ext cx="6122019" cy="1828800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৭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।দম দেওয়া।ভুলে কোন ওয়াজিব বাদ পড়লে তার কাফফারা হিসেবে দম দিতে হয়।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903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633466" y="2609386"/>
            <a:ext cx="7426712" cy="3077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হজের ৫টি ওয়াজিব লিখ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0" name="Cross 9"/>
          <p:cNvSpPr/>
          <p:nvPr/>
        </p:nvSpPr>
        <p:spPr>
          <a:xfrm>
            <a:off x="3966037" y="959005"/>
            <a:ext cx="4761570" cy="1014761"/>
          </a:xfrm>
          <a:prstGeom prst="plu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1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ross 5"/>
          <p:cNvSpPr/>
          <p:nvPr/>
        </p:nvSpPr>
        <p:spPr>
          <a:xfrm>
            <a:off x="3683358" y="631066"/>
            <a:ext cx="3979572" cy="136515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হজের </a:t>
            </a:r>
            <a:r>
              <a:rPr lang="bn-IN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ধর্মীয় গুরুত্ব </a:t>
            </a:r>
            <a:endParaRPr lang="en-US" sz="3200" dirty="0"/>
          </a:p>
          <a:p>
            <a:pPr algn="ctr"/>
            <a:endParaRPr lang="en-US" dirty="0"/>
          </a:p>
        </p:txBody>
      </p:sp>
      <p:sp>
        <p:nvSpPr>
          <p:cNvPr id="10" name="Flowchart: Predefined Process 9"/>
          <p:cNvSpPr/>
          <p:nvPr/>
        </p:nvSpPr>
        <p:spPr>
          <a:xfrm>
            <a:off x="2021983" y="2541939"/>
            <a:ext cx="7997781" cy="3459616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 মাধ্যমে বিগত জীবনের গুনাহ মাফ হয়।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 ব্যক্তি হজ করে সে যেন নবজাত শিশুর মতো নিষ্পাপ হয়ে যায়।আল-হাদীস 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মাকবুল হজের বিনিময়ে জান্নাত ছাড়া আর কিছুই নেই ।আল-হাদীস 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03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3389" y="321779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4948" y="939016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9" name="Flowchart: Punched Tape 8"/>
          <p:cNvSpPr/>
          <p:nvPr/>
        </p:nvSpPr>
        <p:spPr>
          <a:xfrm>
            <a:off x="3763990" y="692700"/>
            <a:ext cx="4607278" cy="138570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হজের সামাজিক গুরুত্ব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Predefined Process 10"/>
          <p:cNvSpPr/>
          <p:nvPr/>
        </p:nvSpPr>
        <p:spPr>
          <a:xfrm>
            <a:off x="1933626" y="2324724"/>
            <a:ext cx="8268006" cy="3747751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 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 মুসলিমের মহাসম্মেলন।</a:t>
            </a:r>
            <a:r>
              <a:rPr lang="bn-IN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 মাধ্যমে বিশ্ব ভ্রাতৃত্ব তৈরী হয়।</a:t>
            </a:r>
          </a:p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 এসে সবাই একই রকম পোশাক পরিধান করে আল্লাহর দরবারে নিজেকে সমর্পন করে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84423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4494726" y="605307"/>
            <a:ext cx="2562896" cy="145531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0" name="Cube 9"/>
          <p:cNvSpPr/>
          <p:nvPr/>
        </p:nvSpPr>
        <p:spPr>
          <a:xfrm>
            <a:off x="3048000" y="2421229"/>
            <a:ext cx="5499279" cy="351593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 ফরজ কয়টি ও কি কি?</a:t>
            </a:r>
            <a:r>
              <a:rPr lang="bn-IN" dirty="0"/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79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2050868" y="2155371"/>
            <a:ext cx="8490857" cy="4153989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আহাম্মদ আলী মীর</a:t>
            </a:r>
            <a:endParaRPr lang="bn-IN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</a:t>
            </a:r>
          </a:p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গাতাবলা দাখিল মাদ্রাসা </a:t>
            </a: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</a:rPr>
              <a:t>মোবাইল ০১৭৯৪০৯৮৪৮৪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12" name="Bevel 11"/>
          <p:cNvSpPr/>
          <p:nvPr/>
        </p:nvSpPr>
        <p:spPr>
          <a:xfrm>
            <a:off x="3162626" y="998603"/>
            <a:ext cx="5365215" cy="914400"/>
          </a:xfrm>
          <a:prstGeom prst="beve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70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52448270"/>
              </p:ext>
            </p:extLst>
          </p:nvPr>
        </p:nvGraphicFramePr>
        <p:xfrm>
          <a:off x="3245476" y="1494835"/>
          <a:ext cx="5525035" cy="2976160"/>
        </p:xfrm>
        <a:graphic>
          <a:graphicData uri="http://schemas.openxmlformats.org/presentationml/2006/ole">
            <p:oleObj spid="_x0000_s1041" name="Presentation" r:id="rId3" imgW="4569620" imgH="3426290" progId="PowerPoint.Show.12">
              <p:embed/>
            </p:oleObj>
          </a:graphicData>
        </a:graphic>
      </p:graphicFrame>
      <p:sp>
        <p:nvSpPr>
          <p:cNvPr id="6" name="Plaque 5"/>
          <p:cNvSpPr/>
          <p:nvPr/>
        </p:nvSpPr>
        <p:spPr>
          <a:xfrm>
            <a:off x="4146997" y="540913"/>
            <a:ext cx="3721995" cy="1205317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bn-IN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29555" y="4561147"/>
            <a:ext cx="99682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“মুসলিম ভ্রা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তৃত্ব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প্র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তি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ষ্টায়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হজ একটি বিশ্ব সম্মেলন।”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       এ বিষয়ে ১০টি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বাক্য লিখে আনবে।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39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9406" y="2499750"/>
            <a:ext cx="4049486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9600" dirty="0" err="1" smtClean="0">
                <a:latin typeface="NikoshBAN"/>
                <a:cs typeface="NikoshBAN" pitchFamily="2" charset="0"/>
              </a:rPr>
              <a:t>ধন্যবাদ</a:t>
            </a:r>
            <a:r>
              <a:rPr lang="en-US" sz="9600" dirty="0" smtClean="0">
                <a:latin typeface="NikoshBAN"/>
                <a:cs typeface="NikoshBAN" pitchFamily="2" charset="0"/>
              </a:rPr>
              <a:t> </a:t>
            </a:r>
            <a:r>
              <a:rPr lang="en-US" sz="9600" dirty="0" err="1">
                <a:latin typeface="NikoshBAN"/>
                <a:cs typeface="NikoshBAN" pitchFamily="2" charset="0"/>
              </a:rPr>
              <a:t>সবাইকে</a:t>
            </a:r>
            <a:endParaRPr lang="en-US" sz="9600" dirty="0">
              <a:latin typeface="NikoshBAN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78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627" y="865856"/>
            <a:ext cx="4906178" cy="2769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0294" y="865857"/>
            <a:ext cx="5189861" cy="2769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0293" y="3745735"/>
            <a:ext cx="5189861" cy="2556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627" y="3745735"/>
            <a:ext cx="4906178" cy="258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06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 Arrow 5"/>
          <p:cNvSpPr/>
          <p:nvPr/>
        </p:nvSpPr>
        <p:spPr>
          <a:xfrm>
            <a:off x="2566932" y="406432"/>
            <a:ext cx="6400800" cy="19002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</a:p>
          <a:p>
            <a:pPr algn="ctr"/>
            <a:endParaRPr lang="en-US" sz="6600" dirty="0">
              <a:solidFill>
                <a:srgbClr val="00B050"/>
              </a:solidFill>
            </a:endParaRPr>
          </a:p>
          <a:p>
            <a:pPr algn="ctr"/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946573" y="1927642"/>
            <a:ext cx="1421176" cy="1189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566932" y="3293923"/>
            <a:ext cx="6558981" cy="1377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 ৪র্থ স্তম্ভঃ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হজ্ব। </a:t>
            </a:r>
            <a:r>
              <a:rPr lang="bn-IN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91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178" y="2583512"/>
            <a:ext cx="7134578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হজ্ব এর সংজ্ঞায়ন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হজের ফরজ ও ওয়াজিব সমূহের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ধারণা লাভ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 হজের ধর্মীয় ও সামাজিক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গুরুত্ব  বিশ্লেষণ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3338110" y="834661"/>
            <a:ext cx="4197427" cy="133015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 </a:t>
            </a:r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979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734874" y="1856544"/>
            <a:ext cx="4208929" cy="122150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পারিভাষায় -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554776" y="3172769"/>
            <a:ext cx="8780930" cy="3079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আল্লাহর সন্তুষ্টি লাভের উদ্দেশ্যে জিলহজ মাসের নির্ধারিত দিনসমূহে নির্ধারিত পদ্ধতিতে বাইতুল্লাহ(আল্লাহর ঘর) ও সংশ্লিষ্ট  স্থান সমূহ যিয়ারত করাকে হজ বলে।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2419997" y="860255"/>
            <a:ext cx="6838682" cy="5409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হজ </a:t>
            </a: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 আভিধানিক অর্থ </a:t>
            </a:r>
            <a:r>
              <a:rPr lang="bn-IN" sz="280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হলো-সংকল্প </a:t>
            </a:r>
            <a:r>
              <a:rPr lang="bn-IN" sz="28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 বা ইচ্ছা </a:t>
            </a: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93838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70411" y="3459487"/>
            <a:ext cx="7557247" cy="1358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হজ্বের 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 লিখ ।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Down Arrow Callout 6"/>
          <p:cNvSpPr/>
          <p:nvPr/>
        </p:nvSpPr>
        <p:spPr>
          <a:xfrm>
            <a:off x="4169356" y="946288"/>
            <a:ext cx="4173069" cy="207084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097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1505" y="1936376"/>
            <a:ext cx="5020235" cy="3383280"/>
          </a:xfrm>
          <a:prstGeom prst="rect">
            <a:avLst/>
          </a:prstGeom>
        </p:spPr>
      </p:pic>
      <p:pic>
        <p:nvPicPr>
          <p:cNvPr id="4" name="Picture 3" descr="h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77" y="1936376"/>
            <a:ext cx="5123329" cy="3383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Down Arrow Callout 8"/>
          <p:cNvSpPr/>
          <p:nvPr/>
        </p:nvSpPr>
        <p:spPr>
          <a:xfrm>
            <a:off x="4038838" y="565510"/>
            <a:ext cx="3939987" cy="123712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 ফরজ ৩টি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8748" y="5374928"/>
            <a:ext cx="33073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ইহরাম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বাঁধা।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64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30" y="739588"/>
            <a:ext cx="4948518" cy="4110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9435" y="739588"/>
            <a:ext cx="4921624" cy="41103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13313" y="5153816"/>
            <a:ext cx="8087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৯ই জিলহজ্ব আরাফার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ময়দানে অবস্থান করা 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26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514</TotalTime>
  <Words>316</Words>
  <Application>Microsoft Office PowerPoint</Application>
  <PresentationFormat>Custom</PresentationFormat>
  <Paragraphs>50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Organic</vt:lpstr>
      <vt:lpstr>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MIR AHMED</cp:lastModifiedBy>
  <cp:revision>64</cp:revision>
  <dcterms:created xsi:type="dcterms:W3CDTF">2020-09-20T15:57:15Z</dcterms:created>
  <dcterms:modified xsi:type="dcterms:W3CDTF">2021-08-03T08:25:46Z</dcterms:modified>
</cp:coreProperties>
</file>