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57" r:id="rId3"/>
    <p:sldId id="288" r:id="rId4"/>
    <p:sldId id="258" r:id="rId5"/>
    <p:sldId id="260" r:id="rId6"/>
    <p:sldId id="261" r:id="rId7"/>
    <p:sldId id="287" r:id="rId8"/>
    <p:sldId id="289" r:id="rId9"/>
    <p:sldId id="293" r:id="rId10"/>
    <p:sldId id="285" r:id="rId11"/>
    <p:sldId id="292" r:id="rId12"/>
    <p:sldId id="273" r:id="rId13"/>
    <p:sldId id="277" r:id="rId14"/>
    <p:sldId id="274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CC"/>
    <a:srgbClr val="F33B5A"/>
    <a:srgbClr val="C2290A"/>
    <a:srgbClr val="1DE35A"/>
    <a:srgbClr val="D73217"/>
    <a:srgbClr val="D6DA46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73" d="100"/>
          <a:sy n="73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95F01E-28D6-483B-9F54-F197DE3192B2}" type="datetimeFigureOut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0F0FFE-2ACF-417F-B915-A24DF9191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7E6F2-FC25-4177-9DC9-D61315150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8C65C-F401-4F4D-B077-CDD8E1CC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5481-99B7-4777-94FC-F24F71CAC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FCE8-16A4-4DF9-BC1E-0D83CCC8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5AD0-3B81-48D0-A139-FF35FD143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3AFB-50CB-4FEB-A403-3F732EB2F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1284-AC1D-4B6B-8716-54330630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445B-817E-491D-A747-324756077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9E21-270F-4BBF-8DFC-D3A623687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4A41-2856-4B0B-BBE8-F4A95D583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4E9D-AA95-4C08-8185-CD4521BAF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6A2D84-5C10-4769-81C7-F6764E22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n.wikipedia.org/wiki/%E0%A6%A8%E0%A6%BE%E0%A6%97%E0%A6%B0%E0%A6%BF%E0%A6%95%E0%A6%A4%E0%A7%8D%E0%A6%AC" TargetMode="External"/><Relationship Id="rId7" Type="http://schemas.openxmlformats.org/officeDocument/2006/relationships/hyperlink" Target="https://bn.wikipedia.org/wiki/%E0%A6%B8%E0%A7%8D%E0%A6%AC%E0%A6%BE%E0%A6%A7%E0%A7%80%E0%A6%A8%E0%A6%A4%E0%A6%BE_%E0%A6%A6%E0%A6%BF%E0%A6%AC%E0%A6%B8_%E0%A6%AA%E0%A7%81%E0%A6%B0%E0%A6%B7%E0%A7%8D%E0%A6%95%E0%A6%BE%E0%A6%B0" TargetMode="External"/><Relationship Id="rId2" Type="http://schemas.openxmlformats.org/officeDocument/2006/relationships/hyperlink" Target="https://bn.wikipedia.org/wiki/%E0%A6%9C%E0%A6%BE%E0%A6%A4%E0%A7%80%E0%A6%AF%E0%A6%BC%E0%A6%A4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F%E0%A6%95%E0%A7%81%E0%A6%B6%E0%A7%87_%E0%A6%AA%E0%A6%A6%E0%A6%95" TargetMode="External"/><Relationship Id="rId5" Type="http://schemas.openxmlformats.org/officeDocument/2006/relationships/hyperlink" Target="https://bn.wikipedia.org/wiki/%E0%A6%AC%E0%A6%BE%E0%A6%82%E0%A6%B2%E0%A6%BE_%E0%A6%8F%E0%A6%95%E0%A6%BE%E0%A6%A1%E0%A7%87%E0%A6%AE%E0%A6%BF_%E0%A6%B8%E0%A6%BE%E0%A6%B9%E0%A6%BF%E0%A6%A4%E0%A7%8D%E0%A6%AF_%E0%A6%AA%E0%A7%81%E0%A6%B0%E0%A6%B8%E0%A7%8D%E0%A6%95%E0%A6%BE%E0%A6%B0" TargetMode="External"/><Relationship Id="rId4" Type="http://schemas.openxmlformats.org/officeDocument/2006/relationships/hyperlink" Target="https://bn.wikipedia.org/wiki/%E0%A6%AC%E0%A6%BE%E0%A6%82%E0%A6%B2%E0%A6%BE%E0%A6%A6%E0%A7%87%E0%A6%B6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n.wikipedia.org/wiki/%E0%A6%AC%E0%A6%BE%E0%A6%82%E0%A6%B2%E0%A6%BE%E0%A6%A6%E0%A7%87%E0%A6%B6%E0%A7%87%E0%A6%B0_%E0%A6%B2%E0%A7%8B%E0%A6%95%E0%A6%9C_%E0%A6%B8%E0%A6%82%E0%A6%B8%E0%A7%8D%E0%A6%95%E0%A7%83%E0%A6%A4%E0%A6%BF_%E0%A6%97%E0%A7%8D%E0%A6%B0%E0%A6%A8%E0%A7%8D%E0%A6%A5%E0%A6%AE%E0%A6%BE%E0%A6%B2%E0%A6%B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645222-F13A-48E5-805A-65E6D52652E9}"/>
              </a:ext>
            </a:extLst>
          </p:cNvPr>
          <p:cNvGrpSpPr/>
          <p:nvPr/>
        </p:nvGrpSpPr>
        <p:grpSpPr>
          <a:xfrm>
            <a:off x="793310" y="2227868"/>
            <a:ext cx="3575202" cy="2337763"/>
            <a:chOff x="7760869" y="-279450"/>
            <a:chExt cx="4636124" cy="233776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23867213-8866-409E-B31A-A2342AD1DFB9}"/>
                </a:ext>
              </a:extLst>
            </p:cNvPr>
            <p:cNvSpPr/>
            <p:nvPr/>
          </p:nvSpPr>
          <p:spPr>
            <a:xfrm rot="5400000">
              <a:off x="10329655" y="101877"/>
              <a:ext cx="2337761" cy="1575111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007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46AFFEA-A68A-4220-94AC-4B61FE32B714}"/>
                </a:ext>
              </a:extLst>
            </p:cNvPr>
            <p:cNvSpPr txBox="1"/>
            <p:nvPr/>
          </p:nvSpPr>
          <p:spPr>
            <a:xfrm>
              <a:off x="11703670" y="725480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০২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3EE28786-7CB7-4268-B4ED-853C6B7AC061}"/>
                </a:ext>
              </a:extLst>
            </p:cNvPr>
            <p:cNvSpPr/>
            <p:nvPr/>
          </p:nvSpPr>
          <p:spPr>
            <a:xfrm rot="5400000">
              <a:off x="8460893" y="-979474"/>
              <a:ext cx="2337761" cy="373781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BE7E456-03BE-4EDB-8B14-00900FD0750E}"/>
                </a:ext>
              </a:extLst>
            </p:cNvPr>
            <p:cNvSpPr txBox="1"/>
            <p:nvPr/>
          </p:nvSpPr>
          <p:spPr>
            <a:xfrm>
              <a:off x="8342485" y="439593"/>
              <a:ext cx="2306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শ্রেণিতে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00309855-BD43-4E1E-8B8A-B354EAFA5C48}"/>
              </a:ext>
            </a:extLst>
          </p:cNvPr>
          <p:cNvSpPr/>
          <p:nvPr/>
        </p:nvSpPr>
        <p:spPr>
          <a:xfrm rot="16200000">
            <a:off x="929720" y="1647769"/>
            <a:ext cx="2665562" cy="357520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88C57697-397F-4DB3-A0B7-9D06613FD5CB}"/>
              </a:ext>
            </a:extLst>
          </p:cNvPr>
          <p:cNvSpPr/>
          <p:nvPr/>
        </p:nvSpPr>
        <p:spPr>
          <a:xfrm rot="16200000">
            <a:off x="1111046" y="1741997"/>
            <a:ext cx="2337760" cy="3446615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1A274D0-F537-492D-8F06-B31E493ABA86}"/>
              </a:ext>
            </a:extLst>
          </p:cNvPr>
          <p:cNvGrpSpPr/>
          <p:nvPr/>
        </p:nvGrpSpPr>
        <p:grpSpPr>
          <a:xfrm>
            <a:off x="847545" y="192701"/>
            <a:ext cx="3666657" cy="2374631"/>
            <a:chOff x="6457946" y="1519294"/>
            <a:chExt cx="3899677" cy="23746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8ED4AC5-71AE-44AD-90E6-461029148ACF}"/>
                </a:ext>
              </a:extLst>
            </p:cNvPr>
            <p:cNvGrpSpPr/>
            <p:nvPr/>
          </p:nvGrpSpPr>
          <p:grpSpPr>
            <a:xfrm>
              <a:off x="6457946" y="1519294"/>
              <a:ext cx="3670959" cy="2374631"/>
              <a:chOff x="6650248" y="1524510"/>
              <a:chExt cx="4382916" cy="2374632"/>
            </a:xfrm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xmlns="" id="{B35232A7-F2B3-4708-8AFB-49FCF0661FC7}"/>
                  </a:ext>
                </a:extLst>
              </p:cNvPr>
              <p:cNvSpPr/>
              <p:nvPr/>
            </p:nvSpPr>
            <p:spPr>
              <a:xfrm rot="5400000">
                <a:off x="7534036" y="677592"/>
                <a:ext cx="2337762" cy="410533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362C5B0-8DBE-47C4-9B0B-54055A3247DD}"/>
                  </a:ext>
                </a:extLst>
              </p:cNvPr>
              <p:cNvSpPr/>
              <p:nvPr/>
            </p:nvSpPr>
            <p:spPr>
              <a:xfrm rot="5400000">
                <a:off x="9488521" y="2317628"/>
                <a:ext cx="2337762" cy="751525"/>
              </a:xfrm>
              <a:custGeom>
                <a:avLst/>
                <a:gdLst>
                  <a:gd name="connsiteX0" fmla="*/ 0 w 2337762"/>
                  <a:gd name="connsiteY0" fmla="*/ 816453 h 816453"/>
                  <a:gd name="connsiteX1" fmla="*/ 0 w 2337762"/>
                  <a:gd name="connsiteY1" fmla="*/ 389634 h 816453"/>
                  <a:gd name="connsiteX2" fmla="*/ 389635 w 2337762"/>
                  <a:gd name="connsiteY2" fmla="*/ 0 h 816453"/>
                  <a:gd name="connsiteX3" fmla="*/ 1948127 w 2337762"/>
                  <a:gd name="connsiteY3" fmla="*/ 0 h 816453"/>
                  <a:gd name="connsiteX4" fmla="*/ 2337762 w 2337762"/>
                  <a:gd name="connsiteY4" fmla="*/ 389634 h 816453"/>
                  <a:gd name="connsiteX5" fmla="*/ 2337762 w 2337762"/>
                  <a:gd name="connsiteY5" fmla="*/ 816453 h 81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7762" h="816453">
                    <a:moveTo>
                      <a:pt x="0" y="816453"/>
                    </a:moveTo>
                    <a:lnTo>
                      <a:pt x="0" y="389634"/>
                    </a:lnTo>
                    <a:cubicBezTo>
                      <a:pt x="0" y="174446"/>
                      <a:pt x="174446" y="0"/>
                      <a:pt x="389635" y="0"/>
                    </a:cubicBezTo>
                    <a:lnTo>
                      <a:pt x="1948127" y="0"/>
                    </a:lnTo>
                    <a:cubicBezTo>
                      <a:pt x="2163316" y="0"/>
                      <a:pt x="2337762" y="174446"/>
                      <a:pt x="2337762" y="389634"/>
                    </a:cubicBezTo>
                    <a:lnTo>
                      <a:pt x="2337762" y="816453"/>
                    </a:lnTo>
                    <a:close/>
                  </a:path>
                </a:pathLst>
              </a:custGeom>
              <a:solidFill>
                <a:srgbClr val="0092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749B8E1-4143-4DDD-9F37-B367E7C26011}"/>
                </a:ext>
              </a:extLst>
            </p:cNvPr>
            <p:cNvSpPr txBox="1"/>
            <p:nvPr/>
          </p:nvSpPr>
          <p:spPr>
            <a:xfrm>
              <a:off x="6546414" y="2367024"/>
              <a:ext cx="30149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মাল্টিমিডিয়া</a:t>
              </a:r>
              <a:r>
                <a:rPr lang="bn-BD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5503150-822B-4730-8CCA-0F710A71EC45}"/>
                </a:ext>
              </a:extLst>
            </p:cNvPr>
            <p:cNvSpPr txBox="1"/>
            <p:nvPr/>
          </p:nvSpPr>
          <p:spPr>
            <a:xfrm>
              <a:off x="9664300" y="2501178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০১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27CC4EE-EF5E-4031-82E7-B2813D2C1872}"/>
              </a:ext>
            </a:extLst>
          </p:cNvPr>
          <p:cNvSpPr/>
          <p:nvPr/>
        </p:nvSpPr>
        <p:spPr>
          <a:xfrm rot="16200000">
            <a:off x="929719" y="-395375"/>
            <a:ext cx="2665562" cy="3575203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3E50778-3415-44D7-9583-0F50524826AE}"/>
              </a:ext>
            </a:extLst>
          </p:cNvPr>
          <p:cNvSpPr/>
          <p:nvPr/>
        </p:nvSpPr>
        <p:spPr>
          <a:xfrm rot="16200000">
            <a:off x="1072833" y="-208826"/>
            <a:ext cx="2337760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E3A4C60A-D285-4F3D-A84D-A311F21257FD}"/>
              </a:ext>
            </a:extLst>
          </p:cNvPr>
          <p:cNvGrpSpPr/>
          <p:nvPr/>
        </p:nvGrpSpPr>
        <p:grpSpPr>
          <a:xfrm>
            <a:off x="847545" y="4416988"/>
            <a:ext cx="3490238" cy="2355663"/>
            <a:chOff x="2110378" y="3899600"/>
            <a:chExt cx="4394326" cy="23556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77754C0-48C9-46F3-A582-FDC80DD91972}"/>
                </a:ext>
              </a:extLst>
            </p:cNvPr>
            <p:cNvSpPr/>
            <p:nvPr/>
          </p:nvSpPr>
          <p:spPr>
            <a:xfrm rot="5400000">
              <a:off x="4566256" y="4338670"/>
              <a:ext cx="2337761" cy="1495425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C0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B3E7C90-4628-4B0D-841D-9A770DA23724}"/>
                </a:ext>
              </a:extLst>
            </p:cNvPr>
            <p:cNvSpPr txBox="1"/>
            <p:nvPr/>
          </p:nvSpPr>
          <p:spPr>
            <a:xfrm>
              <a:off x="5934257" y="4875517"/>
              <a:ext cx="570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xmlns="" id="{77A92CC4-72C0-47CF-AEF3-3C600F6EE2C9}"/>
                </a:ext>
              </a:extLst>
            </p:cNvPr>
            <p:cNvSpPr/>
            <p:nvPr/>
          </p:nvSpPr>
          <p:spPr>
            <a:xfrm rot="5400000">
              <a:off x="2810402" y="3199576"/>
              <a:ext cx="2337761" cy="37378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50168BA-A0A2-48AD-A9DA-6A2FBACF885E}"/>
                </a:ext>
              </a:extLst>
            </p:cNvPr>
            <p:cNvSpPr txBox="1"/>
            <p:nvPr/>
          </p:nvSpPr>
          <p:spPr>
            <a:xfrm>
              <a:off x="2716312" y="4585191"/>
              <a:ext cx="247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স্বাগতম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85B2AE2-8DA3-42DE-9289-84702E6D6E87}"/>
              </a:ext>
            </a:extLst>
          </p:cNvPr>
          <p:cNvSpPr txBox="1"/>
          <p:nvPr/>
        </p:nvSpPr>
        <p:spPr>
          <a:xfrm>
            <a:off x="1418369" y="5063554"/>
            <a:ext cx="2207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2904DE0-F906-4097-A5F4-EA722B40E551}"/>
              </a:ext>
            </a:extLst>
          </p:cNvPr>
          <p:cNvSpPr/>
          <p:nvPr/>
        </p:nvSpPr>
        <p:spPr>
          <a:xfrm rot="16200000">
            <a:off x="929721" y="3741055"/>
            <a:ext cx="2665562" cy="3575204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D3D7DA75-380B-4708-8282-6A189CEFA51A}"/>
              </a:ext>
            </a:extLst>
          </p:cNvPr>
          <p:cNvSpPr/>
          <p:nvPr/>
        </p:nvSpPr>
        <p:spPr>
          <a:xfrm rot="16200000">
            <a:off x="590541" y="4787944"/>
            <a:ext cx="2337760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 p14:bounceEnd="29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828800"/>
            <a:ext cx="8534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মঙ্গল শোভাযাত্রা - মানুষের </a:t>
            </a:r>
            <a:r>
              <a:rPr lang="bn-BD" sz="32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মঙ্গল কামনা করে যে মিছিল করা হয়। </a:t>
            </a:r>
            <a:endParaRPr lang="en-US" sz="32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পুণ্যাহ – পুণ্যের জন্য আয়োজিত অনুষ্ঠান</a:t>
            </a:r>
          </a:p>
          <a:p>
            <a:pPr lvl="0">
              <a:spcAft>
                <a:spcPts val="1800"/>
              </a:spcAft>
            </a:pPr>
            <a:r>
              <a:rPr lang="bn-BD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পাকিস্তান </a:t>
            </a:r>
            <a:r>
              <a:rPr lang="bn-BD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আমল -  </a:t>
            </a:r>
            <a:r>
              <a:rPr lang="bn-BD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১৯৪৭ থেকে ১৯৭১ </a:t>
            </a:r>
            <a:r>
              <a:rPr lang="bn-BD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খ্রিষ্টাব্দের </a:t>
            </a:r>
            <a:r>
              <a:rPr lang="bn-BD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পুর্ব পর্যন্ত সময়। </a:t>
            </a:r>
            <a:endParaRPr lang="en-US" sz="32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800"/>
              </a:spcAft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যাত্রা – প্রাচীন বাংলার দৃশ্য কাব্য, মঞ্চে নাট্যাভিনয়</a:t>
            </a:r>
          </a:p>
          <a:p>
            <a:pPr>
              <a:spcAft>
                <a:spcPts val="1800"/>
              </a:spcAft>
            </a:pPr>
            <a:r>
              <a:rPr lang="bn-BD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বৈসাবি- বৈসুব, সাংগ্রাই, বিজু-এর প্রথন তিনটি বর্ণের সমাহার।</a:t>
            </a:r>
          </a:p>
          <a:p>
            <a:pPr lvl="0">
              <a:spcAft>
                <a:spcPts val="1800"/>
              </a:spcAft>
            </a:pPr>
            <a:r>
              <a:rPr lang="bn-BD" sz="32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ঠাকুর </a:t>
            </a:r>
            <a:r>
              <a:rPr lang="bn-BD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পরিবার - </a:t>
            </a:r>
            <a:r>
              <a:rPr lang="bn-BD" sz="32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রবীন্দ্রনাথ ঠাকুরের </a:t>
            </a:r>
            <a:r>
              <a:rPr lang="bn-BD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পরিবার</a:t>
            </a:r>
            <a:endParaRPr lang="en-US" sz="3200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7725" y="609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</a:p>
          <a:p>
            <a:pPr algn="ctr"/>
            <a:endParaRPr lang="bn-BD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3600"/>
              </a:spcAft>
            </a:pPr>
            <a:r>
              <a:rPr lang="bn-BD" sz="4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তোমার দেখা অনুষ্ঠানটিকে কি বলা হয়?</a:t>
            </a:r>
          </a:p>
          <a:p>
            <a:pPr>
              <a:spcAft>
                <a:spcPts val="36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(ক)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হালখাতা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         (খ)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পুণ্যাহ  </a:t>
            </a:r>
          </a:p>
          <a:p>
            <a:pPr>
              <a:spcAft>
                <a:spcPts val="36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(গ)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বৈসাবী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            (ঘ) </a:t>
            </a:r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নবান্ন </a:t>
            </a:r>
            <a:endParaRPr lang="en-US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9909" y="38628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bn-BD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736" y="1828800"/>
            <a:ext cx="77343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১। বাংলা সন চালু করা হয় কোন খিস্টাব্দে?</a:t>
            </a:r>
            <a:endParaRPr lang="bn-BD" sz="40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২। সাল কথাটি কোন ভাষা থেকে এসেছে?</a:t>
            </a:r>
            <a:endParaRPr lang="bn-BD" sz="40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৩। কার পরিবারকে ঠাকুর পরিবার বলা হয়?</a:t>
            </a:r>
            <a:endParaRPr lang="en-US" sz="4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৪। বৈসাবি শব্দের অর্থ কী?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85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বাংলা </a:t>
            </a:r>
            <a:r>
              <a:rPr lang="bn-BD" sz="6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নববর্ষকে</a:t>
            </a:r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ঘিরে </a:t>
            </a:r>
            <a:r>
              <a:rPr lang="bn-BD" sz="6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কোন কোন </a:t>
            </a:r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ধরনের </a:t>
            </a:r>
            <a:r>
              <a:rPr lang="bn-BD" sz="6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উৎসব</a:t>
            </a:r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পালিত হয় তা বর্ণনা কর।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38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754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বাংলা নববর্ষ উদ্‌যাপনে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বাঙালীর উদ্দীপনা ও আগ্রহ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সম্পর্কে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তোমার ধারণা লিখে আনবে।</a:t>
            </a:r>
            <a:endParaRPr lang="bn-BD" sz="4000" dirty="0">
              <a:latin typeface="Nikosh" pitchFamily="2" charset="0"/>
              <a:cs typeface="Nikosh" pitchFamily="2" charset="0"/>
            </a:endParaRPr>
          </a:p>
          <a:p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ন্য</a:t>
            </a:r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1"/>
            <a:ext cx="6085268" cy="58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838200"/>
            <a:ext cx="7696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 smtClean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6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sz="6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শিল্পী</a:t>
            </a:r>
            <a:r>
              <a:rPr lang="en-US" sz="6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বানু</a:t>
            </a:r>
            <a:endParaRPr lang="en-US" sz="6000" dirty="0" smtClean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(ICT)</a:t>
            </a:r>
          </a:p>
          <a:p>
            <a:pPr algn="ctr"/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আদামদিঘী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আদমিয়া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মাদরাসা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 smtClean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আদামদিঘী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বগুড়া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নাম্বার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- ০১৭৩৫৫১৮৩৪৫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ই-</a:t>
            </a:r>
            <a:r>
              <a:rPr lang="en-US" sz="2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মেইলঃ</a:t>
            </a:r>
            <a:r>
              <a:rPr lang="en-US" sz="2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shilpi692641@gmail.com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210602_130620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" y="875211"/>
            <a:ext cx="1828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" y="990600"/>
            <a:ext cx="3666832" cy="265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52" y="973183"/>
            <a:ext cx="4126111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52" y="3536956"/>
            <a:ext cx="4126111" cy="3040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" y="4114800"/>
            <a:ext cx="3695134" cy="2302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745" y="338983"/>
            <a:ext cx="79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2290A"/>
                </a:solidFill>
                <a:latin typeface="Nikosh" pitchFamily="2" charset="0"/>
                <a:cs typeface="Nikosh" pitchFamily="2" charset="0"/>
              </a:rPr>
              <a:t>এসো আমরা ছবিগুলো দেখে নিই</a:t>
            </a:r>
            <a:endParaRPr lang="en-US" sz="3200" b="1" dirty="0">
              <a:solidFill>
                <a:srgbClr val="C2290A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7086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বিষয়ঃ বাংলা </a:t>
            </a:r>
            <a:r>
              <a:rPr lang="en-US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6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বাংলা নববর্ষ </a:t>
            </a:r>
            <a:endParaRPr lang="bn-BD" sz="44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4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৮ম</a:t>
            </a:r>
          </a:p>
          <a:p>
            <a:pPr lvl="0" algn="ctr"/>
            <a:r>
              <a:rPr lang="bn-BD" sz="44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দশম পাঠ (গদ্যাংশ), পৃষ্ঠা - ৬৬</a:t>
            </a:r>
            <a:endParaRPr lang="en-US" sz="4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সময়ঃ ৪৫ মিনিট </a:t>
            </a:r>
            <a:endParaRPr lang="en-US" sz="4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629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আজকের পাঠ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60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6000" b="1" dirty="0" smtClean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8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বাংলা </a:t>
            </a:r>
            <a:r>
              <a:rPr lang="bn-BD" sz="8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নববর্ষ </a:t>
            </a:r>
            <a:r>
              <a:rPr lang="bn-BD" sz="8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ববর্ষ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628239"/>
            <a:ext cx="7924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ছাত্র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ছাত্রীরা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- </a:t>
            </a: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১। লেখক 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 বলতে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পারবে। </a:t>
            </a:r>
            <a:endParaRPr lang="bn-BD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২। শব্দের </a:t>
            </a:r>
            <a:r>
              <a:rPr lang="bn-BD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অর্থ 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বলতে পারবে।</a:t>
            </a:r>
            <a:endParaRPr lang="bn-BD" sz="4000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৩। বাংলা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নব বর্ষ উদযাপনে বাঙালীর উদ্দীপনা ও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  আগ্রহ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সম্পর্কে ধারনা লাভ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করবে ও ব্যাখ্যা  </a:t>
            </a:r>
          </a:p>
          <a:p>
            <a:pPr>
              <a:spcAft>
                <a:spcPts val="1200"/>
              </a:spcAft>
            </a:pP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  করতে পারবে।</a:t>
            </a:r>
            <a:endParaRPr lang="bn-BD" sz="40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3048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57390"/>
              </p:ext>
            </p:extLst>
          </p:nvPr>
        </p:nvGraphicFramePr>
        <p:xfrm>
          <a:off x="457200" y="304802"/>
          <a:ext cx="8229600" cy="60960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94732"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b="1" u="sng" dirty="0">
                          <a:solidFill>
                            <a:srgbClr val="F33B5A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শামসুজ্জামান খান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732"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শামসুজ্জামান খান, কলকাতা বই মেলা ২০১৬ তে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078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জন্মঃ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২৯ ডিসেম্বর ১৯৪০ (বয়স ৭৯)</a:t>
                      </a:r>
                      <a:b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</a:br>
                      <a:r>
                        <a:rPr lang="bn-BD" sz="20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চারিগ্রাম, সিংগাইর, মানিকগঞ্জ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  <a:hlinkClick r:id="rId2" tooltip="জাতীয়তা"/>
                        </a:rPr>
                        <a:t>জাতীয়তা</a:t>
                      </a:r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ঃ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বাংলাদেশী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  <a:hlinkClick r:id="rId3" tooltip="নাগরিকত্ব"/>
                        </a:rPr>
                        <a:t>নাগরিকত্ব</a:t>
                      </a:r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ঃ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r>
                        <a:rPr lang="bn-BD" sz="2000">
                          <a:latin typeface="Nikosh" pitchFamily="2" charset="0"/>
                          <a:cs typeface="Nikosh" pitchFamily="2" charset="0"/>
                          <a:hlinkClick r:id="rId4" tooltip="বাংলাদেশ"/>
                        </a:rPr>
                        <a:t>বাংলাদেশ</a:t>
                      </a:r>
                      <a:endParaRPr lang="bn-BD" sz="200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পেশাঃ 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শিক্ষাবিদ, প্রশাসক, লোককাহিনীবিদ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পরিচিতির </a:t>
                      </a:r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কারণঃ 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গবেষক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682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পুরস্কারঃ 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5" tooltip="বাংলা একাডেমি সাহিত্য পুরস্কার"/>
                        </a:rPr>
                        <a:t>বাংলা একাডেমি সাহিত্য পুরস্কার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(২০০১),</a:t>
                      </a:r>
                      <a:b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</a:b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6" tooltip="একুশে পদক"/>
                        </a:rPr>
                        <a:t>একুশে পদক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(২০০৯),</a:t>
                      </a:r>
                      <a:b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</a:b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7" tooltip="স্বাধীনতা দিবস পুরষ্কার"/>
                        </a:rPr>
                        <a:t>স্বাধীনতা দিবস পুরষ্কার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(২০১৭)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6322" name="Picture 2" descr="https://upload.wikimedia.org/wikipedia/commons/thumb/f/f9/Flag_of_Bangladesh.svg/23px-Flag_of_Bangladesh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605643" cy="9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2438400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100" y="3124200"/>
            <a:ext cx="819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" y="3733800"/>
            <a:ext cx="819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441960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510540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0050" y="6400800"/>
            <a:ext cx="82296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0050" y="1524000"/>
            <a:ext cx="57150" cy="4914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10600" y="1524000"/>
            <a:ext cx="0" cy="4895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1000" y="1524000"/>
            <a:ext cx="0" cy="4914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1" descr="Shamsuzzaman Khan - Kolkata 2016-02-02 05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3" y="280786"/>
            <a:ext cx="884337" cy="11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                     শামসুজ্জামান 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খান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(২৯ ডিসেম্বর ১৯৪০) হলেন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                  একজন </a:t>
            </a:r>
            <a:r>
              <a:rPr lang="bn-BD" sz="3200" b="1" dirty="0" smtClean="0">
                <a:solidFill>
                  <a:srgbClr val="F33B5A"/>
                </a:solidFill>
                <a:latin typeface="Nikosh" pitchFamily="2" charset="0"/>
                <a:cs typeface="Nikosh" pitchFamily="2" charset="0"/>
              </a:rPr>
              <a:t>বাংলাদেশী অধ্যাপক</a:t>
            </a:r>
            <a:r>
              <a:rPr lang="bn-BD" sz="3200" dirty="0">
                <a:solidFill>
                  <a:srgbClr val="F33B5A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লোক সংস্কৃতি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ও 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                  পল্লীসাহিত্য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গবেষক এবং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বাংলা একাডেমির  </a:t>
            </a:r>
          </a:p>
          <a:p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               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প্রাক্তন মহাপরিচালক।</a:t>
            </a:r>
          </a:p>
          <a:p>
            <a:r>
              <a:rPr lang="bn-BD" sz="2400" baseline="300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শামসুজ্জামান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খানের সবচেয়ে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উল্লেখযোগ্য কর্ম হল </a:t>
            </a:r>
            <a:r>
              <a:rPr lang="bn-BD" sz="3200" b="1" dirty="0">
                <a:latin typeface="Nikosh" pitchFamily="2" charset="0"/>
                <a:cs typeface="Nikosh" pitchFamily="2" charset="0"/>
                <a:hlinkClick r:id="rId2" tooltip="বাংলাদেশের লোকজ সংস্কৃতি গ্রন্থমালা"/>
              </a:rPr>
              <a:t>বাংলাদেশের লোকজ সংস্কৃতি গ্রন্থমালা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শিরোনামে ৬৪ খণ্ডে ৬৪ জেলার লোকজ সংস্কৃতির সংগ্রহসালা সম্পাদনা এবং ১১৪ খণ্ডে বাংলাদেশের </a:t>
            </a:r>
            <a:r>
              <a:rPr lang="bn-BD" sz="3200" dirty="0">
                <a:solidFill>
                  <a:srgbClr val="C2290A"/>
                </a:solidFill>
                <a:latin typeface="Nikosh" pitchFamily="2" charset="0"/>
                <a:cs typeface="Nikosh" pitchFamily="2" charset="0"/>
              </a:rPr>
              <a:t>ফোকলোর সংগ্রহমালা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সম্পাদনা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২০০৯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সালে বাংলাদেশ সরকার তাকে একুশে পদকে ভূষিত করে।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1" descr="Shamsuzzaman Khan - Kolkata 2016-02-02 0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949"/>
            <a:ext cx="1600200" cy="21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05" y="609600"/>
            <a:ext cx="4021161" cy="263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4" y="3680674"/>
            <a:ext cx="3331789" cy="262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05200"/>
            <a:ext cx="4940574" cy="297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09600"/>
            <a:ext cx="4141893" cy="23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353</Words>
  <Application>Microsoft Office PowerPoint</Application>
  <PresentationFormat>On-screen Show (4:3)</PresentationFormat>
  <Paragraphs>77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ismail - [2010]</cp:lastModifiedBy>
  <cp:revision>145</cp:revision>
  <dcterms:created xsi:type="dcterms:W3CDTF">2015-05-05T06:43:27Z</dcterms:created>
  <dcterms:modified xsi:type="dcterms:W3CDTF">2021-08-03T05:06:00Z</dcterms:modified>
</cp:coreProperties>
</file>