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0" r:id="rId4"/>
    <p:sldId id="316" r:id="rId5"/>
    <p:sldId id="544" r:id="rId6"/>
    <p:sldId id="548" r:id="rId7"/>
    <p:sldId id="547" r:id="rId8"/>
    <p:sldId id="265" r:id="rId9"/>
    <p:sldId id="546" r:id="rId10"/>
    <p:sldId id="314" r:id="rId11"/>
    <p:sldId id="564" r:id="rId12"/>
    <p:sldId id="304" r:id="rId13"/>
    <p:sldId id="313" r:id="rId14"/>
    <p:sldId id="315" r:id="rId15"/>
    <p:sldId id="562" r:id="rId16"/>
    <p:sldId id="551" r:id="rId17"/>
    <p:sldId id="557" r:id="rId18"/>
    <p:sldId id="543" r:id="rId19"/>
    <p:sldId id="305" r:id="rId20"/>
    <p:sldId id="558" r:id="rId21"/>
    <p:sldId id="290" r:id="rId22"/>
    <p:sldId id="561" r:id="rId23"/>
    <p:sldId id="545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49815-18E1-45D9-A77E-9DA6DD5154B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1752-866E-480C-B879-4C634C9A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3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D1752-866E-480C-B879-4C634C9A95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FB3F3-8B79-41C7-9F3F-46687C47A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C727D-256F-4CE7-9BC6-78DA2A564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7227C-219E-4518-BDB8-DAD6C01D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E242-061E-4DD7-85A4-F41DB263BCA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7CB7E-522E-4526-8AEC-F7403053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4E1AE-243A-4D1A-8544-904DD12F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1CDA-68A2-4732-859E-DB8F529F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9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6C1D-1482-405A-82CD-8C918829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8D5DF-2C38-480E-843E-0B469DB91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64169-B7FF-4604-94EB-7E458980B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E242-061E-4DD7-85A4-F41DB263BCA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16D55-1706-444E-AB84-AAF88B05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E0EB9-E0C4-4EC0-9F1F-088AC6CA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1CDA-68A2-4732-859E-DB8F529F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7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D14E23-D2E3-4F7E-B915-374D62E50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1F22E-406C-4C1B-A4F0-379F5AD5A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BAC4F-2BEB-4412-80F7-E0629D5A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E242-061E-4DD7-85A4-F41DB263BCA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D3270-99AA-4F0A-83CE-433DF180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14D9-C0FD-4C9D-86C1-353415EE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1CDA-68A2-4732-859E-DB8F529F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9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F9193-742C-4004-9840-FCA58D17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2DD20-C8FD-4978-A890-D80939C90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8551-B05D-4BF3-9E7A-A0BA8E88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E242-061E-4DD7-85A4-F41DB263BCA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C2CA0-5902-46DD-8A95-790A341F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B8EAB-7738-4FDE-858E-2306B7D4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1CDA-68A2-4732-859E-DB8F529F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231D-4238-4A02-BC83-B1F0FC91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85D85-7A15-495F-812C-5F55F1CD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4496B-6D2D-4B20-9F4B-5A36D268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E242-061E-4DD7-85A4-F41DB263BCA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4D1F8-B1F6-460A-91EA-ADFBC669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9F940-6DFE-4021-A6E8-E8DB8D1B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1CDA-68A2-4732-859E-DB8F529F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5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2C9C9-7C0A-418F-9FA7-E1963FD6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C7BE8-3BFF-45A3-BBBB-3FD974B35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0942C-85AE-4F7C-BCC8-4EEDC8585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9BF71-0AE0-4DD0-8463-5C85B6D3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E242-061E-4DD7-85A4-F41DB263BCA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ECDA7-4EBB-4001-A0DD-89018890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E40A4-6C2A-4398-9AD3-E052A3ABC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1CDA-68A2-4732-859E-DB8F529F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3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C688-25B1-41D4-9602-9A593385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C89B7-E22B-41B3-B926-93831C0CA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F9D1C-64C5-4334-9FEA-DC8526BE4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348AB-EBF7-4BD0-A465-3C4B3FB65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CD1FA-2EEE-4898-8289-D94DB7397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6285A-757E-4821-BC94-17FD554C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E242-061E-4DD7-85A4-F41DB263BCA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4DB484-00E2-4FAC-A223-AB9A61D7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7362A7-692D-4AC2-AAA0-59787B58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1CDA-68A2-4732-859E-DB8F529F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7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C19A-3878-426A-AAB2-8C3B7BA7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89374-295F-4331-B672-0A3A4CF1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E242-061E-4DD7-85A4-F41DB263BCA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4FA0AE-76AB-4C61-B0EB-B1ED3689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16F58-0C52-4725-A023-F324EA99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1CDA-68A2-4732-859E-DB8F529F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A9BC72-9CF7-4D1D-B9C4-7B85A32D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E242-061E-4DD7-85A4-F41DB263BCA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69F562-3CD2-4247-A518-E2F2ACB62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02F8E-4E63-468B-AE39-10AC21FA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1CDA-68A2-4732-859E-DB8F529F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7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DF12-0DFE-427D-8848-FD5BDBA4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A8BF-E40F-45F5-9CF2-00A99B31C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54B00-421B-4E7B-8F29-0C5A1D16E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523D9-F951-46E4-909F-777C7C4C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E242-061E-4DD7-85A4-F41DB263BCA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74D47-D917-49C0-B391-6EA50090F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44CE7-2820-40A8-800F-31C2979A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1CDA-68A2-4732-859E-DB8F529F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9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889C-F6B9-4242-94A3-C4A4C7DA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15C404-99CA-4CFE-A92E-467FF4C4F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33ABC-43AD-4C92-8DB5-16B054850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02ABB-443B-4C00-AB21-B3EAADCF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E242-061E-4DD7-85A4-F41DB263BCA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70F1B-87E8-4B46-855C-AFA7ABAE2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2FEC3-3029-4A81-9235-FB078E69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1CDA-68A2-4732-859E-DB8F529F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0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68695-F57B-47AC-8BB9-9854812E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C9CD1-9CA8-4780-88E2-E2FC597DC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0B172-04DB-42FA-8994-B3D466DE4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E242-061E-4DD7-85A4-F41DB263BCA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0A966-D2A1-437B-9246-0BA1DA0C6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4C8A2-F3E6-4E29-901D-33A458879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1CDA-68A2-4732-859E-DB8F529F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015E5-9D27-4023-B4D4-612CFB4AA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C164AC-B515-4E46-82EA-72E1B3564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2" y="589548"/>
            <a:ext cx="2366212" cy="1251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6ADFF-22DE-4BBE-84C6-3E196857E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8" y="1888957"/>
            <a:ext cx="10888580" cy="465622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5FEF1A2-8C41-444B-B6F4-DF26C118F4FF}"/>
              </a:ext>
            </a:extLst>
          </p:cNvPr>
          <p:cNvSpPr/>
          <p:nvPr/>
        </p:nvSpPr>
        <p:spPr>
          <a:xfrm>
            <a:off x="3164307" y="517357"/>
            <a:ext cx="8313821" cy="1323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আজকের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পাঠে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স্বাগত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8.JPG"/>
          <p:cNvPicPr>
            <a:picLocks noChangeAspect="1"/>
          </p:cNvPicPr>
          <p:nvPr/>
        </p:nvPicPr>
        <p:blipFill>
          <a:blip r:embed="rId2"/>
          <a:srcRect l="57912" t="18298" r="9176" b="68415"/>
          <a:stretch>
            <a:fillRect/>
          </a:stretch>
        </p:blipFill>
        <p:spPr>
          <a:xfrm>
            <a:off x="1069399" y="285752"/>
            <a:ext cx="4052454" cy="1664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1739" y="1162484"/>
            <a:ext cx="6247534" cy="74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219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গোলার্ধ হলো গোলকের অর্ধেক। </a:t>
            </a:r>
            <a:endParaRPr lang="en-US" sz="4219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6796" y="383165"/>
            <a:ext cx="4403148" cy="74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219" dirty="0">
                <a:latin typeface="NikoshBAN" pitchFamily="2" charset="0"/>
                <a:cs typeface="NikoshBAN" pitchFamily="2" charset="0"/>
              </a:rPr>
              <a:t>গোলার্ধ বলতে কী বুঝি? </a:t>
            </a:r>
            <a:endParaRPr lang="en-US" sz="421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927025" y="2065194"/>
            <a:ext cx="2792557" cy="2649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cxnSp>
        <p:nvCxnSpPr>
          <p:cNvPr id="17" name="Straight Connector 16"/>
          <p:cNvCxnSpPr/>
          <p:nvPr/>
        </p:nvCxnSpPr>
        <p:spPr>
          <a:xfrm>
            <a:off x="4719205" y="3467966"/>
            <a:ext cx="3065318" cy="14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97512" y="3045836"/>
            <a:ext cx="3117273" cy="74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219" dirty="0">
                <a:latin typeface="NikoshBAN" pitchFamily="2" charset="0"/>
                <a:cs typeface="NikoshBAN" pitchFamily="2" charset="0"/>
              </a:rPr>
              <a:t>এটি একটি গোলক </a:t>
            </a:r>
            <a:endParaRPr lang="en-US" sz="421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8932" y="4929188"/>
            <a:ext cx="11157239" cy="1390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219" dirty="0">
                <a:latin typeface="NikoshBAN" pitchFamily="2" charset="0"/>
                <a:cs typeface="NikoshBAN" pitchFamily="2" charset="0"/>
              </a:rPr>
              <a:t>একে সমান ২ ভাগে ভাগ করি তাহলে ১ভাগ হলো অর্ধেক। তাকে আমরা গোলার্ধ বলি।  </a:t>
            </a:r>
            <a:endParaRPr lang="en-US" sz="4219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 animBg="1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8.JPG"/>
          <p:cNvPicPr>
            <a:picLocks noChangeAspect="1"/>
          </p:cNvPicPr>
          <p:nvPr/>
        </p:nvPicPr>
        <p:blipFill>
          <a:blip r:embed="rId2"/>
          <a:srcRect l="56904" t="34382" r="9015" b="51166"/>
          <a:stretch>
            <a:fillRect/>
          </a:stretch>
        </p:blipFill>
        <p:spPr>
          <a:xfrm rot="10800000">
            <a:off x="1160318" y="623455"/>
            <a:ext cx="10131597" cy="3909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7933" y="5130512"/>
            <a:ext cx="4000500" cy="74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219" dirty="0">
                <a:latin typeface="NikoshBAN" pitchFamily="2" charset="0"/>
                <a:cs typeface="NikoshBAN" pitchFamily="2" charset="0"/>
              </a:rPr>
              <a:t>উত্তর গোলার্ধে </a:t>
            </a:r>
            <a:r>
              <a:rPr lang="en-US" sz="4219">
                <a:latin typeface="NikoshBAN" pitchFamily="2" charset="0"/>
                <a:cs typeface="NikoshBAN" pitchFamily="2" charset="0"/>
              </a:rPr>
              <a:t>গ্রীষ্মকাল</a:t>
            </a:r>
            <a:r>
              <a:rPr lang="bn-BD" sz="4219">
                <a:latin typeface="NikoshBAN" pitchFamily="2" charset="0"/>
                <a:cs typeface="NikoshBAN" pitchFamily="2" charset="0"/>
              </a:rPr>
              <a:t> </a:t>
            </a:r>
            <a:endParaRPr lang="en-US" sz="4219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4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57056" t="16313" r="8312" b="65496"/>
          <a:stretch>
            <a:fillRect/>
          </a:stretch>
        </p:blipFill>
        <p:spPr>
          <a:xfrm>
            <a:off x="2926772" y="4610965"/>
            <a:ext cx="4831773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9561" t="21067" r="41865" b="65496"/>
          <a:stretch>
            <a:fillRect/>
          </a:stretch>
        </p:blipFill>
        <p:spPr>
          <a:xfrm>
            <a:off x="666750" y="675410"/>
            <a:ext cx="10442863" cy="377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1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8.JPG"/>
          <p:cNvPicPr>
            <a:picLocks noChangeAspect="1"/>
          </p:cNvPicPr>
          <p:nvPr/>
        </p:nvPicPr>
        <p:blipFill>
          <a:blip r:embed="rId2"/>
          <a:srcRect l="56904" t="34382" r="9015" b="51166"/>
          <a:stretch>
            <a:fillRect/>
          </a:stretch>
        </p:blipFill>
        <p:spPr>
          <a:xfrm>
            <a:off x="1160318" y="623455"/>
            <a:ext cx="10131597" cy="3909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7933" y="5130512"/>
            <a:ext cx="4000500" cy="74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219" dirty="0">
                <a:latin typeface="NikoshBAN" pitchFamily="2" charset="0"/>
                <a:cs typeface="NikoshBAN" pitchFamily="2" charset="0"/>
              </a:rPr>
              <a:t>উত্তর গোলার্ধে শীতকাল </a:t>
            </a:r>
            <a:endParaRPr lang="en-US" sz="4219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57399" t="34478" r="8809" b="48525"/>
          <a:stretch>
            <a:fillRect/>
          </a:stretch>
        </p:blipFill>
        <p:spPr>
          <a:xfrm>
            <a:off x="4472421" y="4146192"/>
            <a:ext cx="3299114" cy="2166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9561" t="37713" r="42346" b="48525"/>
          <a:stretch>
            <a:fillRect/>
          </a:stretch>
        </p:blipFill>
        <p:spPr>
          <a:xfrm>
            <a:off x="822615" y="532534"/>
            <a:ext cx="10728612" cy="3812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5).jpeg">
            <a:extLst>
              <a:ext uri="{FF2B5EF4-FFF2-40B4-BE49-F238E27FC236}">
                <a16:creationId xmlns:a16="http://schemas.microsoft.com/office/drawing/2014/main" id="{2AC533E8-6262-4D85-935B-B15F3644A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05" t="53654" r="5298" b="5298"/>
          <a:stretch>
            <a:fillRect/>
          </a:stretch>
        </p:blipFill>
        <p:spPr>
          <a:xfrm>
            <a:off x="393895" y="551542"/>
            <a:ext cx="11676185" cy="6566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518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15850" y="733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519D8-2D9C-43F1-BA78-01E1726549DD}"/>
              </a:ext>
            </a:extLst>
          </p:cNvPr>
          <p:cNvSpPr txBox="1"/>
          <p:nvPr/>
        </p:nvSpPr>
        <p:spPr>
          <a:xfrm>
            <a:off x="3701362" y="733128"/>
            <a:ext cx="4487296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উপকরণঃ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7876AE-5CAC-42B8-A4C7-585F7223CC71}"/>
              </a:ext>
            </a:extLst>
          </p:cNvPr>
          <p:cNvGrpSpPr/>
          <p:nvPr/>
        </p:nvGrpSpPr>
        <p:grpSpPr>
          <a:xfrm>
            <a:off x="1067344" y="1590032"/>
            <a:ext cx="8665943" cy="1546971"/>
            <a:chOff x="1067344" y="1590032"/>
            <a:chExt cx="8665943" cy="154697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BC0FD6-2676-4FC1-B483-23051F2158F3}"/>
                </a:ext>
              </a:extLst>
            </p:cNvPr>
            <p:cNvSpPr txBox="1"/>
            <p:nvPr/>
          </p:nvSpPr>
          <p:spPr>
            <a:xfrm>
              <a:off x="1067344" y="2040353"/>
              <a:ext cx="5551820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পৃথিবীর নমুনা স্বরুপ একটি ভূগোলক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C8476F-D1F5-433C-BD27-9A033CF54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1869" y="1590032"/>
              <a:ext cx="1501418" cy="154697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7B74CD-F540-4110-8056-92FC4A9C60F1}"/>
              </a:ext>
            </a:extLst>
          </p:cNvPr>
          <p:cNvGrpSpPr/>
          <p:nvPr/>
        </p:nvGrpSpPr>
        <p:grpSpPr>
          <a:xfrm>
            <a:off x="1067344" y="4131432"/>
            <a:ext cx="6034044" cy="1347109"/>
            <a:chOff x="1067344" y="4131432"/>
            <a:chExt cx="6034044" cy="13471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BF4FBA-2AC7-4AC1-BCD5-EBCC88B2252C}"/>
                </a:ext>
              </a:extLst>
            </p:cNvPr>
            <p:cNvSpPr txBox="1"/>
            <p:nvPr/>
          </p:nvSpPr>
          <p:spPr>
            <a:xfrm>
              <a:off x="1067344" y="4521703"/>
              <a:ext cx="4023270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পরিমাপক ফিতা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84CA2F-2561-4569-AC02-E40D6A97C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928" y="4131432"/>
              <a:ext cx="1798460" cy="134710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55FB5-9F25-4508-9F96-7D972E6BF5DC}"/>
              </a:ext>
            </a:extLst>
          </p:cNvPr>
          <p:cNvGrpSpPr/>
          <p:nvPr/>
        </p:nvGrpSpPr>
        <p:grpSpPr>
          <a:xfrm>
            <a:off x="1048282" y="3022490"/>
            <a:ext cx="7004292" cy="736957"/>
            <a:chOff x="1048282" y="3022490"/>
            <a:chExt cx="7004292" cy="73695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7A41C9-3C56-4801-BA41-0C58EDFC2503}"/>
                </a:ext>
              </a:extLst>
            </p:cNvPr>
            <p:cNvSpPr txBox="1"/>
            <p:nvPr/>
          </p:nvSpPr>
          <p:spPr>
            <a:xfrm>
              <a:off x="1048282" y="3113116"/>
              <a:ext cx="5306160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দাগ মুছে ফেলা যায় এমন মার্কার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F73C71-7593-467C-A855-5912B45CE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974" y="3022490"/>
              <a:ext cx="1452600" cy="67751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676D65-1CB6-479A-9822-6CC6CCE37F73}"/>
              </a:ext>
            </a:extLst>
          </p:cNvPr>
          <p:cNvGrpSpPr/>
          <p:nvPr/>
        </p:nvGrpSpPr>
        <p:grpSpPr>
          <a:xfrm>
            <a:off x="1067344" y="5128443"/>
            <a:ext cx="7896191" cy="1258922"/>
            <a:chOff x="1067344" y="5128443"/>
            <a:chExt cx="7896191" cy="12589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0C1896-42B6-468B-A5EA-01906863A7BE}"/>
                </a:ext>
              </a:extLst>
            </p:cNvPr>
            <p:cNvSpPr txBox="1"/>
            <p:nvPr/>
          </p:nvSpPr>
          <p:spPr>
            <a:xfrm>
              <a:off x="1067344" y="5478541"/>
              <a:ext cx="6097730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সূর্যের নমুনা স্বরুপ একটি টর্চ লাইট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1E098EF-C402-459D-B4E0-9C90487B9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074" y="5128443"/>
              <a:ext cx="1798461" cy="12589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6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15850" y="733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25CBA-3C7B-4CF6-AA42-221C243D2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33" y="1279881"/>
            <a:ext cx="9825040" cy="48649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088E26-8ABC-49F9-B20B-DC04CA2C3F4D}"/>
              </a:ext>
            </a:extLst>
          </p:cNvPr>
          <p:cNvSpPr/>
          <p:nvPr/>
        </p:nvSpPr>
        <p:spPr>
          <a:xfrm>
            <a:off x="3215740" y="713170"/>
            <a:ext cx="6016625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২টি ভালভাবে লক্ষ্য করঃ-</a:t>
            </a:r>
            <a:endParaRPr lang="en-US" sz="44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8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15850" y="733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0345945-518C-424D-974A-24BD7432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95" y="1507861"/>
            <a:ext cx="7724633" cy="2727913"/>
          </a:xfrm>
          <a:prstGeom prst="rect">
            <a:avLst/>
          </a:prstGeom>
        </p:spPr>
      </p:pic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DAD188EC-9F78-49F9-92B1-9FC90681A9FB}"/>
              </a:ext>
            </a:extLst>
          </p:cNvPr>
          <p:cNvGraphicFramePr>
            <a:graphicFrameLocks noGrp="1"/>
          </p:cNvGraphicFramePr>
          <p:nvPr/>
        </p:nvGraphicFramePr>
        <p:xfrm>
          <a:off x="1281075" y="4286758"/>
          <a:ext cx="9527088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620">
                  <a:extLst>
                    <a:ext uri="{9D8B030D-6E8A-4147-A177-3AD203B41FA5}">
                      <a16:colId xmlns:a16="http://schemas.microsoft.com/office/drawing/2014/main" val="314032753"/>
                    </a:ext>
                  </a:extLst>
                </a:gridCol>
                <a:gridCol w="3627772">
                  <a:extLst>
                    <a:ext uri="{9D8B030D-6E8A-4147-A177-3AD203B41FA5}">
                      <a16:colId xmlns:a16="http://schemas.microsoft.com/office/drawing/2014/main" val="494644570"/>
                    </a:ext>
                  </a:extLst>
                </a:gridCol>
                <a:gridCol w="3175696">
                  <a:extLst>
                    <a:ext uri="{9D8B030D-6E8A-4147-A177-3AD203B41FA5}">
                      <a16:colId xmlns:a16="http://schemas.microsoft.com/office/drawing/2014/main" val="3088387800"/>
                    </a:ext>
                  </a:extLst>
                </a:gridCol>
              </a:tblGrid>
              <a:tr h="420013">
                <a:tc>
                  <a:txBody>
                    <a:bodyPr/>
                    <a:lstStyle/>
                    <a:p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5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টর্চের অভিমুখে উত্তর মেরু </a:t>
                      </a:r>
                      <a:endParaRPr lang="en-US" sz="25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5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টর্চের বিপরীতে উত্তর মেরু </a:t>
                      </a:r>
                      <a:endParaRPr lang="en-US" sz="25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664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5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দিনের দৈর্ঘ্য (সেমি) </a:t>
                      </a:r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488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5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রাতের দৈর্ঘ্য (সেমি) </a:t>
                      </a:r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254940"/>
                  </a:ext>
                </a:extLst>
              </a:tr>
            </a:tbl>
          </a:graphicData>
        </a:graphic>
      </p:graphicFrame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8BDDAE31-1E95-4DC5-87C3-3667C0DDB049}"/>
              </a:ext>
            </a:extLst>
          </p:cNvPr>
          <p:cNvSpPr/>
          <p:nvPr/>
        </p:nvSpPr>
        <p:spPr>
          <a:xfrm>
            <a:off x="3012831" y="5753880"/>
            <a:ext cx="6001401" cy="569003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খাতায় লিখঃ</a:t>
            </a:r>
          </a:p>
        </p:txBody>
      </p:sp>
    </p:spTree>
    <p:extLst>
      <p:ext uri="{BB962C8B-B14F-4D97-AF65-F5344CB8AC3E}">
        <p14:creationId xmlns:p14="http://schemas.microsoft.com/office/powerpoint/2010/main" val="33184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8906" y="1605319"/>
            <a:ext cx="7612098" cy="23155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11" name="Group 10"/>
          <p:cNvGrpSpPr/>
          <p:nvPr/>
        </p:nvGrpSpPr>
        <p:grpSpPr>
          <a:xfrm>
            <a:off x="7769984" y="2269096"/>
            <a:ext cx="1785938" cy="785813"/>
            <a:chOff x="4495800" y="1295400"/>
            <a:chExt cx="2819400" cy="1371600"/>
          </a:xfrm>
        </p:grpSpPr>
        <p:sp>
          <p:nvSpPr>
            <p:cNvPr id="12" name="Flowchart: Direct Access Storage 11"/>
            <p:cNvSpPr/>
            <p:nvPr/>
          </p:nvSpPr>
          <p:spPr>
            <a:xfrm flipH="1">
              <a:off x="4953000" y="1524000"/>
              <a:ext cx="2362200" cy="838200"/>
            </a:xfrm>
            <a:prstGeom prst="flowChartMagneticDru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9" name="Flowchart: Extract 18"/>
            <p:cNvSpPr/>
            <p:nvPr/>
          </p:nvSpPr>
          <p:spPr>
            <a:xfrm rot="5400000">
              <a:off x="4610100" y="1485900"/>
              <a:ext cx="1295400" cy="914400"/>
            </a:xfrm>
            <a:prstGeom prst="flowChartExtra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0" name="Oval 19"/>
            <p:cNvSpPr/>
            <p:nvPr/>
          </p:nvSpPr>
          <p:spPr>
            <a:xfrm>
              <a:off x="4495800" y="1295400"/>
              <a:ext cx="533400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777612" y="436867"/>
            <a:ext cx="5903964" cy="796959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1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চিত্রের দিকে লক্ষ্য কর এবং ছক আঁকো । </a:t>
            </a:r>
            <a:endParaRPr lang="en-US" sz="281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82346" y="147229"/>
            <a:ext cx="1495266" cy="1332219"/>
            <a:chOff x="231902" y="975607"/>
            <a:chExt cx="1845290" cy="1405881"/>
          </a:xfrm>
        </p:grpSpPr>
        <p:sp>
          <p:nvSpPr>
            <p:cNvPr id="15" name="Freeform 1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" name="Freeform 1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17" name="Freeform 16"/>
          <p:cNvSpPr/>
          <p:nvPr/>
        </p:nvSpPr>
        <p:spPr>
          <a:xfrm>
            <a:off x="1564215" y="267990"/>
            <a:ext cx="1105267" cy="1134713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7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37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00354" y="5961185"/>
            <a:ext cx="9191293" cy="31037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খাতায় লিখঃ</a:t>
            </a:r>
          </a:p>
        </p:txBody>
      </p:sp>
      <p:sp>
        <p:nvSpPr>
          <p:cNvPr id="9" name="Trapezoid 8"/>
          <p:cNvSpPr/>
          <p:nvPr/>
        </p:nvSpPr>
        <p:spPr>
          <a:xfrm rot="5400000">
            <a:off x="5249322" y="638794"/>
            <a:ext cx="1400532" cy="4026939"/>
          </a:xfrm>
          <a:prstGeom prst="trapezoid">
            <a:avLst>
              <a:gd name="adj" fmla="val 2827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28" name="Group 27"/>
          <p:cNvGrpSpPr/>
          <p:nvPr/>
        </p:nvGrpSpPr>
        <p:grpSpPr>
          <a:xfrm>
            <a:off x="3117769" y="1625993"/>
            <a:ext cx="1649540" cy="2261235"/>
            <a:chOff x="10614870" y="2674369"/>
            <a:chExt cx="1759509" cy="241198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8" t="6977" r="6520" b="4257"/>
            <a:stretch/>
          </p:blipFill>
          <p:spPr bwMode="auto">
            <a:xfrm rot="830483">
              <a:off x="10708281" y="2997679"/>
              <a:ext cx="1604557" cy="16071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softEdge rad="112500"/>
            </a:effec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1503459" y="2674369"/>
              <a:ext cx="0" cy="24119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614870" y="3613871"/>
              <a:ext cx="523105" cy="375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88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</a:t>
              </a:r>
              <a:endParaRPr lang="en-US" sz="1688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610866" y="3613871"/>
              <a:ext cx="763513" cy="375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88" dirty="0">
                  <a:latin typeface="NikoshBAN" panose="02000000000000000000" pitchFamily="2" charset="0"/>
                  <a:cs typeface="NikoshBAN" panose="02000000000000000000" pitchFamily="2" charset="0"/>
                </a:rPr>
                <a:t>পশ্চিম</a:t>
              </a:r>
              <a:endParaRPr lang="en-US" sz="1688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162484" y="1605319"/>
            <a:ext cx="1773634" cy="2302585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8344C17A-419B-46CF-83FE-5EC26D4ECFEE}"/>
              </a:ext>
            </a:extLst>
          </p:cNvPr>
          <p:cNvGraphicFramePr>
            <a:graphicFrameLocks noGrp="1"/>
          </p:cNvGraphicFramePr>
          <p:nvPr/>
        </p:nvGraphicFramePr>
        <p:xfrm>
          <a:off x="1018442" y="4250329"/>
          <a:ext cx="8931645" cy="1328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394">
                  <a:extLst>
                    <a:ext uri="{9D8B030D-6E8A-4147-A177-3AD203B41FA5}">
                      <a16:colId xmlns:a16="http://schemas.microsoft.com/office/drawing/2014/main" val="314032753"/>
                    </a:ext>
                  </a:extLst>
                </a:gridCol>
                <a:gridCol w="3401036">
                  <a:extLst>
                    <a:ext uri="{9D8B030D-6E8A-4147-A177-3AD203B41FA5}">
                      <a16:colId xmlns:a16="http://schemas.microsoft.com/office/drawing/2014/main" val="494644570"/>
                    </a:ext>
                  </a:extLst>
                </a:gridCol>
                <a:gridCol w="2977215">
                  <a:extLst>
                    <a:ext uri="{9D8B030D-6E8A-4147-A177-3AD203B41FA5}">
                      <a16:colId xmlns:a16="http://schemas.microsoft.com/office/drawing/2014/main" val="3088387800"/>
                    </a:ext>
                  </a:extLst>
                </a:gridCol>
              </a:tblGrid>
              <a:tr h="442913">
                <a:tc>
                  <a:txBody>
                    <a:bodyPr/>
                    <a:lstStyle/>
                    <a:p>
                      <a:endParaRPr lang="en-US" sz="23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bn-BD" sz="23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টর্চের অভিমুখে উত্তর মেরু </a:t>
                      </a:r>
                      <a:endParaRPr lang="en-US" sz="23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bn-BD" sz="23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টর্চের বিপরীতে উত্তর মেরু </a:t>
                      </a:r>
                      <a:endParaRPr lang="en-US" sz="23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480664635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r>
                        <a:rPr lang="bn-BD" sz="23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দিনের দৈর্ঘ্য (সেমি) </a:t>
                      </a:r>
                      <a:endParaRPr lang="en-US" sz="23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23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23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77948851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r>
                        <a:rPr lang="bn-BD" sz="23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রাতের দৈর্ঘ্য (সেমি) </a:t>
                      </a:r>
                      <a:endParaRPr lang="en-US" sz="23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23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23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187254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0316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2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84146F-4097-4069-AE0E-D02F0EE5B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72" y="277837"/>
            <a:ext cx="9903656" cy="4389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73BF82-AC9B-475E-A700-86050BBE1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00481" y="-333525"/>
            <a:ext cx="2191039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98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15850" y="733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E3688E-6197-451E-846E-F7718197985F}"/>
              </a:ext>
            </a:extLst>
          </p:cNvPr>
          <p:cNvSpPr txBox="1"/>
          <p:nvPr/>
        </p:nvSpPr>
        <p:spPr>
          <a:xfrm>
            <a:off x="2377136" y="272848"/>
            <a:ext cx="8003513" cy="9407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08731" tIns="54366" rIns="108731" bIns="54366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57-58 </a:t>
            </a:r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নং পৃষ্ঠা দেখো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5F0B82-8179-440C-A7F8-D62F561A19C8}"/>
              </a:ext>
            </a:extLst>
          </p:cNvPr>
          <p:cNvGrpSpPr/>
          <p:nvPr/>
        </p:nvGrpSpPr>
        <p:grpSpPr>
          <a:xfrm>
            <a:off x="48679" y="1570729"/>
            <a:ext cx="11368683" cy="5055154"/>
            <a:chOff x="1123827" y="1539107"/>
            <a:chExt cx="9315797" cy="39598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E8AB5D2-045A-47F0-AC47-4053AAEC0689}"/>
                </a:ext>
              </a:extLst>
            </p:cNvPr>
            <p:cNvGrpSpPr/>
            <p:nvPr/>
          </p:nvGrpSpPr>
          <p:grpSpPr>
            <a:xfrm>
              <a:off x="5199529" y="1539107"/>
              <a:ext cx="5240095" cy="3959870"/>
              <a:chOff x="5199529" y="1539107"/>
              <a:chExt cx="5240095" cy="395987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626A062-130B-4244-89E4-CC2DCDBDD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10970" y="1539107"/>
                <a:ext cx="4128654" cy="395987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4C8A036-916C-43FB-97D7-EAB3FA882F76}"/>
                  </a:ext>
                </a:extLst>
              </p:cNvPr>
              <p:cNvSpPr/>
              <p:nvPr/>
            </p:nvSpPr>
            <p:spPr>
              <a:xfrm>
                <a:off x="5740843" y="16453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BEB42EF-4EA4-4AD3-B1D6-A6E19D79A738}"/>
                  </a:ext>
                </a:extLst>
              </p:cNvPr>
              <p:cNvSpPr/>
              <p:nvPr/>
            </p:nvSpPr>
            <p:spPr>
              <a:xfrm>
                <a:off x="5740843" y="20684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DA3F205-769D-4252-A01A-4CC60F4DA919}"/>
                  </a:ext>
                </a:extLst>
              </p:cNvPr>
              <p:cNvSpPr/>
              <p:nvPr/>
            </p:nvSpPr>
            <p:spPr>
              <a:xfrm>
                <a:off x="5740843" y="24835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1FB6D42-130A-4839-9288-2CA84102032A}"/>
                  </a:ext>
                </a:extLst>
              </p:cNvPr>
              <p:cNvSpPr/>
              <p:nvPr/>
            </p:nvSpPr>
            <p:spPr>
              <a:xfrm>
                <a:off x="5740843" y="29066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514F74F-B6E2-49E2-A469-CEF9676FE284}"/>
                  </a:ext>
                </a:extLst>
              </p:cNvPr>
              <p:cNvSpPr/>
              <p:nvPr/>
            </p:nvSpPr>
            <p:spPr>
              <a:xfrm>
                <a:off x="5740843" y="33217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D919CAE-A321-47D8-9DDB-4D21C12525C7}"/>
                  </a:ext>
                </a:extLst>
              </p:cNvPr>
              <p:cNvSpPr/>
              <p:nvPr/>
            </p:nvSpPr>
            <p:spPr>
              <a:xfrm>
                <a:off x="5740843" y="37448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2488F22-EEC8-4F9C-A011-E1B4D2DF7879}"/>
                  </a:ext>
                </a:extLst>
              </p:cNvPr>
              <p:cNvSpPr/>
              <p:nvPr/>
            </p:nvSpPr>
            <p:spPr>
              <a:xfrm>
                <a:off x="5740843" y="41599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8B2C5AC-645B-40F0-9E87-81D66133189E}"/>
                  </a:ext>
                </a:extLst>
              </p:cNvPr>
              <p:cNvSpPr/>
              <p:nvPr/>
            </p:nvSpPr>
            <p:spPr>
              <a:xfrm>
                <a:off x="5740843" y="45830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CA095F6-5077-4D5E-B97F-AFF6559CD5B1}"/>
                  </a:ext>
                </a:extLst>
              </p:cNvPr>
              <p:cNvSpPr/>
              <p:nvPr/>
            </p:nvSpPr>
            <p:spPr>
              <a:xfrm>
                <a:off x="5740843" y="50235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BE961C4-CEDC-4623-BC69-DFFDE7544A65}"/>
                  </a:ext>
                </a:extLst>
              </p:cNvPr>
              <p:cNvSpPr/>
              <p:nvPr/>
            </p:nvSpPr>
            <p:spPr>
              <a:xfrm flipH="1">
                <a:off x="5199529" y="16453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B738C76-5598-4253-A43B-E9705AC3ADB0}"/>
                  </a:ext>
                </a:extLst>
              </p:cNvPr>
              <p:cNvSpPr/>
              <p:nvPr/>
            </p:nvSpPr>
            <p:spPr>
              <a:xfrm flipH="1">
                <a:off x="5199529" y="20684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04F61B7-043F-4785-91D4-395070AA37CA}"/>
                  </a:ext>
                </a:extLst>
              </p:cNvPr>
              <p:cNvSpPr/>
              <p:nvPr/>
            </p:nvSpPr>
            <p:spPr>
              <a:xfrm flipH="1">
                <a:off x="5199529" y="24835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BFB9DED-217C-458C-A95C-CDFBD49CD36F}"/>
                  </a:ext>
                </a:extLst>
              </p:cNvPr>
              <p:cNvSpPr/>
              <p:nvPr/>
            </p:nvSpPr>
            <p:spPr>
              <a:xfrm flipH="1">
                <a:off x="5199529" y="29066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E7A98C5-39F0-4EAF-8EB8-9081DC6657A6}"/>
                  </a:ext>
                </a:extLst>
              </p:cNvPr>
              <p:cNvSpPr/>
              <p:nvPr/>
            </p:nvSpPr>
            <p:spPr>
              <a:xfrm flipH="1">
                <a:off x="5199529" y="33217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9A1B847-9E2F-4BA2-96AA-20EEC6DDD768}"/>
                  </a:ext>
                </a:extLst>
              </p:cNvPr>
              <p:cNvSpPr/>
              <p:nvPr/>
            </p:nvSpPr>
            <p:spPr>
              <a:xfrm flipH="1">
                <a:off x="5199529" y="41599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0D34E62-520A-4988-8284-26D27E976302}"/>
                  </a:ext>
                </a:extLst>
              </p:cNvPr>
              <p:cNvSpPr/>
              <p:nvPr/>
            </p:nvSpPr>
            <p:spPr>
              <a:xfrm flipH="1">
                <a:off x="5199529" y="45830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CF0CA8E-93FF-4171-9F32-73FFE226161F}"/>
                  </a:ext>
                </a:extLst>
              </p:cNvPr>
              <p:cNvSpPr/>
              <p:nvPr/>
            </p:nvSpPr>
            <p:spPr>
              <a:xfrm flipH="1">
                <a:off x="5199529" y="50235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18AD72F-D442-409B-8DED-ED224B5DAE96}"/>
                  </a:ext>
                </a:extLst>
              </p:cNvPr>
              <p:cNvSpPr/>
              <p:nvPr/>
            </p:nvSpPr>
            <p:spPr>
              <a:xfrm flipH="1">
                <a:off x="5199529" y="37448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32">
                <a:extLst>
                  <a:ext uri="{FF2B5EF4-FFF2-40B4-BE49-F238E27FC236}">
                    <a16:creationId xmlns:a16="http://schemas.microsoft.com/office/drawing/2014/main" id="{C0A81954-3E72-4FF0-88D3-190748E680FA}"/>
                  </a:ext>
                </a:extLst>
              </p:cNvPr>
              <p:cNvSpPr/>
              <p:nvPr/>
            </p:nvSpPr>
            <p:spPr>
              <a:xfrm>
                <a:off x="5283401" y="1732589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3">
                <a:extLst>
                  <a:ext uri="{FF2B5EF4-FFF2-40B4-BE49-F238E27FC236}">
                    <a16:creationId xmlns:a16="http://schemas.microsoft.com/office/drawing/2014/main" id="{2CB8B0A0-BDA6-4EDA-AF48-93BD362C9BD1}"/>
                  </a:ext>
                </a:extLst>
              </p:cNvPr>
              <p:cNvSpPr/>
              <p:nvPr/>
            </p:nvSpPr>
            <p:spPr>
              <a:xfrm>
                <a:off x="5296873" y="21616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4">
                <a:extLst>
                  <a:ext uri="{FF2B5EF4-FFF2-40B4-BE49-F238E27FC236}">
                    <a16:creationId xmlns:a16="http://schemas.microsoft.com/office/drawing/2014/main" id="{4D4C6714-3286-4C55-B8F9-510597EF2A92}"/>
                  </a:ext>
                </a:extLst>
              </p:cNvPr>
              <p:cNvSpPr/>
              <p:nvPr/>
            </p:nvSpPr>
            <p:spPr>
              <a:xfrm>
                <a:off x="5296873" y="25680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5">
                <a:extLst>
                  <a:ext uri="{FF2B5EF4-FFF2-40B4-BE49-F238E27FC236}">
                    <a16:creationId xmlns:a16="http://schemas.microsoft.com/office/drawing/2014/main" id="{18226D44-D9A1-44D4-9B66-F2D7BC9D2972}"/>
                  </a:ext>
                </a:extLst>
              </p:cNvPr>
              <p:cNvSpPr/>
              <p:nvPr/>
            </p:nvSpPr>
            <p:spPr>
              <a:xfrm>
                <a:off x="5296873" y="2999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6">
                <a:extLst>
                  <a:ext uri="{FF2B5EF4-FFF2-40B4-BE49-F238E27FC236}">
                    <a16:creationId xmlns:a16="http://schemas.microsoft.com/office/drawing/2014/main" id="{A2DE168D-1FE2-49F9-81AA-2A900B94BD11}"/>
                  </a:ext>
                </a:extLst>
              </p:cNvPr>
              <p:cNvSpPr/>
              <p:nvPr/>
            </p:nvSpPr>
            <p:spPr>
              <a:xfrm>
                <a:off x="5296873" y="34189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7">
                <a:extLst>
                  <a:ext uri="{FF2B5EF4-FFF2-40B4-BE49-F238E27FC236}">
                    <a16:creationId xmlns:a16="http://schemas.microsoft.com/office/drawing/2014/main" id="{110422AA-DDFB-415C-AD5E-2C5C0CF74C0A}"/>
                  </a:ext>
                </a:extLst>
              </p:cNvPr>
              <p:cNvSpPr/>
              <p:nvPr/>
            </p:nvSpPr>
            <p:spPr>
              <a:xfrm>
                <a:off x="5296873" y="38380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8">
                <a:extLst>
                  <a:ext uri="{FF2B5EF4-FFF2-40B4-BE49-F238E27FC236}">
                    <a16:creationId xmlns:a16="http://schemas.microsoft.com/office/drawing/2014/main" id="{1DAF755C-C456-451B-827A-0D2EDD11BB64}"/>
                  </a:ext>
                </a:extLst>
              </p:cNvPr>
              <p:cNvSpPr/>
              <p:nvPr/>
            </p:nvSpPr>
            <p:spPr>
              <a:xfrm>
                <a:off x="5296873" y="4269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9">
                <a:extLst>
                  <a:ext uri="{FF2B5EF4-FFF2-40B4-BE49-F238E27FC236}">
                    <a16:creationId xmlns:a16="http://schemas.microsoft.com/office/drawing/2014/main" id="{D6B4DB82-9C51-44EC-B671-22A4A5829492}"/>
                  </a:ext>
                </a:extLst>
              </p:cNvPr>
              <p:cNvSpPr/>
              <p:nvPr/>
            </p:nvSpPr>
            <p:spPr>
              <a:xfrm>
                <a:off x="5296873" y="4650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40">
                <a:extLst>
                  <a:ext uri="{FF2B5EF4-FFF2-40B4-BE49-F238E27FC236}">
                    <a16:creationId xmlns:a16="http://schemas.microsoft.com/office/drawing/2014/main" id="{2B2DD4F0-B131-4611-87EC-165066F1A956}"/>
                  </a:ext>
                </a:extLst>
              </p:cNvPr>
              <p:cNvSpPr/>
              <p:nvPr/>
            </p:nvSpPr>
            <p:spPr>
              <a:xfrm>
                <a:off x="5296873" y="50953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C63181-B6FF-4C86-9233-132C776B7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3827" y="1544014"/>
              <a:ext cx="3575273" cy="3954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0097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4459458" y="250031"/>
            <a:ext cx="2208628" cy="1411613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62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BD" sz="5625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4572" y="2109821"/>
            <a:ext cx="10059188" cy="1040752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1935" tIns="50968" rIns="101935" bIns="50968" rtlCol="0">
            <a:spAutoFit/>
          </a:bodyPr>
          <a:lstStyle/>
          <a:p>
            <a:pPr marL="803672" indent="-803672">
              <a:buFont typeface="Wingdings" panose="05000000000000000000" pitchFamily="2" charset="2"/>
              <a:buChar char="Ø"/>
            </a:pPr>
            <a:r>
              <a:rPr lang="bn-BD" sz="609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ঋতুগুলো কী কী? </a:t>
            </a:r>
            <a:endParaRPr lang="en-US" sz="609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572" y="3598750"/>
            <a:ext cx="10059188" cy="968553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1935" tIns="50968" rIns="101935" bIns="50968" rtlCol="0">
            <a:spAutoFit/>
          </a:bodyPr>
          <a:lstStyle/>
          <a:p>
            <a:pPr marL="803672" indent="-803672">
              <a:buFont typeface="Wingdings" panose="05000000000000000000" pitchFamily="2" charset="2"/>
              <a:buChar char="Ø"/>
            </a:pPr>
            <a:r>
              <a:rPr lang="bn-BD" sz="5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ঋতু পরিবর্তন কেন হয়? </a:t>
            </a:r>
            <a:endParaRPr lang="en-US" sz="562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15850" y="733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156472-8D70-477E-9BE8-31934F4E4D1A}"/>
              </a:ext>
            </a:extLst>
          </p:cNvPr>
          <p:cNvGrpSpPr/>
          <p:nvPr/>
        </p:nvGrpSpPr>
        <p:grpSpPr>
          <a:xfrm>
            <a:off x="2597877" y="479150"/>
            <a:ext cx="5939227" cy="765353"/>
            <a:chOff x="1739900" y="142070"/>
            <a:chExt cx="8496300" cy="1240935"/>
          </a:xfrm>
          <a:solidFill>
            <a:srgbClr val="00B0F0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2FA5A59-D2FC-4ED9-93E3-85DEF39792D7}"/>
                </a:ext>
              </a:extLst>
            </p:cNvPr>
            <p:cNvGrpSpPr/>
            <p:nvPr/>
          </p:nvGrpSpPr>
          <p:grpSpPr>
            <a:xfrm>
              <a:off x="1739900" y="451300"/>
              <a:ext cx="8496300" cy="571501"/>
              <a:chOff x="1790700" y="355599"/>
              <a:chExt cx="8496300" cy="571501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24D5D87-7F83-49EB-AB05-C51D33D63308}"/>
                  </a:ext>
                </a:extLst>
              </p:cNvPr>
              <p:cNvSpPr/>
              <p:nvPr/>
            </p:nvSpPr>
            <p:spPr>
              <a:xfrm>
                <a:off x="2679700" y="395508"/>
                <a:ext cx="6908800" cy="1397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5BBCCCF-6024-404E-8DCB-75CB09BA6A33}"/>
                  </a:ext>
                </a:extLst>
              </p:cNvPr>
              <p:cNvSpPr/>
              <p:nvPr/>
            </p:nvSpPr>
            <p:spPr>
              <a:xfrm>
                <a:off x="1905000" y="571499"/>
                <a:ext cx="8153400" cy="1397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1639649-C36F-497C-B53E-82D6CFEE5E51}"/>
                  </a:ext>
                </a:extLst>
              </p:cNvPr>
              <p:cNvSpPr/>
              <p:nvPr/>
            </p:nvSpPr>
            <p:spPr>
              <a:xfrm>
                <a:off x="2679700" y="711201"/>
                <a:ext cx="6908800" cy="1397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0003603-4B98-47F6-9637-7F4966F37C3B}"/>
                  </a:ext>
                </a:extLst>
              </p:cNvPr>
              <p:cNvSpPr/>
              <p:nvPr/>
            </p:nvSpPr>
            <p:spPr>
              <a:xfrm>
                <a:off x="1790700" y="533399"/>
                <a:ext cx="228600" cy="2159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28A17BA-908D-432F-9D65-9E64DC50072D}"/>
                  </a:ext>
                </a:extLst>
              </p:cNvPr>
              <p:cNvSpPr/>
              <p:nvPr/>
            </p:nvSpPr>
            <p:spPr>
              <a:xfrm>
                <a:off x="2603500" y="660400"/>
                <a:ext cx="228600" cy="2159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C87EB4F-0E14-468F-8705-E9F7B9054E85}"/>
                  </a:ext>
                </a:extLst>
              </p:cNvPr>
              <p:cNvSpPr/>
              <p:nvPr/>
            </p:nvSpPr>
            <p:spPr>
              <a:xfrm>
                <a:off x="2565400" y="355599"/>
                <a:ext cx="228600" cy="2159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55B456-363B-4ED2-BAF6-3B9B521169E4}"/>
                  </a:ext>
                </a:extLst>
              </p:cNvPr>
              <p:cNvSpPr/>
              <p:nvPr/>
            </p:nvSpPr>
            <p:spPr>
              <a:xfrm>
                <a:off x="9525000" y="355599"/>
                <a:ext cx="228600" cy="2159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9C88DB0-C62A-4E40-AB4A-4044DD25EBC4}"/>
                  </a:ext>
                </a:extLst>
              </p:cNvPr>
              <p:cNvSpPr/>
              <p:nvPr/>
            </p:nvSpPr>
            <p:spPr>
              <a:xfrm>
                <a:off x="9525000" y="711200"/>
                <a:ext cx="228600" cy="2159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43556A5-6C42-4DC1-8283-A66C9F26A290}"/>
                  </a:ext>
                </a:extLst>
              </p:cNvPr>
              <p:cNvSpPr/>
              <p:nvPr/>
            </p:nvSpPr>
            <p:spPr>
              <a:xfrm>
                <a:off x="10058400" y="533399"/>
                <a:ext cx="228600" cy="2159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2834AC2-796E-4961-91EB-F80024AF2D45}"/>
                </a:ext>
              </a:extLst>
            </p:cNvPr>
            <p:cNvGrpSpPr/>
            <p:nvPr/>
          </p:nvGrpSpPr>
          <p:grpSpPr>
            <a:xfrm>
              <a:off x="3679155" y="142070"/>
              <a:ext cx="4213442" cy="1240935"/>
              <a:chOff x="3305487" y="343351"/>
              <a:chExt cx="4898635" cy="1180650"/>
            </a:xfrm>
            <a:grpFill/>
          </p:grpSpPr>
          <p:sp>
            <p:nvSpPr>
              <p:cNvPr id="6" name="Plaque 5">
                <a:extLst>
                  <a:ext uri="{FF2B5EF4-FFF2-40B4-BE49-F238E27FC236}">
                    <a16:creationId xmlns:a16="http://schemas.microsoft.com/office/drawing/2014/main" id="{A1F59F6B-02CE-4BD5-BB42-5100DC41D6A7}"/>
                  </a:ext>
                </a:extLst>
              </p:cNvPr>
              <p:cNvSpPr/>
              <p:nvPr/>
            </p:nvSpPr>
            <p:spPr>
              <a:xfrm>
                <a:off x="5766064" y="355600"/>
                <a:ext cx="1219200" cy="1168401"/>
              </a:xfrm>
              <a:prstGeom prst="plaque">
                <a:avLst/>
              </a:prstGeom>
              <a:grpFill/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b="1" dirty="0">
                    <a:solidFill>
                      <a:prstClr val="whit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Plaque 7">
                <a:extLst>
                  <a:ext uri="{FF2B5EF4-FFF2-40B4-BE49-F238E27FC236}">
                    <a16:creationId xmlns:a16="http://schemas.microsoft.com/office/drawing/2014/main" id="{9B068081-C51D-4284-9AC8-A44BE6A30958}"/>
                  </a:ext>
                </a:extLst>
              </p:cNvPr>
              <p:cNvSpPr/>
              <p:nvPr/>
            </p:nvSpPr>
            <p:spPr>
              <a:xfrm>
                <a:off x="3305487" y="355601"/>
                <a:ext cx="1219200" cy="1168399"/>
              </a:xfrm>
              <a:prstGeom prst="plaque">
                <a:avLst/>
              </a:prstGeom>
              <a:grpFill/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মূ</a:t>
                </a:r>
                <a:r>
                  <a:rPr kumimoji="0" lang="bn-BD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Vrinda" panose="020B0502040204020203" pitchFamily="34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Plaque 8">
                <a:extLst>
                  <a:ext uri="{FF2B5EF4-FFF2-40B4-BE49-F238E27FC236}">
                    <a16:creationId xmlns:a16="http://schemas.microsoft.com/office/drawing/2014/main" id="{D6C5760B-A546-477E-9021-51D4F415C244}"/>
                  </a:ext>
                </a:extLst>
              </p:cNvPr>
              <p:cNvSpPr/>
              <p:nvPr/>
            </p:nvSpPr>
            <p:spPr>
              <a:xfrm>
                <a:off x="4542301" y="343351"/>
                <a:ext cx="1219200" cy="1168401"/>
              </a:xfrm>
              <a:prstGeom prst="plaque">
                <a:avLst/>
              </a:prstGeom>
              <a:grpFill/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 err="1">
                    <a:solidFill>
                      <a:prstClr val="whit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ল্যা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Plaque 9">
                <a:extLst>
                  <a:ext uri="{FF2B5EF4-FFF2-40B4-BE49-F238E27FC236}">
                    <a16:creationId xmlns:a16="http://schemas.microsoft.com/office/drawing/2014/main" id="{3AEE2A72-2C5C-4B7F-8B65-FD6DEEB7894C}"/>
                  </a:ext>
                </a:extLst>
              </p:cNvPr>
              <p:cNvSpPr/>
              <p:nvPr/>
            </p:nvSpPr>
            <p:spPr>
              <a:xfrm>
                <a:off x="6984922" y="355600"/>
                <a:ext cx="1219200" cy="1168401"/>
              </a:xfrm>
              <a:prstGeom prst="plaque">
                <a:avLst/>
              </a:prstGeom>
              <a:grpFill/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ন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EB29933-F408-4274-8C27-F2571E1CFE82}"/>
              </a:ext>
            </a:extLst>
          </p:cNvPr>
          <p:cNvGrpSpPr/>
          <p:nvPr/>
        </p:nvGrpSpPr>
        <p:grpSpPr>
          <a:xfrm>
            <a:off x="612416" y="1855079"/>
            <a:ext cx="7221015" cy="663792"/>
            <a:chOff x="612416" y="1855079"/>
            <a:chExt cx="7221015" cy="66379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84183D4-83D9-4039-B47E-C18D75E013BC}"/>
                </a:ext>
              </a:extLst>
            </p:cNvPr>
            <p:cNvSpPr txBox="1"/>
            <p:nvPr/>
          </p:nvSpPr>
          <p:spPr>
            <a:xfrm>
              <a:off x="1110042" y="1855079"/>
              <a:ext cx="6723389" cy="663792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108731" tIns="54366" rIns="108731" bIns="54366" rtlCol="0">
              <a:spAutoFit/>
            </a:bodyPr>
            <a:lstStyle/>
            <a:p>
              <a:r>
                <a:rPr lang="bn-IN" sz="3600" b="1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গ্রীষ্মকালে দিনের সময়কাল কেমন হয়?</a:t>
              </a:r>
            </a:p>
          </p:txBody>
        </p:sp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57E33198-9147-4EBB-83D3-45CF58306EBA}"/>
                </a:ext>
              </a:extLst>
            </p:cNvPr>
            <p:cNvSpPr/>
            <p:nvPr/>
          </p:nvSpPr>
          <p:spPr>
            <a:xfrm>
              <a:off x="612416" y="2015541"/>
              <a:ext cx="497626" cy="245777"/>
            </a:xfrm>
            <a:prstGeom prst="homePlat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E18870C-860F-4552-A220-06DE6D2EA2B9}"/>
              </a:ext>
            </a:extLst>
          </p:cNvPr>
          <p:cNvGrpSpPr/>
          <p:nvPr/>
        </p:nvGrpSpPr>
        <p:grpSpPr>
          <a:xfrm>
            <a:off x="612416" y="2628452"/>
            <a:ext cx="6310752" cy="663792"/>
            <a:chOff x="612416" y="2628452"/>
            <a:chExt cx="6310752" cy="66379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B66B03-31DB-470A-854A-2BCEACC2245E}"/>
                </a:ext>
              </a:extLst>
            </p:cNvPr>
            <p:cNvSpPr txBox="1"/>
            <p:nvPr/>
          </p:nvSpPr>
          <p:spPr>
            <a:xfrm>
              <a:off x="1110042" y="2628452"/>
              <a:ext cx="5813126" cy="663792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108731" tIns="54366" rIns="108731" bIns="54366" rtlCol="0">
              <a:spAutoFit/>
            </a:bodyPr>
            <a:lstStyle/>
            <a:p>
              <a:r>
                <a:rPr lang="bn-IN" sz="3600" b="1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শীতকালে দিনের সময়কাল কেমন হয়?</a:t>
              </a:r>
            </a:p>
          </p:txBody>
        </p:sp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D8E1DFD1-958A-4656-8195-02978B07EA2B}"/>
                </a:ext>
              </a:extLst>
            </p:cNvPr>
            <p:cNvSpPr/>
            <p:nvPr/>
          </p:nvSpPr>
          <p:spPr>
            <a:xfrm>
              <a:off x="612416" y="2792381"/>
              <a:ext cx="497626" cy="272955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0D045EE-9F27-461E-BB09-22BD63B0A586}"/>
              </a:ext>
            </a:extLst>
          </p:cNvPr>
          <p:cNvGrpSpPr/>
          <p:nvPr/>
        </p:nvGrpSpPr>
        <p:grpSpPr>
          <a:xfrm>
            <a:off x="637188" y="3381427"/>
            <a:ext cx="9966328" cy="663792"/>
            <a:chOff x="637188" y="3381427"/>
            <a:chExt cx="9966328" cy="663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3B846C-2B36-4A1A-87FA-3355DC1BC6D6}"/>
                </a:ext>
              </a:extLst>
            </p:cNvPr>
            <p:cNvSpPr txBox="1"/>
            <p:nvPr/>
          </p:nvSpPr>
          <p:spPr>
            <a:xfrm>
              <a:off x="1079198" y="3381427"/>
              <a:ext cx="9524318" cy="663792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108731" tIns="54366" rIns="108731" bIns="54366" rtlCol="0">
              <a:spAutoFit/>
            </a:bodyPr>
            <a:lstStyle/>
            <a:p>
              <a:r>
                <a:rPr lang="bn-BD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জুন </a:t>
              </a:r>
              <a:r>
                <a:rPr lang="bn-IN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ও ডিসেম্বর</a:t>
              </a:r>
              <a:r>
                <a:rPr lang="bn-BD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মাসে </a:t>
              </a:r>
              <a:r>
                <a:rPr lang="bn-BD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উত্তর গোলার্ধে কোন ঋতু দেখা যায় ?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Arrow: Pentagon 34">
              <a:extLst>
                <a:ext uri="{FF2B5EF4-FFF2-40B4-BE49-F238E27FC236}">
                  <a16:creationId xmlns:a16="http://schemas.microsoft.com/office/drawing/2014/main" id="{935D1478-7EE3-4B5B-A47B-E0CF0BA78ECE}"/>
                </a:ext>
              </a:extLst>
            </p:cNvPr>
            <p:cNvSpPr/>
            <p:nvPr/>
          </p:nvSpPr>
          <p:spPr>
            <a:xfrm>
              <a:off x="637188" y="3565754"/>
              <a:ext cx="497626" cy="272955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378779D-ACC9-4586-B106-DDE7C0FE1074}"/>
              </a:ext>
            </a:extLst>
          </p:cNvPr>
          <p:cNvGrpSpPr/>
          <p:nvPr/>
        </p:nvGrpSpPr>
        <p:grpSpPr>
          <a:xfrm>
            <a:off x="638608" y="4681529"/>
            <a:ext cx="4928883" cy="663792"/>
            <a:chOff x="638608" y="4681529"/>
            <a:chExt cx="4928883" cy="66379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710771-7C26-4BB1-887E-071B7A57C34B}"/>
                </a:ext>
              </a:extLst>
            </p:cNvPr>
            <p:cNvSpPr txBox="1"/>
            <p:nvPr/>
          </p:nvSpPr>
          <p:spPr>
            <a:xfrm>
              <a:off x="1110042" y="4681529"/>
              <a:ext cx="4457449" cy="663792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108731" tIns="54366" rIns="108731" bIns="54366" rtlCol="0">
              <a:spAutoFit/>
            </a:bodyPr>
            <a:lstStyle/>
            <a:p>
              <a:r>
                <a:rPr lang="bn-BD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ঋতু পরিবর্তন কেন হয়?  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id="{9FA1C661-CB98-4673-8A91-CB038AE450FB}"/>
                </a:ext>
              </a:extLst>
            </p:cNvPr>
            <p:cNvSpPr/>
            <p:nvPr/>
          </p:nvSpPr>
          <p:spPr>
            <a:xfrm>
              <a:off x="638608" y="4868982"/>
              <a:ext cx="497626" cy="272955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E8FA024-3BA9-4C5A-9FEF-78EE00F24DBE}"/>
              </a:ext>
            </a:extLst>
          </p:cNvPr>
          <p:cNvSpPr txBox="1"/>
          <p:nvPr/>
        </p:nvSpPr>
        <p:spPr>
          <a:xfrm>
            <a:off x="8331057" y="1843143"/>
            <a:ext cx="2382436" cy="663792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731" tIns="54366" rIns="108731" bIns="54366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উঃ দীর্ঘ হয়।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676818-50FA-4EAB-9C52-857C78D83CB9}"/>
              </a:ext>
            </a:extLst>
          </p:cNvPr>
          <p:cNvSpPr txBox="1"/>
          <p:nvPr/>
        </p:nvSpPr>
        <p:spPr>
          <a:xfrm>
            <a:off x="8331057" y="2642795"/>
            <a:ext cx="2382436" cy="663792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731" tIns="54366" rIns="108731" bIns="54366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উঃ কমে যায়।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EF2890-093B-454E-A2C8-E90D17804AB9}"/>
              </a:ext>
            </a:extLst>
          </p:cNvPr>
          <p:cNvSpPr txBox="1"/>
          <p:nvPr/>
        </p:nvSpPr>
        <p:spPr>
          <a:xfrm>
            <a:off x="892307" y="3982686"/>
            <a:ext cx="9524318" cy="663792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731" tIns="54366" rIns="108731" bIns="54366" rtlCol="0">
            <a:spAutoFit/>
          </a:bodyPr>
          <a:lstStyle/>
          <a:p>
            <a:r>
              <a:rPr lang="bn-IN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জুন</a:t>
            </a:r>
            <a:r>
              <a:rPr lang="bn-IN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মাসে গ্রীষ্মকাল এবং ডিসেম্বর মাসে শীতকাল দেখা যায়।</a:t>
            </a:r>
            <a:endParaRPr lang="en-US" sz="3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F30A4A-A3BA-4A53-B913-3A5F9861C2B5}"/>
              </a:ext>
            </a:extLst>
          </p:cNvPr>
          <p:cNvSpPr txBox="1"/>
          <p:nvPr/>
        </p:nvSpPr>
        <p:spPr>
          <a:xfrm>
            <a:off x="1079198" y="5177541"/>
            <a:ext cx="10267102" cy="121778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731" tIns="54366" rIns="108731" bIns="54366" rtlCol="0">
            <a:spAutoFit/>
          </a:bodyPr>
          <a:lstStyle/>
          <a:p>
            <a:r>
              <a:rPr lang="bn-IN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উঃ পৃথিবীর নিজস্ব কক্ষপথে ঘূর্ণন এবং সূর্যের দিকে হেলে থাকা অক্ষের কারণে ঋতু পরিবর্তন হয়।</a:t>
            </a:r>
            <a:r>
              <a:rPr lang="bn-BD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15850" y="733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96E364-3576-41AF-9C9E-55E4A3B89D72}"/>
              </a:ext>
            </a:extLst>
          </p:cNvPr>
          <p:cNvGrpSpPr/>
          <p:nvPr/>
        </p:nvGrpSpPr>
        <p:grpSpPr>
          <a:xfrm>
            <a:off x="2241357" y="905367"/>
            <a:ext cx="8337452" cy="1114547"/>
            <a:chOff x="942296" y="1315569"/>
            <a:chExt cx="9822872" cy="1350812"/>
          </a:xfrm>
          <a:solidFill>
            <a:srgbClr val="00B050"/>
          </a:solidFill>
        </p:grpSpPr>
        <p:grpSp>
          <p:nvGrpSpPr>
            <p:cNvPr id="11" name="Group 1">
              <a:extLst>
                <a:ext uri="{FF2B5EF4-FFF2-40B4-BE49-F238E27FC236}">
                  <a16:creationId xmlns:a16="http://schemas.microsoft.com/office/drawing/2014/main" id="{4B95DD4D-A019-4190-9ECF-BC5E7833B3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2296" y="1767084"/>
              <a:ext cx="9822872" cy="493220"/>
              <a:chOff x="-806643" y="945225"/>
              <a:chExt cx="9823077" cy="493022"/>
            </a:xfrm>
            <a:grpFill/>
          </p:grpSpPr>
          <p:grpSp>
            <p:nvGrpSpPr>
              <p:cNvPr id="13" name="Group 2">
                <a:extLst>
                  <a:ext uri="{FF2B5EF4-FFF2-40B4-BE49-F238E27FC236}">
                    <a16:creationId xmlns:a16="http://schemas.microsoft.com/office/drawing/2014/main" id="{D66D6457-5DCC-4BB2-B37D-1B4D7B8FC1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806643" y="945225"/>
                <a:ext cx="9823077" cy="228511"/>
                <a:chOff x="-578043" y="1478625"/>
                <a:chExt cx="9823077" cy="228511"/>
              </a:xfrm>
              <a:grpFill/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5365A25-1F6F-436A-84FB-18BBE7492C13}"/>
                    </a:ext>
                  </a:extLst>
                </p:cNvPr>
                <p:cNvSpPr/>
                <p:nvPr/>
              </p:nvSpPr>
              <p:spPr>
                <a:xfrm flipV="1">
                  <a:off x="-578043" y="1478625"/>
                  <a:ext cx="9823077" cy="66476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enSenHandwriting" panose="02000500020000020004" pitchFamily="2" charset="0"/>
                    <a:ea typeface="+mn-ea"/>
                    <a:cs typeface="BenSenHandwriting" panose="02000500020000020004" pitchFamily="2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4E66423-888B-4156-8753-975A189F403B}"/>
                    </a:ext>
                  </a:extLst>
                </p:cNvPr>
                <p:cNvSpPr/>
                <p:nvPr/>
              </p:nvSpPr>
              <p:spPr>
                <a:xfrm flipV="1">
                  <a:off x="-578043" y="1661435"/>
                  <a:ext cx="9823077" cy="4570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enSenHandwriting" panose="02000500020000020004" pitchFamily="2" charset="0"/>
                    <a:ea typeface="+mn-ea"/>
                    <a:cs typeface="BenSenHandwriting" panose="02000500020000020004" pitchFamily="2" charset="0"/>
                  </a:endParaRPr>
                </a:p>
              </p:txBody>
            </p: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E29D99-C1C9-42A2-AC5F-4C071C9B301A}"/>
                  </a:ext>
                </a:extLst>
              </p:cNvPr>
              <p:cNvSpPr/>
              <p:nvPr/>
            </p:nvSpPr>
            <p:spPr>
              <a:xfrm flipV="1">
                <a:off x="-806643" y="1331267"/>
                <a:ext cx="9823077" cy="10698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nSenHandwriting" panose="02000500020000020004" pitchFamily="2" charset="0"/>
                  <a:ea typeface="+mn-ea"/>
                  <a:cs typeface="BenSenHandwriting" panose="02000500020000020004" pitchFamily="2" charset="0"/>
                </a:endParaRP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5BB0175-998D-405D-A1B6-E81E3907291A}"/>
                </a:ext>
              </a:extLst>
            </p:cNvPr>
            <p:cNvSpPr/>
            <p:nvPr/>
          </p:nvSpPr>
          <p:spPr bwMode="auto">
            <a:xfrm>
              <a:off x="2462225" y="1357129"/>
              <a:ext cx="1371599" cy="1295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nSenHandwriting" panose="02000500020000020004" pitchFamily="2" charset="0"/>
                  <a:ea typeface="+mn-ea"/>
                  <a:cs typeface="BenSenHandwriting" panose="02000500020000020004" pitchFamily="2" charset="0"/>
                </a:rPr>
                <a:t>বা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SenHandwriting" panose="02000500020000020004" pitchFamily="2" charset="0"/>
                <a:ea typeface="+mn-ea"/>
                <a:cs typeface="BenSenHandwriting" panose="02000500020000020004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F0C1F5D-1CA5-4D21-85B8-3718EA1666EC}"/>
                </a:ext>
              </a:extLst>
            </p:cNvPr>
            <p:cNvSpPr/>
            <p:nvPr/>
          </p:nvSpPr>
          <p:spPr bwMode="auto">
            <a:xfrm>
              <a:off x="3806123" y="1370981"/>
              <a:ext cx="1371599" cy="1295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nSenHandwriting" panose="02000500020000020004" pitchFamily="2" charset="0"/>
                  <a:ea typeface="+mn-ea"/>
                  <a:cs typeface="BenSenHandwriting" panose="02000500020000020004" pitchFamily="2" charset="0"/>
                </a:rPr>
                <a:t>ড়ি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SenHandwriting" panose="02000500020000020004" pitchFamily="2" charset="0"/>
                <a:ea typeface="+mn-ea"/>
                <a:cs typeface="BenSenHandwriting" panose="02000500020000020004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11E5B3-8E91-466F-88AB-72AAB413F20D}"/>
                </a:ext>
              </a:extLst>
            </p:cNvPr>
            <p:cNvSpPr/>
            <p:nvPr/>
          </p:nvSpPr>
          <p:spPr bwMode="auto">
            <a:xfrm>
              <a:off x="5151491" y="1357129"/>
              <a:ext cx="1371599" cy="1295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nSenHandwriting" panose="02000500020000020004" pitchFamily="2" charset="0"/>
                  <a:ea typeface="+mn-ea"/>
                  <a:cs typeface="BenSenHandwriting" panose="02000500020000020004" pitchFamily="2" charset="0"/>
                </a:rPr>
                <a:t>র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SenHandwriting" panose="02000500020000020004" pitchFamily="2" charset="0"/>
                <a:ea typeface="+mn-ea"/>
                <a:cs typeface="BenSenHandwriting" panose="02000500020000020004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6607FE4-E8B6-4EF9-9E47-A8BD510F6252}"/>
                </a:ext>
              </a:extLst>
            </p:cNvPr>
            <p:cNvSpPr/>
            <p:nvPr/>
          </p:nvSpPr>
          <p:spPr bwMode="auto">
            <a:xfrm>
              <a:off x="6502199" y="1339545"/>
              <a:ext cx="1371599" cy="1295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nSenHandwriting" panose="02000500020000020004" pitchFamily="2" charset="0"/>
                  <a:ea typeface="+mn-ea"/>
                  <a:cs typeface="BenSenHandwriting" panose="02000500020000020004" pitchFamily="2" charset="0"/>
                </a:rPr>
                <a:t>কা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SenHandwriting" panose="02000500020000020004" pitchFamily="2" charset="0"/>
                <a:ea typeface="+mn-ea"/>
                <a:cs typeface="BenSenHandwriting" panose="02000500020000020004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82AC44B-A020-4971-9F33-79CB8B6B68C9}"/>
                </a:ext>
              </a:extLst>
            </p:cNvPr>
            <p:cNvSpPr/>
            <p:nvPr/>
          </p:nvSpPr>
          <p:spPr bwMode="auto">
            <a:xfrm>
              <a:off x="7837790" y="1315569"/>
              <a:ext cx="1371599" cy="1295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nSenHandwriting" panose="02000500020000020004" pitchFamily="2" charset="0"/>
                  <a:ea typeface="+mn-ea"/>
                  <a:cs typeface="BenSenHandwriting" panose="02000500020000020004" pitchFamily="2" charset="0"/>
                </a:rPr>
                <a:t>জ 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SenHandwriting" panose="02000500020000020004" pitchFamily="2" charset="0"/>
                <a:ea typeface="+mn-ea"/>
                <a:cs typeface="BenSenHandwriting" panose="02000500020000020004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C14D319-323E-4877-809B-BD3C07E0CEEA}"/>
              </a:ext>
            </a:extLst>
          </p:cNvPr>
          <p:cNvSpPr txBox="1"/>
          <p:nvPr/>
        </p:nvSpPr>
        <p:spPr>
          <a:xfrm>
            <a:off x="1927273" y="2772501"/>
            <a:ext cx="9917723" cy="121778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731" tIns="54366" rIns="108731" bIns="54366" rtlCol="0">
            <a:sp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গ্রীষ্মকালে তাপমাত্রা বেশি হয় এবং শীতকাল তাপমাত্রা কম হয়,এর কারণ ব্যাখ্যা কর।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F338E8-0F15-45BE-B8DA-71119D576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24" y="733129"/>
            <a:ext cx="959563" cy="1286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16080B-8A1B-42E9-9036-89C08C265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65995"/>
            <a:ext cx="12192000" cy="2031012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052B72AA-984F-49AB-A618-95C4BA778E06}"/>
              </a:ext>
            </a:extLst>
          </p:cNvPr>
          <p:cNvSpPr/>
          <p:nvPr/>
        </p:nvSpPr>
        <p:spPr>
          <a:xfrm>
            <a:off x="661182" y="3034704"/>
            <a:ext cx="978408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9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02DC3-5802-4AE3-89A2-6054BD3A1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48"/>
            <a:ext cx="12372474" cy="677377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A139A21-2A30-4624-9BB1-26007A9A605A}"/>
              </a:ext>
            </a:extLst>
          </p:cNvPr>
          <p:cNvSpPr/>
          <p:nvPr/>
        </p:nvSpPr>
        <p:spPr>
          <a:xfrm>
            <a:off x="1856936" y="4100917"/>
            <a:ext cx="6189784" cy="286980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7030A0"/>
                </a:solidFill>
              </a:rPr>
              <a:t>ধন্যবাদ</a:t>
            </a:r>
            <a:endParaRPr lang="en-US" sz="9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9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759" y="1356360"/>
            <a:ext cx="11201399" cy="44043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1127" y="340696"/>
            <a:ext cx="5313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Ekushey Bangla" panose="02000503000000020004" pitchFamily="2" charset="0"/>
                <a:cs typeface="Ekushey Bangla" panose="02000503000000020004" pitchFamily="2" charset="0"/>
              </a:rPr>
              <a:t>পাঠ পরিচিতি</a:t>
            </a:r>
            <a:endParaRPr lang="en-US" sz="2000" b="1" dirty="0">
              <a:solidFill>
                <a:srgbClr val="FF0000"/>
              </a:solidFill>
              <a:latin typeface="Ekushey Bangla" panose="02000503000000020004" pitchFamily="2" charset="0"/>
              <a:cs typeface="Ekushey Bangla" panose="02000503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759" y="2282845"/>
            <a:ext cx="55345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শ্রেণিঃ পঞ্চম</a:t>
            </a:r>
          </a:p>
          <a:p>
            <a:r>
              <a:rPr lang="en-US" sz="4000" dirty="0">
                <a:solidFill>
                  <a:srgbClr val="00206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বিষয়ঃ </a:t>
            </a:r>
            <a:r>
              <a:rPr lang="en-US" sz="4000" dirty="0" err="1">
                <a:solidFill>
                  <a:srgbClr val="00206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প্রাথমিক</a:t>
            </a:r>
            <a:r>
              <a:rPr lang="en-US" sz="4000" dirty="0">
                <a:solidFill>
                  <a:srgbClr val="00206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বিজ্ঞান</a:t>
            </a:r>
            <a:endParaRPr lang="en-US" sz="4000" dirty="0">
              <a:solidFill>
                <a:srgbClr val="002060"/>
              </a:solidFill>
              <a:latin typeface="Ekushey Lekhani" panose="02000503000000020004" pitchFamily="2" charset="0"/>
              <a:cs typeface="Ekushey Lekhani" panose="02000503000000020004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অধ্যায়ঃ</a:t>
            </a:r>
            <a:r>
              <a:rPr lang="en-US" sz="4000" dirty="0">
                <a:solidFill>
                  <a:srgbClr val="00206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 ৮</a:t>
            </a:r>
          </a:p>
          <a:p>
            <a:r>
              <a:rPr lang="en-US" sz="4000" dirty="0" err="1">
                <a:solidFill>
                  <a:srgbClr val="00206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পাঠঃ</a:t>
            </a:r>
            <a:r>
              <a:rPr lang="en-US" sz="4000" dirty="0">
                <a:solidFill>
                  <a:srgbClr val="00206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ঋতু</a:t>
            </a:r>
            <a:r>
              <a:rPr lang="en-US" sz="4000" dirty="0">
                <a:solidFill>
                  <a:srgbClr val="00206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 </a:t>
            </a:r>
          </a:p>
          <a:p>
            <a:r>
              <a:rPr lang="en-US" sz="4000" dirty="0" err="1">
                <a:solidFill>
                  <a:srgbClr val="00206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পৃষ্ঠাঃ</a:t>
            </a:r>
            <a:r>
              <a:rPr lang="en-US" sz="4000" dirty="0">
                <a:solidFill>
                  <a:srgbClr val="00206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 ৫৭,৫৮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46" y="1756611"/>
            <a:ext cx="2964383" cy="3608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65D9FB-D78B-42D4-A7C4-32E66458D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2074"/>
            <a:ext cx="854242" cy="394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633" y="2690056"/>
            <a:ext cx="11572875" cy="1843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583" tIns="46292" rIns="92583" bIns="46292" rtlCol="0" anchor="ctr"/>
          <a:lstStyle/>
          <a:p>
            <a:pPr algn="ctr"/>
            <a:r>
              <a:rPr lang="bn-BD" sz="5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১২.৩.১ ঋতু পরিবর্তনের কারণ ব্যাখ্যা করতে পারবে। </a:t>
            </a:r>
            <a:endParaRPr lang="en-US" sz="562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3880683" y="522738"/>
            <a:ext cx="3108960" cy="1714500"/>
            <a:chOff x="5420110" y="220955"/>
            <a:chExt cx="2157413" cy="1828800"/>
          </a:xfrm>
        </p:grpSpPr>
        <p:sp>
          <p:nvSpPr>
            <p:cNvPr id="2" name="Oval 1"/>
            <p:cNvSpPr/>
            <p:nvPr/>
          </p:nvSpPr>
          <p:spPr>
            <a:xfrm>
              <a:off x="5420110" y="220955"/>
              <a:ext cx="2157413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" name="Oval 6"/>
            <p:cNvSpPr/>
            <p:nvPr/>
          </p:nvSpPr>
          <p:spPr>
            <a:xfrm>
              <a:off x="5628302" y="578386"/>
              <a:ext cx="1741029" cy="105098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44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001066" y="2425691"/>
            <a:ext cx="6000750" cy="52873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219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যা শিখবে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53933" y="1089973"/>
            <a:ext cx="1762461" cy="741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219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219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15850" y="733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7F2B71-07A6-4B2F-AAA6-FE08947A2F96}"/>
              </a:ext>
            </a:extLst>
          </p:cNvPr>
          <p:cNvSpPr/>
          <p:nvPr/>
        </p:nvSpPr>
        <p:spPr>
          <a:xfrm>
            <a:off x="1021490" y="148353"/>
            <a:ext cx="7841155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ও চিন্তা করি-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F7F1CF-C699-4EA2-902E-598F271087F7}"/>
              </a:ext>
            </a:extLst>
          </p:cNvPr>
          <p:cNvSpPr/>
          <p:nvPr/>
        </p:nvSpPr>
        <p:spPr>
          <a:xfrm>
            <a:off x="1150269" y="6084947"/>
            <a:ext cx="2085300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FB07C7-59D3-46C7-96F4-FB64CA8EFED0}"/>
              </a:ext>
            </a:extLst>
          </p:cNvPr>
          <p:cNvSpPr/>
          <p:nvPr/>
        </p:nvSpPr>
        <p:spPr>
          <a:xfrm>
            <a:off x="2573366" y="1305359"/>
            <a:ext cx="4469493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740DF4-EF93-468B-92F9-78D09137A39B}"/>
              </a:ext>
            </a:extLst>
          </p:cNvPr>
          <p:cNvSpPr/>
          <p:nvPr/>
        </p:nvSpPr>
        <p:spPr>
          <a:xfrm>
            <a:off x="7603746" y="6001761"/>
            <a:ext cx="1455848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74A71-4DCD-44A7-BE5E-14E66F275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62365"/>
            <a:ext cx="5927188" cy="3235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1C6EBD-04DD-4277-91AD-7BCC29EAE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0" y="2462365"/>
            <a:ext cx="5199266" cy="3235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049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15850" y="733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C6F08-2228-462F-B577-1B525DFDE189}"/>
              </a:ext>
            </a:extLst>
          </p:cNvPr>
          <p:cNvSpPr/>
          <p:nvPr/>
        </p:nvSpPr>
        <p:spPr>
          <a:xfrm>
            <a:off x="1896816" y="5740152"/>
            <a:ext cx="1656223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5FE3E4-2462-4239-8700-6B2C586AE026}"/>
              </a:ext>
            </a:extLst>
          </p:cNvPr>
          <p:cNvSpPr/>
          <p:nvPr/>
        </p:nvSpPr>
        <p:spPr>
          <a:xfrm>
            <a:off x="3089358" y="348407"/>
            <a:ext cx="4450257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8F3541-2EDC-4E3C-813C-BFC8297B4A0D}"/>
              </a:ext>
            </a:extLst>
          </p:cNvPr>
          <p:cNvSpPr/>
          <p:nvPr/>
        </p:nvSpPr>
        <p:spPr>
          <a:xfrm>
            <a:off x="7741920" y="5580170"/>
            <a:ext cx="1725152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বসন্তকাল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7B0D0B-8D95-4F12-8C83-A1D5ED9B5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89" y="1751085"/>
            <a:ext cx="5838092" cy="3580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C8A7F7-822C-4D66-9EC0-427CEDF35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4" y="1695773"/>
            <a:ext cx="5632898" cy="3635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96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15850" y="733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EA950-D942-4F46-B629-21238E6FAA0C}"/>
              </a:ext>
            </a:extLst>
          </p:cNvPr>
          <p:cNvSpPr/>
          <p:nvPr/>
        </p:nvSpPr>
        <p:spPr>
          <a:xfrm>
            <a:off x="8170696" y="5715302"/>
            <a:ext cx="1709122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শরৎকাল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6E16B4-4407-4172-8CA4-DEB49C157A18}"/>
              </a:ext>
            </a:extLst>
          </p:cNvPr>
          <p:cNvSpPr/>
          <p:nvPr/>
        </p:nvSpPr>
        <p:spPr>
          <a:xfrm>
            <a:off x="3050836" y="362761"/>
            <a:ext cx="4842993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দেখ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3A5EA1-76D2-49F0-B637-128A17048476}"/>
              </a:ext>
            </a:extLst>
          </p:cNvPr>
          <p:cNvSpPr/>
          <p:nvPr/>
        </p:nvSpPr>
        <p:spPr>
          <a:xfrm>
            <a:off x="1633345" y="5728907"/>
            <a:ext cx="1871025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2460D6-475E-409C-8DB1-BC7A9993A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4" y="1519311"/>
            <a:ext cx="5530284" cy="3770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443238-44E3-40A0-BB41-6267CEDA0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28" y="1519311"/>
            <a:ext cx="6367953" cy="3770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76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Stored Data 5"/>
          <p:cNvSpPr/>
          <p:nvPr/>
        </p:nvSpPr>
        <p:spPr>
          <a:xfrm rot="10800000" flipV="1">
            <a:off x="2476500" y="2452687"/>
            <a:ext cx="8739188" cy="1702594"/>
          </a:xfrm>
          <a:prstGeom prst="flowChartOnlineStorag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156" spc="55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ঋতু (গ্রীষ্মকাল ও শীতকাল)</a:t>
            </a: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90289" y="1785380"/>
            <a:ext cx="3055544" cy="2864511"/>
          </a:xfrm>
          <a:prstGeom prst="ellipse">
            <a:avLst/>
          </a:prstGeom>
          <a:gradFill flip="none" rotWithShape="0">
            <a:gsLst>
              <a:gs pos="100000">
                <a:srgbClr val="FFFF00"/>
              </a:gs>
              <a:gs pos="38000">
                <a:schemeClr val="accent1">
                  <a:satMod val="103000"/>
                  <a:tint val="94000"/>
                  <a:lumMod val="0"/>
                  <a:lumOff val="100000"/>
                  <a:alpha val="45000"/>
                </a:schemeClr>
              </a:gs>
              <a:gs pos="56000">
                <a:schemeClr val="accent1">
                  <a:satMod val="110000"/>
                  <a:lumMod val="100000"/>
                  <a:shade val="100000"/>
                </a:schemeClr>
              </a:gs>
              <a:gs pos="68000">
                <a:srgbClr val="00B05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500" spc="55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পাঠ-</a:t>
            </a:r>
            <a:endParaRPr lang="en-US" sz="4500" dirty="0"/>
          </a:p>
        </p:txBody>
      </p:sp>
      <p:sp>
        <p:nvSpPr>
          <p:cNvPr id="3" name="Rectangle 2"/>
          <p:cNvSpPr/>
          <p:nvPr/>
        </p:nvSpPr>
        <p:spPr>
          <a:xfrm>
            <a:off x="238125" y="2339578"/>
            <a:ext cx="612170" cy="1910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15850" y="733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F936CC-5651-49CD-A943-260EA75CF8BD}"/>
              </a:ext>
            </a:extLst>
          </p:cNvPr>
          <p:cNvGrpSpPr/>
          <p:nvPr/>
        </p:nvGrpSpPr>
        <p:grpSpPr>
          <a:xfrm>
            <a:off x="852453" y="381583"/>
            <a:ext cx="10195250" cy="1764412"/>
            <a:chOff x="968618" y="733128"/>
            <a:chExt cx="10195250" cy="17644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694757-0868-4EF1-B26B-3E84062CC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6833" y="733128"/>
              <a:ext cx="1987035" cy="17644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82D2490-75AC-4B39-8A67-0B48FD8E662E}"/>
                </a:ext>
              </a:extLst>
            </p:cNvPr>
            <p:cNvSpPr txBox="1"/>
            <p:nvPr/>
          </p:nvSpPr>
          <p:spPr>
            <a:xfrm>
              <a:off x="6593720" y="1161955"/>
              <a:ext cx="2538484" cy="919401"/>
            </a:xfrm>
            <a:prstGeom prst="round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695864-F670-4166-A88D-35FF37D1894A}"/>
                </a:ext>
              </a:extLst>
            </p:cNvPr>
            <p:cNvSpPr txBox="1"/>
            <p:nvPr/>
          </p:nvSpPr>
          <p:spPr>
            <a:xfrm>
              <a:off x="968618" y="1651622"/>
              <a:ext cx="4090274" cy="8309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বলতে চেষ্টা কর...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2A0AB28-34E8-43D4-AE2B-C737F7A791A9}"/>
              </a:ext>
            </a:extLst>
          </p:cNvPr>
          <p:cNvSpPr txBox="1"/>
          <p:nvPr/>
        </p:nvSpPr>
        <p:spPr>
          <a:xfrm>
            <a:off x="1778262" y="2816775"/>
            <a:ext cx="549599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কয়টি ঋতু?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C09BD-4E14-41BB-ACA7-DAB641FBACFC}"/>
              </a:ext>
            </a:extLst>
          </p:cNvPr>
          <p:cNvSpPr txBox="1"/>
          <p:nvPr/>
        </p:nvSpPr>
        <p:spPr>
          <a:xfrm>
            <a:off x="2096216" y="4134105"/>
            <a:ext cx="1835079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কি কি?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50EADC-ACEA-4AA4-9A7C-C635A99A5A77}"/>
              </a:ext>
            </a:extLst>
          </p:cNvPr>
          <p:cNvGrpSpPr/>
          <p:nvPr/>
        </p:nvGrpSpPr>
        <p:grpSpPr>
          <a:xfrm>
            <a:off x="4119640" y="4134103"/>
            <a:ext cx="7339682" cy="1986786"/>
            <a:chOff x="4119640" y="4134103"/>
            <a:chExt cx="7339682" cy="19867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A187E0-630C-44F6-93D1-2A5EBD86992C}"/>
                </a:ext>
              </a:extLst>
            </p:cNvPr>
            <p:cNvSpPr txBox="1"/>
            <p:nvPr/>
          </p:nvSpPr>
          <p:spPr>
            <a:xfrm>
              <a:off x="4758641" y="4134103"/>
              <a:ext cx="2035499" cy="8309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গ্রীষ্মকাল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F5C419-5C27-4899-A1A4-56B1172130BC}"/>
                </a:ext>
              </a:extLst>
            </p:cNvPr>
            <p:cNvSpPr txBox="1"/>
            <p:nvPr/>
          </p:nvSpPr>
          <p:spPr>
            <a:xfrm>
              <a:off x="7156715" y="4134103"/>
              <a:ext cx="1790928" cy="8309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বর্ষাকাল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9014BE-1DC8-41E5-9230-3D0627478E35}"/>
                </a:ext>
              </a:extLst>
            </p:cNvPr>
            <p:cNvSpPr txBox="1"/>
            <p:nvPr/>
          </p:nvSpPr>
          <p:spPr>
            <a:xfrm>
              <a:off x="9472287" y="4134103"/>
              <a:ext cx="1987035" cy="8309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শরৎকাল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39F31-2B85-40BB-BEFC-AA8F0368A2EF}"/>
                </a:ext>
              </a:extLst>
            </p:cNvPr>
            <p:cNvSpPr txBox="1"/>
            <p:nvPr/>
          </p:nvSpPr>
          <p:spPr>
            <a:xfrm>
              <a:off x="4758641" y="5289892"/>
              <a:ext cx="2035499" cy="8309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হেমন্তকাল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0CEABC-8B7E-4390-B965-02410912DF78}"/>
                </a:ext>
              </a:extLst>
            </p:cNvPr>
            <p:cNvSpPr txBox="1"/>
            <p:nvPr/>
          </p:nvSpPr>
          <p:spPr>
            <a:xfrm>
              <a:off x="7156715" y="5289892"/>
              <a:ext cx="1790928" cy="8309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শীতকাল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A59972-B70A-4530-AF2A-B4AB30E774A2}"/>
                </a:ext>
              </a:extLst>
            </p:cNvPr>
            <p:cNvSpPr txBox="1"/>
            <p:nvPr/>
          </p:nvSpPr>
          <p:spPr>
            <a:xfrm>
              <a:off x="9472287" y="5278964"/>
              <a:ext cx="1987035" cy="8309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বসন্তকাল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93B05E41-811E-4A33-830A-20EF6ACAE43A}"/>
                </a:ext>
              </a:extLst>
            </p:cNvPr>
            <p:cNvSpPr/>
            <p:nvPr/>
          </p:nvSpPr>
          <p:spPr>
            <a:xfrm>
              <a:off x="4119640" y="4316084"/>
              <a:ext cx="476932" cy="46703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15FD6D-EF80-4C3D-88D1-121C52AA8644}"/>
              </a:ext>
            </a:extLst>
          </p:cNvPr>
          <p:cNvGrpSpPr/>
          <p:nvPr/>
        </p:nvGrpSpPr>
        <p:grpSpPr>
          <a:xfrm>
            <a:off x="7575247" y="2767809"/>
            <a:ext cx="1746174" cy="830997"/>
            <a:chOff x="7575247" y="2767809"/>
            <a:chExt cx="1746174" cy="8309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96347F-0C31-4A4E-9961-B5D7B1D8411E}"/>
                </a:ext>
              </a:extLst>
            </p:cNvPr>
            <p:cNvSpPr txBox="1"/>
            <p:nvPr/>
          </p:nvSpPr>
          <p:spPr>
            <a:xfrm>
              <a:off x="8203044" y="2767809"/>
              <a:ext cx="1118377" cy="8309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৬টি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36CE3F32-9E2B-46F9-A737-8BEEA93DD918}"/>
                </a:ext>
              </a:extLst>
            </p:cNvPr>
            <p:cNvSpPr/>
            <p:nvPr/>
          </p:nvSpPr>
          <p:spPr>
            <a:xfrm>
              <a:off x="7575247" y="2949790"/>
              <a:ext cx="476932" cy="46703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146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320</Words>
  <Application>Microsoft Office PowerPoint</Application>
  <PresentationFormat>Widescreen</PresentationFormat>
  <Paragraphs>83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BenSenHandwriting</vt:lpstr>
      <vt:lpstr>Calibri</vt:lpstr>
      <vt:lpstr>Calibri Light</vt:lpstr>
      <vt:lpstr>Century Gothic</vt:lpstr>
      <vt:lpstr>Ekushey Bangla</vt:lpstr>
      <vt:lpstr>Ekushey Lekhani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sabinaht83@gmail.com</dc:creator>
  <cp:lastModifiedBy>sabinaht83@gmail.com</cp:lastModifiedBy>
  <cp:revision>34</cp:revision>
  <dcterms:created xsi:type="dcterms:W3CDTF">2021-08-28T15:12:55Z</dcterms:created>
  <dcterms:modified xsi:type="dcterms:W3CDTF">2021-08-30T11:59:56Z</dcterms:modified>
</cp:coreProperties>
</file>