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7"/>
  </p:notesMasterIdLst>
  <p:sldIdLst>
    <p:sldId id="256" r:id="rId2"/>
    <p:sldId id="257" r:id="rId3"/>
    <p:sldId id="271" r:id="rId4"/>
    <p:sldId id="259" r:id="rId5"/>
    <p:sldId id="260" r:id="rId6"/>
    <p:sldId id="268" r:id="rId7"/>
    <p:sldId id="269" r:id="rId8"/>
    <p:sldId id="261" r:id="rId9"/>
    <p:sldId id="262" r:id="rId10"/>
    <p:sldId id="270" r:id="rId11"/>
    <p:sldId id="273" r:id="rId12"/>
    <p:sldId id="267" r:id="rId13"/>
    <p:sldId id="27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309E1"/>
    <a:srgbClr val="54D6DC"/>
    <a:srgbClr val="FB93FB"/>
    <a:srgbClr val="C477FD"/>
    <a:srgbClr val="A9FDF5"/>
    <a:srgbClr val="FF0066"/>
    <a:srgbClr val="C56FF5"/>
    <a:srgbClr val="84F430"/>
    <a:srgbClr val="B8E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AFD5-364D-41AB-88D0-871845B22F4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06FB-0AC1-4280-A43C-3C7387B97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06FB-0AC1-4280-A43C-3C7387B976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9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1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8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7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4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B86D4-ABD5-4AE8-A606-A8BDA8D98CC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9948" y="1205345"/>
            <a:ext cx="66714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1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حديث شريف</a:t>
            </a:r>
            <a:endParaRPr lang="en-US" sz="11500" b="1" dirty="0">
              <a:solidFill>
                <a:schemeClr val="accent4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9126" y="641810"/>
            <a:ext cx="551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219" indent="-761219" algn="ctr">
              <a:buFont typeface="Wingdings" panose="05000000000000000000" pitchFamily="2" charset="2"/>
              <a:buChar char="v"/>
            </a:pPr>
            <a:r>
              <a:rPr lang="ar-S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بسم الله الرحمن الرحيم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6999"/>
            <a:ext cx="6858000" cy="12192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24" y="5140037"/>
            <a:ext cx="9829803" cy="1022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82" y="3522203"/>
            <a:ext cx="10044545" cy="1246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59" y="2099863"/>
            <a:ext cx="10065332" cy="1152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49" y="714571"/>
            <a:ext cx="10203878" cy="11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6998"/>
            <a:ext cx="6857998" cy="12192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84" y="174089"/>
            <a:ext cx="8004742" cy="2773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43" y="3851564"/>
            <a:ext cx="10751128" cy="1080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893" y="4883443"/>
            <a:ext cx="10203878" cy="9846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1399" y="2541808"/>
            <a:ext cx="9852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8800" b="1" i="1" dirty="0">
                <a:solidFill>
                  <a:srgbClr val="C00000"/>
                </a:solidFill>
              </a:rPr>
              <a:t>ترجم الأحاديث التالية معًا:</a:t>
            </a:r>
            <a:endParaRPr lang="en-US" sz="8800" b="1" i="1" dirty="0">
              <a:solidFill>
                <a:srgbClr val="C0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2630" y="1561049"/>
            <a:ext cx="1556826" cy="11640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C00000"/>
                </a:solidFill>
              </a:rPr>
              <a:t>زمن: 10 دقائق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7001"/>
            <a:ext cx="6858000" cy="12192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D28AE-43C2-4947-900A-286E91D86805}"/>
              </a:ext>
            </a:extLst>
          </p:cNvPr>
          <p:cNvSpPr txBox="1"/>
          <p:nvPr/>
        </p:nvSpPr>
        <p:spPr>
          <a:xfrm>
            <a:off x="3283614" y="5252042"/>
            <a:ext cx="8001747" cy="68590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طاعة لمخلوق فى معصية الخالق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D20BC-1358-42E7-BC0B-6806606BA2FD}"/>
              </a:ext>
            </a:extLst>
          </p:cNvPr>
          <p:cNvSpPr txBox="1"/>
          <p:nvPr/>
        </p:nvSpPr>
        <p:spPr>
          <a:xfrm>
            <a:off x="4567612" y="2584669"/>
            <a:ext cx="6717749" cy="6062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أفأصلها؟ قال نعم, صليها</a:t>
            </a:r>
            <a:r>
              <a:rPr lang="en-US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147BD7-AB98-40BC-A856-D33178E8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47" y="658063"/>
            <a:ext cx="6137389" cy="1115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7B22A-F2A5-410F-A698-C1B74587F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27" y="1773797"/>
            <a:ext cx="10280073" cy="762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2C157A-F469-4E71-8D28-920F6B29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47" y="4358441"/>
            <a:ext cx="9282370" cy="774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957EDB-B735-47FC-9055-99CBB504E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27" y="3141467"/>
            <a:ext cx="10584873" cy="13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510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8391" y="-2784766"/>
            <a:ext cx="6858000" cy="124275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44195" y="733035"/>
            <a:ext cx="4519749" cy="914400"/>
          </a:xfrm>
          <a:prstGeom prst="ellipse">
            <a:avLst/>
          </a:prstGeom>
          <a:solidFill>
            <a:srgbClr val="66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ar-AE" sz="7200" dirty="0">
                <a:solidFill>
                  <a:srgbClr val="1309E1"/>
                </a:solidFill>
              </a:rPr>
              <a:t>تقييم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1309E1"/>
              </a:solidFill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1705" y="1513651"/>
            <a:ext cx="4265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ar-AE" sz="4800" b="1" dirty="0">
                <a:solidFill>
                  <a:srgbClr val="1309E1"/>
                </a:solidFill>
              </a:rPr>
              <a:t>ترجم الحديث التالي</a:t>
            </a:r>
            <a:r>
              <a:rPr lang="ar-AE" sz="4800" b="1" dirty="0"/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369" y="4819477"/>
            <a:ext cx="990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09E1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২-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পিতা-মাতা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অমুসলিম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তাঁদের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কেমন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আচরণ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309E1"/>
              </a:solidFill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118" y="5244073"/>
            <a:ext cx="7051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09E1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৩.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পিতা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মাতা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দু’জনের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হক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IN" sz="2400" b="1" dirty="0" err="1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IN" sz="2400" b="1" dirty="0">
                <a:solidFill>
                  <a:srgbClr val="1309E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1309E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18" y="2344648"/>
            <a:ext cx="10065332" cy="872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18" y="3118433"/>
            <a:ext cx="10044545" cy="8902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813" y="4006896"/>
            <a:ext cx="9829803" cy="7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F8BA90-AB78-489A-895F-00817B8ED9EA}"/>
              </a:ext>
            </a:extLst>
          </p:cNvPr>
          <p:cNvSpPr txBox="1"/>
          <p:nvPr/>
        </p:nvSpPr>
        <p:spPr>
          <a:xfrm>
            <a:off x="1468456" y="1951665"/>
            <a:ext cx="9255085" cy="42568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১-পাঠে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২-হাদিসে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৩-</a:t>
            </a:r>
            <a:r>
              <a:rPr lang="ar-BH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BH" sz="3200" b="1" dirty="0">
                <a:latin typeface="Al Qalam Quran Majeed" panose="02010000000000000000" pitchFamily="2" charset="-78"/>
                <a:cs typeface="Al Qalam Quran Majeed" panose="02010000000000000000" pitchFamily="2" charset="-78"/>
              </a:rPr>
              <a:t>الحكم فى الصلة مع الوالدين فى الشرك و الإسلام</a:t>
            </a:r>
            <a:endParaRPr lang="en-US" sz="3200" b="1" dirty="0">
              <a:latin typeface="Al Qalam Quran Majeed" panose="02010000000000000000" pitchFamily="2" charset="-78"/>
              <a:cs typeface="Al Qalam Quran Majeed" panose="02010000000000000000" pitchFamily="2" charset="-78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32-Point Star 1"/>
          <p:cNvSpPr/>
          <p:nvPr/>
        </p:nvSpPr>
        <p:spPr>
          <a:xfrm>
            <a:off x="3636814" y="544515"/>
            <a:ext cx="5167745" cy="1203520"/>
          </a:xfrm>
          <a:prstGeom prst="star32">
            <a:avLst>
              <a:gd name="adj" fmla="val 43561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AE" sz="4400" dirty="0">
                <a:solidFill>
                  <a:srgbClr val="FFFF00"/>
                </a:solidFill>
              </a:rPr>
              <a:t>واجب منزلي</a:t>
            </a:r>
            <a:endParaRPr lang="en-US" sz="44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77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7CC615-2A3E-4756-A8AF-D43494447601}"/>
              </a:ext>
            </a:extLst>
          </p:cNvPr>
          <p:cNvSpPr txBox="1"/>
          <p:nvPr/>
        </p:nvSpPr>
        <p:spPr>
          <a:xfrm>
            <a:off x="2142978" y="2827606"/>
            <a:ext cx="7906043" cy="16788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09E91-9000-4520-B14F-1DBD67B30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8443" y="3572065"/>
            <a:ext cx="2919046" cy="37619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468"/>
            <a:ext cx="12191999" cy="7340512"/>
          </a:xfrm>
          <a:prstGeom prst="rect">
            <a:avLst/>
          </a:prstGeom>
          <a:ln>
            <a:solidFill>
              <a:srgbClr val="FB93FB"/>
            </a:solidFill>
          </a:ln>
        </p:spPr>
      </p:pic>
      <p:sp>
        <p:nvSpPr>
          <p:cNvPr id="10" name="Oval 9"/>
          <p:cNvSpPr/>
          <p:nvPr/>
        </p:nvSpPr>
        <p:spPr>
          <a:xfrm>
            <a:off x="6585706" y="360220"/>
            <a:ext cx="5541603" cy="3034398"/>
          </a:xfrm>
          <a:prstGeom prst="ellipse">
            <a:avLst/>
          </a:prstGeom>
          <a:solidFill>
            <a:srgbClr val="FB93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50" y="1229905"/>
            <a:ext cx="4269652" cy="2216935"/>
          </a:xfrm>
          <a:prstGeom prst="rect">
            <a:avLst/>
          </a:prstGeom>
        </p:spPr>
      </p:pic>
      <p:pic>
        <p:nvPicPr>
          <p:cNvPr id="12" name="Picture 11" descr="tyrt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45" y="463084"/>
            <a:ext cx="2754923" cy="167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16181" y="591569"/>
            <a:ext cx="8617527" cy="173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15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inherit"/>
                <a:cs typeface="Arial" pitchFamily="34" charset="0"/>
              </a:rPr>
              <a:t>اهلا سهلا مرحبا</a:t>
            </a:r>
            <a:r>
              <a:rPr kumimoji="0" lang="en-US" sz="72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15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4935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5444" y="-2667002"/>
            <a:ext cx="6858002" cy="1219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527067" y="609286"/>
            <a:ext cx="4017818" cy="1051454"/>
          </a:xfrm>
          <a:prstGeom prst="ellipse">
            <a:avLst/>
          </a:prstGeom>
          <a:solidFill>
            <a:srgbClr val="9FFA0A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 defTabSz="914400">
              <a:defRPr/>
            </a:pPr>
            <a:r>
              <a:rPr lang="ar-SA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</a:t>
            </a:r>
            <a:r>
              <a:rPr lang="ar-AE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المعلم</a:t>
            </a:r>
            <a:endParaRPr kumimoji="0" lang="en-US" sz="4000" b="1" i="0" u="none" strike="noStrike" kern="1200" normalizeH="0" baseline="0" noProof="0" dirty="0">
              <a:ln w="12700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789249" y="2496663"/>
            <a:ext cx="1324569" cy="43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48155" y="4338738"/>
            <a:ext cx="1941094" cy="688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818702" y="4857480"/>
            <a:ext cx="3172692" cy="626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01110" y="4369623"/>
            <a:ext cx="17595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i="1" dirty="0">
              <a:solidFill>
                <a:srgbClr val="002060"/>
              </a:solidFill>
              <a:latin typeface="inherit"/>
              <a:cs typeface="Arial" pitchFamily="34" charset="0"/>
            </a:endParaRPr>
          </a:p>
          <a:p>
            <a:endParaRPr lang="en-US" sz="3200" b="1" i="1" dirty="0">
              <a:solidFill>
                <a:srgbClr val="002060"/>
              </a:solidFill>
              <a:latin typeface="inherit"/>
              <a:cs typeface="Arial" pitchFamily="34" charset="0"/>
            </a:endParaRPr>
          </a:p>
          <a:p>
            <a:endParaRPr lang="en-US" sz="3200" b="1" i="1" dirty="0">
              <a:solidFill>
                <a:srgbClr val="002060"/>
              </a:solidFill>
              <a:latin typeface="inherit"/>
              <a:cs typeface="Arial" pitchFamily="34" charset="0"/>
            </a:endParaRPr>
          </a:p>
          <a:p>
            <a:endParaRPr lang="en-US" sz="3200" b="1" i="1" dirty="0">
              <a:solidFill>
                <a:srgbClr val="002060"/>
              </a:solidFill>
              <a:latin typeface="inherit"/>
              <a:cs typeface="Arial" pitchFamily="34" charset="0"/>
            </a:endParaRPr>
          </a:p>
          <a:p>
            <a:endParaRPr lang="en-US" sz="3200" b="1" i="1" dirty="0">
              <a:solidFill>
                <a:srgbClr val="002060"/>
              </a:solidFill>
              <a:latin typeface="inherit"/>
              <a:cs typeface="Arial" pitchFamily="34" charset="0"/>
            </a:endParaRPr>
          </a:p>
          <a:p>
            <a:endParaRPr lang="en-US" sz="3200" b="1" i="1" dirty="0">
              <a:solidFill>
                <a:srgbClr val="002060"/>
              </a:solidFill>
            </a:endParaRPr>
          </a:p>
          <a:p>
            <a:r>
              <a:rPr lang="ar-SA" sz="3200" i="1" dirty="0">
                <a:solidFill>
                  <a:srgbClr val="002060"/>
                </a:solidFill>
                <a:latin typeface="inherit"/>
                <a:cs typeface="Arial" pitchFamily="34" charset="0"/>
              </a:rPr>
              <a:t>ب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2" y="4856228"/>
            <a:ext cx="5498678" cy="171082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702914" y="1691230"/>
            <a:ext cx="5288480" cy="2741907"/>
          </a:xfrm>
          <a:prstGeom prst="roundRect">
            <a:avLst/>
          </a:prstGeom>
          <a:solidFill>
            <a:srgbClr val="FB93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7452311" y="2680865"/>
            <a:ext cx="1327800" cy="4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9E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herit"/>
                <a:cs typeface="Arial" pitchFamily="34" charset="0"/>
              </a:rPr>
              <a:t>دخيل</a:t>
            </a:r>
            <a:r>
              <a:rPr kumimoji="0" lang="en-US" sz="11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9E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09E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927324" y="2680865"/>
            <a:ext cx="1062791" cy="5187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9E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herit"/>
                <a:cs typeface="Arial" pitchFamily="34" charset="0"/>
              </a:rPr>
              <a:t>مدرسة</a:t>
            </a:r>
            <a:r>
              <a:rPr kumimoji="0" lang="en-US" sz="11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9E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09E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730152" y="3438809"/>
            <a:ext cx="2383666" cy="3956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herit"/>
                <a:cs typeface="Arial" pitchFamily="34" charset="0"/>
              </a:rPr>
              <a:t>ماداببور ، هابيجانج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Arial" pitchFamily="34" charset="0"/>
              </a:rPr>
              <a:t>.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7126523" y="1641018"/>
            <a:ext cx="521787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54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herit"/>
                <a:cs typeface="Arial" pitchFamily="34" charset="0"/>
              </a:rPr>
              <a:t>مساعد رئيس</a:t>
            </a:r>
            <a:endParaRPr kumimoji="0" lang="en-US" sz="36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89249" y="2543003"/>
            <a:ext cx="1711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9E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herit"/>
                <a:cs typeface="Arial" pitchFamily="34" charset="0"/>
              </a:rPr>
              <a:t>ماداببور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09E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1280160" y="464234"/>
            <a:ext cx="4318782" cy="4230793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609286"/>
            <a:ext cx="2968283" cy="40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5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62C2A6-AE3A-497C-9E1E-1E9B8BE87E80}"/>
              </a:ext>
            </a:extLst>
          </p:cNvPr>
          <p:cNvSpPr txBox="1"/>
          <p:nvPr/>
        </p:nvSpPr>
        <p:spPr>
          <a:xfrm>
            <a:off x="877311" y="1542528"/>
            <a:ext cx="10160283" cy="144655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75212"/>
              </a:avLst>
            </a:prstTxWarp>
            <a:spAutoFit/>
          </a:bodyPr>
          <a:lstStyle/>
          <a:p>
            <a:r>
              <a:rPr lang="en-US" sz="8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88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endParaRPr lang="en-US" sz="88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50514-FA8A-4476-AE14-315A91F7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84" y="2989078"/>
            <a:ext cx="2669619" cy="3173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AF0EE2-7ED0-4E6C-B705-6E0A173E57A0}"/>
              </a:ext>
            </a:extLst>
          </p:cNvPr>
          <p:cNvSpPr txBox="1"/>
          <p:nvPr/>
        </p:nvSpPr>
        <p:spPr>
          <a:xfrm>
            <a:off x="7371549" y="3736321"/>
            <a:ext cx="4160335" cy="208148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বির্রি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সিলাহ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64178" y="742204"/>
            <a:ext cx="3186547" cy="800324"/>
          </a:xfrm>
          <a:prstGeom prst="roundRect">
            <a:avLst>
              <a:gd name="adj" fmla="val 50000"/>
            </a:avLst>
          </a:prstGeom>
          <a:solidFill>
            <a:srgbClr val="B8EF5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>
              <a:defRPr/>
            </a:pPr>
            <a:r>
              <a:rPr lang="en-US" sz="48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27" y="2787717"/>
            <a:ext cx="3038475" cy="39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77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CDE78-1508-4C36-B0A2-3153536F8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066"/>
            <a:ext cx="5927189" cy="1830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25888D-E25C-437F-8925-678C39339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985"/>
            <a:ext cx="5927188" cy="1821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EA3DCF-0D96-4073-90B2-4DD4190B7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98" y="4892044"/>
            <a:ext cx="6120501" cy="1965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1F30A4-F597-4C81-9BED-DAC50D14BD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98" y="1039929"/>
            <a:ext cx="6231338" cy="1830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EE5B91-C705-4CF7-8652-FCC76045C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64" y="3009705"/>
            <a:ext cx="6124136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E53C52-2067-4008-B612-95D29C4B7C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916"/>
            <a:ext cx="5927188" cy="1965084"/>
          </a:xfrm>
          <a:prstGeom prst="rect">
            <a:avLst/>
          </a:prstGeom>
        </p:spPr>
      </p:pic>
      <p:sp>
        <p:nvSpPr>
          <p:cNvPr id="2" name="10-Point Star 1"/>
          <p:cNvSpPr/>
          <p:nvPr/>
        </p:nvSpPr>
        <p:spPr>
          <a:xfrm>
            <a:off x="3698737" y="55897"/>
            <a:ext cx="3256246" cy="914400"/>
          </a:xfrm>
          <a:prstGeom prst="star10">
            <a:avLst/>
          </a:prstGeom>
          <a:solidFill>
            <a:srgbClr val="84F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ar-AE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D6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تنويه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4D6D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1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3"/>
            <a:ext cx="12380686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68780" y="886691"/>
            <a:ext cx="5846619" cy="1496290"/>
          </a:xfrm>
          <a:prstGeom prst="roundRect">
            <a:avLst>
              <a:gd name="adj" fmla="val 50000"/>
            </a:avLst>
          </a:prstGeom>
          <a:solidFill>
            <a:srgbClr val="A9FDF5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ar-AE" sz="9600" dirty="0">
                <a:solidFill>
                  <a:srgbClr val="1309E1"/>
                </a:solidFill>
              </a:rPr>
              <a:t>عنوان الدرس</a:t>
            </a:r>
            <a:endParaRPr lang="en-US" sz="9600" b="1" dirty="0">
              <a:solidFill>
                <a:srgbClr val="1309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04685" y="2662842"/>
            <a:ext cx="9971315" cy="25192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inherit"/>
                <a:cs typeface="Arial" pitchFamily="34" charset="0"/>
              </a:rPr>
              <a:t>حقوق الوالدين</a:t>
            </a:r>
            <a:r>
              <a:rPr kumimoji="0" lang="en-US" sz="16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4685" y="2662842"/>
            <a:ext cx="9971315" cy="251929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5494" y="-2715491"/>
            <a:ext cx="6857997" cy="12288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2BA706-385A-47D6-8B4A-4AD58129FBDB}"/>
              </a:ext>
            </a:extLst>
          </p:cNvPr>
          <p:cNvSpPr txBox="1"/>
          <p:nvPr/>
        </p:nvSpPr>
        <p:spPr>
          <a:xfrm>
            <a:off x="1544657" y="2522893"/>
            <a:ext cx="9629158" cy="35774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১-পাঠে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২-হাদিসে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কালেমার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</a:t>
            </a:r>
            <a:r>
              <a:rPr lang="ar-BH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BH" sz="3200" b="1" dirty="0">
                <a:solidFill>
                  <a:schemeClr val="accent4">
                    <a:lumMod val="50000"/>
                  </a:schemeClr>
                </a:solidFill>
                <a:latin typeface="Al Qalam Quran Majeed" panose="02010000000000000000" pitchFamily="2" charset="-78"/>
                <a:cs typeface="Al Qalam Quran Majeed" panose="02010000000000000000" pitchFamily="2" charset="-78"/>
              </a:rPr>
              <a:t>الحكم فى الصلة مع الوالدين فى الشرك و الإسلام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l Qalam Quran Majeed" panose="02010000000000000000" pitchFamily="2" charset="-78"/>
              <a:cs typeface="Al Qalam Quran Majeed" panose="02010000000000000000" pitchFamily="2" charset="-78"/>
            </a:endParaRPr>
          </a:p>
          <a:p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899D9-50C3-4270-89FA-EDA8BDC59C96}"/>
              </a:ext>
            </a:extLst>
          </p:cNvPr>
          <p:cNvSpPr txBox="1"/>
          <p:nvPr/>
        </p:nvSpPr>
        <p:spPr>
          <a:xfrm>
            <a:off x="1004646" y="1645313"/>
            <a:ext cx="4403770" cy="76944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" name="Oval 1"/>
          <p:cNvSpPr/>
          <p:nvPr/>
        </p:nvSpPr>
        <p:spPr>
          <a:xfrm>
            <a:off x="4322618" y="743249"/>
            <a:ext cx="3629892" cy="1036397"/>
          </a:xfrm>
          <a:prstGeom prst="ellipse">
            <a:avLst/>
          </a:prstGeom>
          <a:solidFill>
            <a:srgbClr val="A9FDF5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8" cy="12192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39162E-A493-4A74-9DED-7A4DFEF0CFA6}"/>
              </a:ext>
            </a:extLst>
          </p:cNvPr>
          <p:cNvSpPr txBox="1"/>
          <p:nvPr/>
        </p:nvSpPr>
        <p:spPr>
          <a:xfrm>
            <a:off x="803563" y="1553840"/>
            <a:ext cx="56449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latin typeface="NikoshBAN" panose="02000000000000000000" pitchFamily="2" charset="0"/>
                <a:cs typeface="Sakkal Majalla" panose="02000000000000000000" pitchFamily="2" charset="-78"/>
              </a:rPr>
              <a:t>أدنى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নিকটবর্তী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3200" b="1" dirty="0">
              <a:solidFill>
                <a:srgbClr val="000066"/>
              </a:solidFill>
              <a:latin typeface="NikoshBAN" panose="02000000000000000000" pitchFamily="2" charset="0"/>
              <a:cs typeface="Sakkal Majalla" panose="02000000000000000000" pitchFamily="2" charset="-78"/>
            </a:endParaRPr>
          </a:p>
          <a:p>
            <a:r>
              <a:rPr lang="ar-BH" sz="3200" b="1" dirty="0">
                <a:solidFill>
                  <a:srgbClr val="000066"/>
                </a:solidFill>
                <a:latin typeface="NikoshBAN" panose="02000000000000000000" pitchFamily="2" charset="0"/>
                <a:cs typeface="Sakkal Majalla" panose="02000000000000000000" pitchFamily="2" charset="-78"/>
              </a:rPr>
              <a:t>قدمتْ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3200" b="1" dirty="0">
              <a:solidFill>
                <a:srgbClr val="000066"/>
              </a:solidFill>
              <a:latin typeface="NikoshBAN" panose="02000000000000000000" pitchFamily="2" charset="0"/>
              <a:cs typeface="Sakkal Majalla" panose="02000000000000000000" pitchFamily="2" charset="-78"/>
            </a:endParaRPr>
          </a:p>
          <a:p>
            <a:r>
              <a:rPr lang="ar-BH" sz="3200" b="1" dirty="0">
                <a:solidFill>
                  <a:srgbClr val="000066"/>
                </a:solidFill>
                <a:latin typeface="NikoshBAN" panose="02000000000000000000" pitchFamily="2" charset="0"/>
                <a:cs typeface="Sakkal Majalla" panose="02000000000000000000" pitchFamily="2" charset="-78"/>
              </a:rPr>
              <a:t>مشركة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অংশিদারকারী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BH" sz="3200" b="1" dirty="0">
                <a:solidFill>
                  <a:srgbClr val="000066"/>
                </a:solidFill>
                <a:latin typeface="NikoshBAN" panose="02000000000000000000" pitchFamily="2" charset="0"/>
                <a:cs typeface="Sakkal Majalla" panose="02000000000000000000" pitchFamily="2" charset="-78"/>
              </a:rPr>
              <a:t>راغبة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আগ্রহিনী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3200" b="1" dirty="0">
              <a:solidFill>
                <a:srgbClr val="000066"/>
              </a:solidFill>
              <a:latin typeface="NikoshBAN" panose="02000000000000000000" pitchFamily="2" charset="0"/>
              <a:cs typeface="Sakkal Majalla" panose="02000000000000000000" pitchFamily="2" charset="-78"/>
            </a:endParaRPr>
          </a:p>
          <a:p>
            <a:r>
              <a:rPr lang="ar-BH" sz="3200" b="1" dirty="0">
                <a:solidFill>
                  <a:srgbClr val="000066"/>
                </a:solidFill>
                <a:latin typeface="NikoshBAN" panose="02000000000000000000" pitchFamily="2" charset="0"/>
                <a:cs typeface="Sakkal Majalla" panose="02000000000000000000" pitchFamily="2" charset="-78"/>
              </a:rPr>
              <a:t>أصل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সদ্ব্যবহার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BH" sz="3200" b="1" dirty="0">
                <a:solidFill>
                  <a:srgbClr val="000066"/>
                </a:solidFill>
                <a:latin typeface="NikoshBAN" panose="02000000000000000000" pitchFamily="2" charset="0"/>
                <a:cs typeface="Sakkal Majalla" panose="02000000000000000000" pitchFamily="2" charset="-78"/>
              </a:rPr>
              <a:t>صليها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সদ্ব্যবহার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BH" sz="3200" b="1" dirty="0">
                <a:solidFill>
                  <a:srgbClr val="000066"/>
                </a:solidFill>
                <a:latin typeface="NikoshBAN" panose="02000000000000000000" pitchFamily="2" charset="0"/>
                <a:cs typeface="Sakkal Majalla" panose="02000000000000000000" pitchFamily="2" charset="-78"/>
              </a:rPr>
              <a:t>يشتم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গালি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3200" b="1" dirty="0">
              <a:solidFill>
                <a:srgbClr val="000066"/>
              </a:solidFill>
              <a:latin typeface="NikoshBAN" panose="02000000000000000000" pitchFamily="2" charset="0"/>
              <a:cs typeface="Sakkal Majalla" panose="02000000000000000000" pitchFamily="2" charset="-78"/>
            </a:endParaRPr>
          </a:p>
          <a:p>
            <a:r>
              <a:rPr lang="ar-BH" sz="3200" b="1" dirty="0">
                <a:solidFill>
                  <a:srgbClr val="000066"/>
                </a:solidFill>
                <a:latin typeface="NikoshBAN" panose="02000000000000000000" pitchFamily="2" charset="0"/>
                <a:cs typeface="Sakkal Majalla" panose="02000000000000000000" pitchFamily="2" charset="-78"/>
              </a:rPr>
              <a:t>يسبّ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গাল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CD5A0-4CF2-4B1D-B10F-73523C63CFD9}"/>
              </a:ext>
            </a:extLst>
          </p:cNvPr>
          <p:cNvSpPr txBox="1"/>
          <p:nvPr/>
        </p:nvSpPr>
        <p:spPr>
          <a:xfrm>
            <a:off x="5153890" y="1568259"/>
            <a:ext cx="623454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EG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1-لفظ: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أحق</a:t>
            </a:r>
            <a:r>
              <a:rPr lang="ar-EG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EG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algn="r"/>
            <a:r>
              <a:rPr lang="ar-EG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2-صيغة:</a:t>
            </a:r>
            <a:r>
              <a:rPr lang="ar-SA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واحد</a:t>
            </a:r>
            <a:r>
              <a:rPr lang="ar-EG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مذكر</a:t>
            </a:r>
          </a:p>
          <a:p>
            <a:pPr algn="r"/>
            <a:r>
              <a:rPr lang="ar-EG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3-بحث</a:t>
            </a:r>
            <a:r>
              <a:rPr lang="ar-EG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:إسم تفضيل,</a:t>
            </a:r>
          </a:p>
          <a:p>
            <a:pPr algn="r"/>
            <a:r>
              <a:rPr lang="ar-EG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4-باب:</a:t>
            </a:r>
            <a:r>
              <a:rPr lang="ar-SA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ضرب يضرب</a:t>
            </a:r>
            <a:r>
              <a:rPr lang="ar-EG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,</a:t>
            </a:r>
          </a:p>
          <a:p>
            <a:pPr algn="r"/>
            <a:r>
              <a:rPr lang="ar-EG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5-مصدر:الحقّ,</a:t>
            </a:r>
          </a:p>
          <a:p>
            <a:pPr algn="r"/>
            <a:r>
              <a:rPr lang="ar-EG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6-مادة:ح ق ق,</a:t>
            </a:r>
            <a:endParaRPr lang="en-US" sz="3600" b="1" dirty="0">
              <a:solidFill>
                <a:srgbClr val="C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ar-EG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7-جنس:مضاعف ثلاثى.</a:t>
            </a:r>
          </a:p>
          <a:p>
            <a:pPr algn="r"/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হকদার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EG" sz="36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8-معنى</a:t>
            </a:r>
            <a:r>
              <a:rPr lang="ar-EG" sz="44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32159" y="341430"/>
            <a:ext cx="5334747" cy="610415"/>
          </a:xfrm>
          <a:prstGeom prst="roundRect">
            <a:avLst/>
          </a:prstGeom>
          <a:solidFill>
            <a:srgbClr val="A9FDF5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ar-AE" sz="4400" dirty="0">
                <a:solidFill>
                  <a:srgbClr val="1309E1"/>
                </a:solidFill>
              </a:rPr>
              <a:t>تعرف على الدلالات والمعنى</a:t>
            </a:r>
            <a:endParaRPr lang="en-US" sz="4400" b="1" dirty="0">
              <a:solidFill>
                <a:srgbClr val="1309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4" y="388994"/>
            <a:ext cx="10751128" cy="1233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44" y="1732459"/>
            <a:ext cx="10751128" cy="132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44" y="3446501"/>
            <a:ext cx="10751128" cy="1265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44" y="5057763"/>
            <a:ext cx="10751128" cy="12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52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245</Words>
  <Application>Microsoft Office PowerPoint</Application>
  <PresentationFormat>Widescreen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Al Qalam Quran Majeed</vt:lpstr>
      <vt:lpstr>Arabic Typesetting</vt:lpstr>
      <vt:lpstr>Arial</vt:lpstr>
      <vt:lpstr>Calibri</vt:lpstr>
      <vt:lpstr>Calibri Light</vt:lpstr>
      <vt:lpstr>inherit</vt:lpstr>
      <vt:lpstr>Nikosh</vt:lpstr>
      <vt:lpstr>NikoshBAN</vt:lpstr>
      <vt:lpstr>NikoshLightBAN</vt:lpstr>
      <vt:lpstr>Sakkal Majalla</vt:lpstr>
      <vt:lpstr>Simplified Arabic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Burhan uddin</cp:lastModifiedBy>
  <cp:revision>116</cp:revision>
  <dcterms:created xsi:type="dcterms:W3CDTF">2020-07-30T00:27:54Z</dcterms:created>
  <dcterms:modified xsi:type="dcterms:W3CDTF">2021-08-31T17:41:03Z</dcterms:modified>
</cp:coreProperties>
</file>