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B21"/>
    <a:srgbClr val="CC00FF"/>
    <a:srgbClr val="00CC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8A46F-F128-430D-A9A1-04FAAD5D9C25}" type="doc">
      <dgm:prSet loTypeId="urn:microsoft.com/office/officeart/2005/8/layout/pyramid2" loCatId="list" qsTypeId="urn:microsoft.com/office/officeart/2005/8/quickstyle/simple1" qsCatId="simple" csTypeId="urn:microsoft.com/office/officeart/2005/8/colors/accent1_2" csCatId="accent1" phldr="1"/>
      <dgm:spPr/>
    </dgm:pt>
    <dgm:pt modelId="{454B13DC-0EEE-4121-995F-55C64BD818B1}">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err="1" smtClean="0"/>
            <a:t>মোঃ</a:t>
          </a:r>
          <a:r>
            <a:rPr lang="en-US" dirty="0" smtClean="0"/>
            <a:t> </a:t>
          </a:r>
          <a:r>
            <a:rPr lang="en-US" dirty="0" err="1" smtClean="0"/>
            <a:t>তৌহিদ</a:t>
          </a:r>
          <a:r>
            <a:rPr lang="en-US" dirty="0" smtClean="0"/>
            <a:t> </a:t>
          </a:r>
          <a:r>
            <a:rPr lang="en-US" dirty="0" err="1" smtClean="0"/>
            <a:t>মিয়া</a:t>
          </a:r>
          <a:r>
            <a:rPr lang="en-US" dirty="0" smtClean="0"/>
            <a:t> </a:t>
          </a:r>
          <a:r>
            <a:rPr lang="en-US" dirty="0" err="1" smtClean="0"/>
            <a:t>সহকারী</a:t>
          </a:r>
          <a:r>
            <a:rPr lang="en-US" dirty="0" smtClean="0"/>
            <a:t> </a:t>
          </a:r>
          <a:r>
            <a:rPr lang="en-US" dirty="0" err="1" smtClean="0"/>
            <a:t>শিক্ষক</a:t>
          </a:r>
          <a:r>
            <a:rPr lang="en-US" dirty="0" smtClean="0"/>
            <a:t> </a:t>
          </a:r>
          <a:endParaRPr lang="en-US" dirty="0"/>
        </a:p>
      </dgm:t>
    </dgm:pt>
    <dgm:pt modelId="{D9E4F655-C9F3-4D19-8AEB-D2D3766E006C}" type="parTrans" cxnId="{F1253850-3252-4252-9122-27C31A8DF2CA}">
      <dgm:prSet/>
      <dgm:spPr/>
      <dgm:t>
        <a:bodyPr/>
        <a:lstStyle/>
        <a:p>
          <a:endParaRPr lang="en-US"/>
        </a:p>
      </dgm:t>
    </dgm:pt>
    <dgm:pt modelId="{3C83AE5D-E42F-44FE-9F65-B8AA13ADE917}" type="sibTrans" cxnId="{F1253850-3252-4252-9122-27C31A8DF2CA}">
      <dgm:prSet/>
      <dgm:spPr/>
      <dgm:t>
        <a:bodyPr/>
        <a:lstStyle/>
        <a:p>
          <a:endParaRPr lang="en-US"/>
        </a:p>
      </dgm:t>
    </dgm:pt>
    <dgm:pt modelId="{D99E9543-26D0-4FAD-9AED-263D33C3AC48}">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err="1" smtClean="0"/>
            <a:t>কলমাকান্দা</a:t>
          </a:r>
          <a:r>
            <a:rPr lang="en-US" dirty="0" smtClean="0"/>
            <a:t> , </a:t>
          </a:r>
          <a:r>
            <a:rPr lang="en-US" dirty="0" err="1" smtClean="0"/>
            <a:t>নেত্রকোনা</a:t>
          </a:r>
          <a:r>
            <a:rPr lang="en-US" dirty="0" smtClean="0"/>
            <a:t> । </a:t>
          </a:r>
          <a:endParaRPr lang="en-US" dirty="0"/>
        </a:p>
      </dgm:t>
    </dgm:pt>
    <dgm:pt modelId="{9C664D50-61C6-44EA-B993-9D1DCBF7050F}" type="parTrans" cxnId="{D73ABF59-EB92-42C5-8834-CC0D973DD86B}">
      <dgm:prSet/>
      <dgm:spPr/>
      <dgm:t>
        <a:bodyPr/>
        <a:lstStyle/>
        <a:p>
          <a:endParaRPr lang="en-US"/>
        </a:p>
      </dgm:t>
    </dgm:pt>
    <dgm:pt modelId="{8DE93190-3EEB-4721-ACA0-77C97E76173F}" type="sibTrans" cxnId="{D73ABF59-EB92-42C5-8834-CC0D973DD86B}">
      <dgm:prSet/>
      <dgm:spPr/>
      <dgm:t>
        <a:bodyPr/>
        <a:lstStyle/>
        <a:p>
          <a:endParaRPr lang="en-US"/>
        </a:p>
      </dgm:t>
    </dgm:pt>
    <dgm:pt modelId="{1A37C7A6-149D-4319-86CE-B831013EB5BC}">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err="1" smtClean="0"/>
            <a:t>পি</a:t>
          </a:r>
          <a:r>
            <a:rPr lang="en-US" dirty="0" smtClean="0"/>
            <a:t> .</a:t>
          </a:r>
          <a:r>
            <a:rPr lang="en-US" dirty="0" err="1" smtClean="0"/>
            <a:t>জি</a:t>
          </a:r>
          <a:r>
            <a:rPr lang="en-US" dirty="0" smtClean="0"/>
            <a:t> . </a:t>
          </a:r>
          <a:r>
            <a:rPr lang="en-US" dirty="0" err="1" smtClean="0"/>
            <a:t>দারুচ্ছালাম</a:t>
          </a:r>
          <a:r>
            <a:rPr lang="en-US" dirty="0" smtClean="0"/>
            <a:t> </a:t>
          </a:r>
          <a:r>
            <a:rPr lang="en-US" dirty="0" err="1" smtClean="0"/>
            <a:t>দাখিল</a:t>
          </a:r>
          <a:r>
            <a:rPr lang="en-US" dirty="0" smtClean="0"/>
            <a:t> </a:t>
          </a:r>
          <a:r>
            <a:rPr lang="en-US" dirty="0" err="1" smtClean="0"/>
            <a:t>মাদরাসা</a:t>
          </a:r>
          <a:r>
            <a:rPr lang="en-US" dirty="0" smtClean="0"/>
            <a:t> </a:t>
          </a:r>
          <a:endParaRPr lang="en-US" dirty="0"/>
        </a:p>
      </dgm:t>
    </dgm:pt>
    <dgm:pt modelId="{48FFE562-61CF-4A22-8322-9BD1F846E258}" type="parTrans" cxnId="{F474E074-F6C0-4396-9734-8A83E74386C8}">
      <dgm:prSet/>
      <dgm:spPr/>
      <dgm:t>
        <a:bodyPr/>
        <a:lstStyle/>
        <a:p>
          <a:endParaRPr lang="en-US"/>
        </a:p>
      </dgm:t>
    </dgm:pt>
    <dgm:pt modelId="{1A4D146B-599A-423D-9AD5-D8BC3A2DF589}" type="sibTrans" cxnId="{F474E074-F6C0-4396-9734-8A83E74386C8}">
      <dgm:prSet/>
      <dgm:spPr/>
      <dgm:t>
        <a:bodyPr/>
        <a:lstStyle/>
        <a:p>
          <a:endParaRPr lang="en-US"/>
        </a:p>
      </dgm:t>
    </dgm:pt>
    <dgm:pt modelId="{CFF78EAD-E0A9-446A-90E1-CD2A3FC79852}" type="pres">
      <dgm:prSet presAssocID="{4878A46F-F128-430D-A9A1-04FAAD5D9C25}" presName="compositeShape" presStyleCnt="0">
        <dgm:presLayoutVars>
          <dgm:dir/>
          <dgm:resizeHandles/>
        </dgm:presLayoutVars>
      </dgm:prSet>
      <dgm:spPr/>
    </dgm:pt>
    <dgm:pt modelId="{2BD4EE0C-61E0-4E80-ACBE-02E67C47B383}" type="pres">
      <dgm:prSet presAssocID="{4878A46F-F128-430D-A9A1-04FAAD5D9C25}" presName="pyramid" presStyleLbl="node1" presStyleIdx="0" presStyleCnt="1" custFlipHor="1" custScaleX="36581" custScaleY="100000" custLinFactX="7879" custLinFactNeighborX="100000" custLinFactNeighborY="-18750">
        <dgm:style>
          <a:lnRef idx="0">
            <a:schemeClr val="dk1"/>
          </a:lnRef>
          <a:fillRef idx="3">
            <a:schemeClr val="dk1"/>
          </a:fillRef>
          <a:effectRef idx="3">
            <a:schemeClr val="dk1"/>
          </a:effectRef>
          <a:fontRef idx="minor">
            <a:schemeClr val="lt1"/>
          </a:fontRef>
        </dgm:style>
      </dgm:prSet>
      <dgm:spPr/>
    </dgm:pt>
    <dgm:pt modelId="{3ADD0C2D-2E22-4DEA-A67F-D55BFDCF515E}" type="pres">
      <dgm:prSet presAssocID="{4878A46F-F128-430D-A9A1-04FAAD5D9C25}" presName="theList" presStyleCnt="0"/>
      <dgm:spPr/>
    </dgm:pt>
    <dgm:pt modelId="{15DDF23F-ADB2-4093-9569-DE0FBFC7C9AD}" type="pres">
      <dgm:prSet presAssocID="{454B13DC-0EEE-4121-995F-55C64BD818B1}" presName="aNode" presStyleLbl="fgAcc1" presStyleIdx="0" presStyleCnt="3" custLinFactNeighborX="24996" custLinFactNeighborY="-50682">
        <dgm:presLayoutVars>
          <dgm:bulletEnabled val="1"/>
        </dgm:presLayoutVars>
      </dgm:prSet>
      <dgm:spPr/>
      <dgm:t>
        <a:bodyPr/>
        <a:lstStyle/>
        <a:p>
          <a:endParaRPr lang="en-US"/>
        </a:p>
      </dgm:t>
    </dgm:pt>
    <dgm:pt modelId="{D886DD57-A633-43DD-85AB-6FD3E0E24ABF}" type="pres">
      <dgm:prSet presAssocID="{454B13DC-0EEE-4121-995F-55C64BD818B1}" presName="aSpace" presStyleCnt="0"/>
      <dgm:spPr/>
    </dgm:pt>
    <dgm:pt modelId="{9DC305A4-10E5-4AA8-A3E4-9C3B518F388D}" type="pres">
      <dgm:prSet presAssocID="{D99E9543-26D0-4FAD-9AED-263D33C3AC48}" presName="aNode" presStyleLbl="fgAcc1" presStyleIdx="1" presStyleCnt="3" custLinFactY="88987" custLinFactNeighborX="24118" custLinFactNeighborY="100000">
        <dgm:presLayoutVars>
          <dgm:bulletEnabled val="1"/>
        </dgm:presLayoutVars>
      </dgm:prSet>
      <dgm:spPr/>
      <dgm:t>
        <a:bodyPr/>
        <a:lstStyle/>
        <a:p>
          <a:endParaRPr lang="en-US"/>
        </a:p>
      </dgm:t>
    </dgm:pt>
    <dgm:pt modelId="{C395636A-0E8C-4BC3-A029-A025C301C3D6}" type="pres">
      <dgm:prSet presAssocID="{D99E9543-26D0-4FAD-9AED-263D33C3AC48}" presName="aSpace" presStyleCnt="0"/>
      <dgm:spPr/>
    </dgm:pt>
    <dgm:pt modelId="{DCB69758-A3AA-4B8A-BADF-DEF230C1AD40}" type="pres">
      <dgm:prSet presAssocID="{1A37C7A6-149D-4319-86CE-B831013EB5BC}" presName="aNode" presStyleLbl="fgAcc1" presStyleIdx="2" presStyleCnt="3" custScaleY="92410" custLinFactY="-100000" custLinFactNeighborX="27975" custLinFactNeighborY="-120432">
        <dgm:presLayoutVars>
          <dgm:bulletEnabled val="1"/>
        </dgm:presLayoutVars>
      </dgm:prSet>
      <dgm:spPr/>
      <dgm:t>
        <a:bodyPr/>
        <a:lstStyle/>
        <a:p>
          <a:endParaRPr lang="en-US"/>
        </a:p>
      </dgm:t>
    </dgm:pt>
    <dgm:pt modelId="{BF3DEDB7-644B-4CF0-8355-E6E610EB1F67}" type="pres">
      <dgm:prSet presAssocID="{1A37C7A6-149D-4319-86CE-B831013EB5BC}" presName="aSpace" presStyleCnt="0"/>
      <dgm:spPr/>
    </dgm:pt>
  </dgm:ptLst>
  <dgm:cxnLst>
    <dgm:cxn modelId="{F1253850-3252-4252-9122-27C31A8DF2CA}" srcId="{4878A46F-F128-430D-A9A1-04FAAD5D9C25}" destId="{454B13DC-0EEE-4121-995F-55C64BD818B1}" srcOrd="0" destOrd="0" parTransId="{D9E4F655-C9F3-4D19-8AEB-D2D3766E006C}" sibTransId="{3C83AE5D-E42F-44FE-9F65-B8AA13ADE917}"/>
    <dgm:cxn modelId="{B7057CEE-6E9C-47ED-9379-D802F97C1DC3}" type="presOf" srcId="{454B13DC-0EEE-4121-995F-55C64BD818B1}" destId="{15DDF23F-ADB2-4093-9569-DE0FBFC7C9AD}" srcOrd="0" destOrd="0" presId="urn:microsoft.com/office/officeart/2005/8/layout/pyramid2"/>
    <dgm:cxn modelId="{D73ABF59-EB92-42C5-8834-CC0D973DD86B}" srcId="{4878A46F-F128-430D-A9A1-04FAAD5D9C25}" destId="{D99E9543-26D0-4FAD-9AED-263D33C3AC48}" srcOrd="1" destOrd="0" parTransId="{9C664D50-61C6-44EA-B993-9D1DCBF7050F}" sibTransId="{8DE93190-3EEB-4721-ACA0-77C97E76173F}"/>
    <dgm:cxn modelId="{35A44E92-2855-4765-BB27-8949B5B6C3F8}" type="presOf" srcId="{D99E9543-26D0-4FAD-9AED-263D33C3AC48}" destId="{9DC305A4-10E5-4AA8-A3E4-9C3B518F388D}" srcOrd="0" destOrd="0" presId="urn:microsoft.com/office/officeart/2005/8/layout/pyramid2"/>
    <dgm:cxn modelId="{F474E074-F6C0-4396-9734-8A83E74386C8}" srcId="{4878A46F-F128-430D-A9A1-04FAAD5D9C25}" destId="{1A37C7A6-149D-4319-86CE-B831013EB5BC}" srcOrd="2" destOrd="0" parTransId="{48FFE562-61CF-4A22-8322-9BD1F846E258}" sibTransId="{1A4D146B-599A-423D-9AD5-D8BC3A2DF589}"/>
    <dgm:cxn modelId="{58CD1C9A-A241-4176-B008-8BE0608FE6F5}" type="presOf" srcId="{4878A46F-F128-430D-A9A1-04FAAD5D9C25}" destId="{CFF78EAD-E0A9-446A-90E1-CD2A3FC79852}" srcOrd="0" destOrd="0" presId="urn:microsoft.com/office/officeart/2005/8/layout/pyramid2"/>
    <dgm:cxn modelId="{72FDC2DE-645D-42B1-9D5C-44265535C27D}" type="presOf" srcId="{1A37C7A6-149D-4319-86CE-B831013EB5BC}" destId="{DCB69758-A3AA-4B8A-BADF-DEF230C1AD40}" srcOrd="0" destOrd="0" presId="urn:microsoft.com/office/officeart/2005/8/layout/pyramid2"/>
    <dgm:cxn modelId="{D03F2F4F-71D7-4BA5-95EA-3FE11148B25B}" type="presParOf" srcId="{CFF78EAD-E0A9-446A-90E1-CD2A3FC79852}" destId="{2BD4EE0C-61E0-4E80-ACBE-02E67C47B383}" srcOrd="0" destOrd="0" presId="urn:microsoft.com/office/officeart/2005/8/layout/pyramid2"/>
    <dgm:cxn modelId="{2BF62029-5EA2-4DE4-AFC6-A169C75BC48E}" type="presParOf" srcId="{CFF78EAD-E0A9-446A-90E1-CD2A3FC79852}" destId="{3ADD0C2D-2E22-4DEA-A67F-D55BFDCF515E}" srcOrd="1" destOrd="0" presId="urn:microsoft.com/office/officeart/2005/8/layout/pyramid2"/>
    <dgm:cxn modelId="{BBCAAECA-D444-4DE5-9F1F-9AD84BDA1851}" type="presParOf" srcId="{3ADD0C2D-2E22-4DEA-A67F-D55BFDCF515E}" destId="{15DDF23F-ADB2-4093-9569-DE0FBFC7C9AD}" srcOrd="0" destOrd="0" presId="urn:microsoft.com/office/officeart/2005/8/layout/pyramid2"/>
    <dgm:cxn modelId="{9EF18293-1014-4DFC-ADAB-DEE7DFD74BDE}" type="presParOf" srcId="{3ADD0C2D-2E22-4DEA-A67F-D55BFDCF515E}" destId="{D886DD57-A633-43DD-85AB-6FD3E0E24ABF}" srcOrd="1" destOrd="0" presId="urn:microsoft.com/office/officeart/2005/8/layout/pyramid2"/>
    <dgm:cxn modelId="{4B505F66-BDE8-4F40-940F-471B04B60E78}" type="presParOf" srcId="{3ADD0C2D-2E22-4DEA-A67F-D55BFDCF515E}" destId="{9DC305A4-10E5-4AA8-A3E4-9C3B518F388D}" srcOrd="2" destOrd="0" presId="urn:microsoft.com/office/officeart/2005/8/layout/pyramid2"/>
    <dgm:cxn modelId="{CC90E5A7-5F0F-4A55-AC42-EA584C803798}" type="presParOf" srcId="{3ADD0C2D-2E22-4DEA-A67F-D55BFDCF515E}" destId="{C395636A-0E8C-4BC3-A029-A025C301C3D6}" srcOrd="3" destOrd="0" presId="urn:microsoft.com/office/officeart/2005/8/layout/pyramid2"/>
    <dgm:cxn modelId="{379E5AE1-EE24-493C-9D2A-0F00075C747E}" type="presParOf" srcId="{3ADD0C2D-2E22-4DEA-A67F-D55BFDCF515E}" destId="{DCB69758-A3AA-4B8A-BADF-DEF230C1AD40}" srcOrd="4" destOrd="0" presId="urn:microsoft.com/office/officeart/2005/8/layout/pyramid2"/>
    <dgm:cxn modelId="{92E2B118-8572-4CA9-A2B6-2326E73205AF}" type="presParOf" srcId="{3ADD0C2D-2E22-4DEA-A67F-D55BFDCF515E}" destId="{BF3DEDB7-644B-4CF0-8355-E6E610EB1F67}" srcOrd="5" destOrd="0" presId="urn:microsoft.com/office/officeart/2005/8/layout/pyramid2"/>
  </dgm:cxnLst>
  <dgm:bg/>
  <dgm:whole>
    <a:ln>
      <a:solidFill>
        <a:srgbClr val="FF0000"/>
      </a:solidFill>
      <a:prstDash val="sysDash"/>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4EE0C-61E0-4E80-ACBE-02E67C47B383}">
      <dsp:nvSpPr>
        <dsp:cNvPr id="0" name=""/>
        <dsp:cNvSpPr/>
      </dsp:nvSpPr>
      <dsp:spPr>
        <a:xfrm flipH="1">
          <a:off x="3552778" y="0"/>
          <a:ext cx="1012032" cy="4064000"/>
        </a:xfrm>
        <a:prstGeom prst="triangle">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sp>
    <dsp:sp modelId="{15DDF23F-ADB2-4093-9569-DE0FBFC7C9AD}">
      <dsp:nvSpPr>
        <dsp:cNvPr id="0" name=""/>
        <dsp:cNvSpPr/>
      </dsp:nvSpPr>
      <dsp:spPr>
        <a:xfrm>
          <a:off x="2085776" y="346075"/>
          <a:ext cx="1798258" cy="984250"/>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মোঃ</a:t>
          </a:r>
          <a:r>
            <a:rPr lang="en-US" sz="1500" kern="1200" dirty="0" smtClean="0"/>
            <a:t> </a:t>
          </a:r>
          <a:r>
            <a:rPr lang="en-US" sz="1500" kern="1200" dirty="0" err="1" smtClean="0"/>
            <a:t>তৌহিদ</a:t>
          </a:r>
          <a:r>
            <a:rPr lang="en-US" sz="1500" kern="1200" dirty="0" smtClean="0"/>
            <a:t> </a:t>
          </a:r>
          <a:r>
            <a:rPr lang="en-US" sz="1500" kern="1200" dirty="0" err="1" smtClean="0"/>
            <a:t>মিয়া</a:t>
          </a:r>
          <a:r>
            <a:rPr lang="en-US" sz="1500" kern="1200" dirty="0" smtClean="0"/>
            <a:t> </a:t>
          </a:r>
          <a:r>
            <a:rPr lang="en-US" sz="1500" kern="1200" dirty="0" err="1" smtClean="0"/>
            <a:t>সহকারী</a:t>
          </a:r>
          <a:r>
            <a:rPr lang="en-US" sz="1500" kern="1200" dirty="0" smtClean="0"/>
            <a:t> </a:t>
          </a:r>
          <a:r>
            <a:rPr lang="en-US" sz="1500" kern="1200" dirty="0" err="1" smtClean="0"/>
            <a:t>শিক্ষক</a:t>
          </a:r>
          <a:r>
            <a:rPr lang="en-US" sz="1500" kern="1200" dirty="0" smtClean="0"/>
            <a:t> </a:t>
          </a:r>
          <a:endParaRPr lang="en-US" sz="1500" kern="1200" dirty="0"/>
        </a:p>
      </dsp:txBody>
      <dsp:txXfrm>
        <a:off x="2133823" y="394122"/>
        <a:ext cx="1702164" cy="888156"/>
      </dsp:txXfrm>
    </dsp:sp>
    <dsp:sp modelId="{9DC305A4-10E5-4AA8-A3E4-9C3B518F388D}">
      <dsp:nvSpPr>
        <dsp:cNvPr id="0" name=""/>
        <dsp:cNvSpPr/>
      </dsp:nvSpPr>
      <dsp:spPr>
        <a:xfrm>
          <a:off x="2069988" y="2514597"/>
          <a:ext cx="1798258" cy="98425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কলমাকান্দা</a:t>
          </a:r>
          <a:r>
            <a:rPr lang="en-US" sz="1500" kern="1200" dirty="0" smtClean="0"/>
            <a:t> , </a:t>
          </a:r>
          <a:r>
            <a:rPr lang="en-US" sz="1500" kern="1200" dirty="0" err="1" smtClean="0"/>
            <a:t>নেত্রকোনা</a:t>
          </a:r>
          <a:r>
            <a:rPr lang="en-US" sz="1500" kern="1200" dirty="0" smtClean="0"/>
            <a:t> । </a:t>
          </a:r>
          <a:endParaRPr lang="en-US" sz="1500" kern="1200" dirty="0"/>
        </a:p>
      </dsp:txBody>
      <dsp:txXfrm>
        <a:off x="2118035" y="2562644"/>
        <a:ext cx="1702164" cy="888156"/>
      </dsp:txXfrm>
    </dsp:sp>
    <dsp:sp modelId="{DCB69758-A3AA-4B8A-BADF-DEF230C1AD40}">
      <dsp:nvSpPr>
        <dsp:cNvPr id="0" name=""/>
        <dsp:cNvSpPr/>
      </dsp:nvSpPr>
      <dsp:spPr>
        <a:xfrm>
          <a:off x="2139347" y="1490573"/>
          <a:ext cx="1798258" cy="909545"/>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পি</a:t>
          </a:r>
          <a:r>
            <a:rPr lang="en-US" sz="1500" kern="1200" dirty="0" smtClean="0"/>
            <a:t> .</a:t>
          </a:r>
          <a:r>
            <a:rPr lang="en-US" sz="1500" kern="1200" dirty="0" err="1" smtClean="0"/>
            <a:t>জি</a:t>
          </a:r>
          <a:r>
            <a:rPr lang="en-US" sz="1500" kern="1200" dirty="0" smtClean="0"/>
            <a:t> . </a:t>
          </a:r>
          <a:r>
            <a:rPr lang="en-US" sz="1500" kern="1200" dirty="0" err="1" smtClean="0"/>
            <a:t>দারুচ্ছালাম</a:t>
          </a:r>
          <a:r>
            <a:rPr lang="en-US" sz="1500" kern="1200" dirty="0" smtClean="0"/>
            <a:t> </a:t>
          </a:r>
          <a:r>
            <a:rPr lang="en-US" sz="1500" kern="1200" dirty="0" err="1" smtClean="0"/>
            <a:t>দাখিল</a:t>
          </a:r>
          <a:r>
            <a:rPr lang="en-US" sz="1500" kern="1200" dirty="0" smtClean="0"/>
            <a:t> </a:t>
          </a:r>
          <a:r>
            <a:rPr lang="en-US" sz="1500" kern="1200" dirty="0" err="1" smtClean="0"/>
            <a:t>মাদরাসা</a:t>
          </a:r>
          <a:r>
            <a:rPr lang="en-US" sz="1500" kern="1200" dirty="0" smtClean="0"/>
            <a:t> </a:t>
          </a:r>
          <a:endParaRPr lang="en-US" sz="1500" kern="1200" dirty="0"/>
        </a:p>
      </dsp:txBody>
      <dsp:txXfrm>
        <a:off x="2183747" y="1534973"/>
        <a:ext cx="1709458" cy="8207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5BE582-6352-4A0B-AB4E-1F0963733FC2}"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25122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BE582-6352-4A0B-AB4E-1F0963733FC2}"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328365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BE582-6352-4A0B-AB4E-1F0963733FC2}"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27455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BE582-6352-4A0B-AB4E-1F0963733FC2}"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54468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BE582-6352-4A0B-AB4E-1F0963733FC2}"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423173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5BE582-6352-4A0B-AB4E-1F0963733FC2}"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273411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BE582-6352-4A0B-AB4E-1F0963733FC2}"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188430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5BE582-6352-4A0B-AB4E-1F0963733FC2}"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64422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BE582-6352-4A0B-AB4E-1F0963733FC2}"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39382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BE582-6352-4A0B-AB4E-1F0963733FC2}"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8466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BE582-6352-4A0B-AB4E-1F0963733FC2}"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2373-822C-4DD4-9BBD-81BCE52C47CE}" type="slidenum">
              <a:rPr lang="en-US" smtClean="0"/>
              <a:t>‹#›</a:t>
            </a:fld>
            <a:endParaRPr lang="en-US"/>
          </a:p>
        </p:txBody>
      </p:sp>
    </p:spTree>
    <p:extLst>
      <p:ext uri="{BB962C8B-B14F-4D97-AF65-F5344CB8AC3E}">
        <p14:creationId xmlns:p14="http://schemas.microsoft.com/office/powerpoint/2010/main" val="230312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BE582-6352-4A0B-AB4E-1F0963733FC2}"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62373-822C-4DD4-9BBD-81BCE52C47CE}" type="slidenum">
              <a:rPr lang="en-US" smtClean="0"/>
              <a:t>‹#›</a:t>
            </a:fld>
            <a:endParaRPr lang="en-US"/>
          </a:p>
        </p:txBody>
      </p:sp>
    </p:spTree>
    <p:extLst>
      <p:ext uri="{BB962C8B-B14F-4D97-AF65-F5344CB8AC3E}">
        <p14:creationId xmlns:p14="http://schemas.microsoft.com/office/powerpoint/2010/main" val="33674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 y="-31630"/>
            <a:ext cx="9144000" cy="6858000"/>
          </a:xfrm>
          <a:prstGeom prst="rect">
            <a:avLst/>
          </a:prstGeom>
          <a:solidFill>
            <a:schemeClr val="accent1">
              <a:lumMod val="40000"/>
              <a:lumOff val="60000"/>
            </a:schemeClr>
          </a:solidFill>
          <a:ln w="76200">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64332" y="304800"/>
            <a:ext cx="8015336" cy="923330"/>
          </a:xfrm>
          <a:prstGeom prst="rect">
            <a:avLst/>
          </a:prstGeom>
          <a:noFill/>
          <a:ln w="76200">
            <a:solidFill>
              <a:srgbClr val="00B0F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আজকের</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পাঠে</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সবাইকে</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Bevel 3"/>
          <p:cNvSpPr/>
          <p:nvPr/>
        </p:nvSpPr>
        <p:spPr>
          <a:xfrm>
            <a:off x="1447800" y="1752600"/>
            <a:ext cx="6248400" cy="2057400"/>
          </a:xfrm>
          <a:prstGeom prst="bevel">
            <a:avLst/>
          </a:prstGeom>
          <a:solidFill>
            <a:schemeClr val="accent1">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t>স্বাগতম</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962400"/>
            <a:ext cx="6248400" cy="2765858"/>
          </a:xfrm>
          <a:prstGeom prst="rect">
            <a:avLst/>
          </a:prstGeom>
        </p:spPr>
      </p:pic>
    </p:spTree>
    <p:extLst>
      <p:ext uri="{BB962C8B-B14F-4D97-AF65-F5344CB8AC3E}">
        <p14:creationId xmlns:p14="http://schemas.microsoft.com/office/powerpoint/2010/main" val="26530977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2209800" y="762000"/>
            <a:ext cx="45720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r>
              <a:rPr lang="as-IN" dirty="0"/>
              <a:t> মেয়েদের উগ্র পোশাক পরে দেহ প্রদর্শনী ও চলাফেরা,</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2619375" cy="17430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1514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841398" y="1143000"/>
            <a:ext cx="346120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as-IN" dirty="0"/>
              <a:t>ছেলে-মেয়েদের অবাধ মেলামেশা,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86038"/>
            <a:ext cx="3581400" cy="2290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74200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286000" y="1066800"/>
            <a:ext cx="4572000"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as-IN" dirty="0"/>
              <a:t> স্যাটেলাইট টিভির অবাধ ও অনিয়ন্ত্রিত প্রদর্শনের মাধ্যমে পর্নোর ছড়াছড়ি </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284797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92355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3124200" y="1981200"/>
            <a:ext cx="2603598"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as-IN" dirty="0"/>
              <a:t>সুস্থ সংস্কৃতি চর্চার অভাব।</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3048000"/>
            <a:ext cx="2686050" cy="170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59436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phere">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886200" y="1447800"/>
            <a:ext cx="1941557"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as-IN" dirty="0"/>
              <a:t>প্রতিকারের উপায় </a:t>
            </a:r>
            <a:endParaRPr lang="en-US" dirty="0"/>
          </a:p>
        </p:txBody>
      </p:sp>
      <p:sp>
        <p:nvSpPr>
          <p:cNvPr id="4" name="Rectangle 3"/>
          <p:cNvSpPr/>
          <p:nvPr/>
        </p:nvSpPr>
        <p:spPr>
          <a:xfrm>
            <a:off x="3352800" y="2743200"/>
            <a:ext cx="2581156"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as-IN" dirty="0"/>
              <a:t>মেয়েদের শালীন পোশাক</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279" y="3505200"/>
            <a:ext cx="24003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82027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124200" y="1447800"/>
            <a:ext cx="2733441"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as-IN" dirty="0"/>
              <a:t> শালীনভাবে চলাফেরা করা</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357438"/>
            <a:ext cx="2143125" cy="2143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70548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2590800" y="1143000"/>
            <a:ext cx="465864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s-IN" dirty="0"/>
              <a:t>, ধর্মীয় মূল্যবোধ, সুনীতি ও আদর্শ প্রতিষ্ঠা করা,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5183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48661" y="1828800"/>
            <a:ext cx="4246675" cy="369332"/>
          </a:xfrm>
          <a:prstGeom prst="rect">
            <a:avLst/>
          </a:prstGeom>
          <a:ln/>
        </p:spPr>
        <p:style>
          <a:lnRef idx="0">
            <a:schemeClr val="accent1"/>
          </a:lnRef>
          <a:fillRef idx="3">
            <a:schemeClr val="accent1"/>
          </a:fillRef>
          <a:effectRef idx="3">
            <a:schemeClr val="accent1"/>
          </a:effectRef>
          <a:fontRef idx="minor">
            <a:schemeClr val="lt1"/>
          </a:fontRef>
        </p:style>
        <p:txBody>
          <a:bodyPr wrap="none">
            <a:spAutoFit/>
          </a:bodyPr>
          <a:lstStyle/>
          <a:p>
            <a:r>
              <a:rPr lang="as-IN" dirty="0"/>
              <a:t> নারীর প্রতি ইতিবাচক দৃষ্টিভঙ্গি গড়ে তোলা</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42" y="3048000"/>
            <a:ext cx="2857500"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99691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02175" y="1752600"/>
            <a:ext cx="4339650"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as-IN" dirty="0"/>
              <a:t> সুস্থ বিনোদন ও সুস্থ সংস্কৃতির চর্চা বৃদ্ধি করা</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895600"/>
            <a:ext cx="2857500" cy="1600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4048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286000" y="1066800"/>
            <a:ext cx="4572000" cy="36933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as-IN" dirty="0"/>
              <a:t> বেকার যুবকদের কর্মসংস্থানের ব্যবস্থা </a:t>
            </a:r>
            <a:r>
              <a:rPr lang="as-IN" dirty="0" smtClean="0"/>
              <a:t>কর</a:t>
            </a:r>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438400"/>
            <a:ext cx="2819399" cy="18097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48376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1" y="0"/>
            <a:ext cx="9144000" cy="68580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1962150" cy="19621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4667250" y="152400"/>
            <a:ext cx="1905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শিক্ষক</a:t>
            </a:r>
            <a:r>
              <a:rPr lang="en-US" dirty="0" smtClean="0"/>
              <a:t> </a:t>
            </a:r>
            <a:r>
              <a:rPr lang="en-US" dirty="0" err="1" smtClean="0"/>
              <a:t>পরিচিতি</a:t>
            </a:r>
            <a:r>
              <a:rPr lang="en-US" dirty="0" smtClean="0"/>
              <a:t> </a:t>
            </a:r>
            <a:endParaRPr lang="en-US" dirty="0"/>
          </a:p>
        </p:txBody>
      </p:sp>
      <p:cxnSp>
        <p:nvCxnSpPr>
          <p:cNvPr id="5" name="Straight Connector 4"/>
          <p:cNvCxnSpPr/>
          <p:nvPr/>
        </p:nvCxnSpPr>
        <p:spPr>
          <a:xfrm>
            <a:off x="5105400" y="3124200"/>
            <a:ext cx="5715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14800" y="2362200"/>
            <a:ext cx="762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Minus 10"/>
          <p:cNvSpPr/>
          <p:nvPr/>
        </p:nvSpPr>
        <p:spPr>
          <a:xfrm rot="5400000">
            <a:off x="2971800" y="3962400"/>
            <a:ext cx="4495800"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Minus 13"/>
          <p:cNvSpPr/>
          <p:nvPr/>
        </p:nvSpPr>
        <p:spPr>
          <a:xfrm rot="5400000">
            <a:off x="3257550" y="3969589"/>
            <a:ext cx="4495800"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aphicFrame>
        <p:nvGraphicFramePr>
          <p:cNvPr id="13" name="Diagram 12"/>
          <p:cNvGraphicFramePr/>
          <p:nvPr>
            <p:extLst>
              <p:ext uri="{D42A27DB-BD31-4B8C-83A1-F6EECF244321}">
                <p14:modId xmlns:p14="http://schemas.microsoft.com/office/powerpoint/2010/main" val="1424947382"/>
              </p:ext>
            </p:extLst>
          </p:nvPr>
        </p:nvGraphicFramePr>
        <p:xfrm>
          <a:off x="-5751" y="838200"/>
          <a:ext cx="456481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5867400" y="2552700"/>
            <a:ext cx="2514600" cy="1181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পাঠ</a:t>
            </a:r>
            <a:r>
              <a:rPr lang="en-US" dirty="0" smtClean="0"/>
              <a:t> </a:t>
            </a:r>
            <a:r>
              <a:rPr lang="en-US" dirty="0" err="1" smtClean="0"/>
              <a:t>পরিচিতি</a:t>
            </a:r>
            <a:endParaRPr lang="en-US" dirty="0" smtClean="0"/>
          </a:p>
          <a:p>
            <a:pPr algn="ctr"/>
            <a:endParaRPr lang="en-US" dirty="0"/>
          </a:p>
          <a:p>
            <a:pPr algn="ctr"/>
            <a:r>
              <a:rPr lang="en-US" dirty="0" err="1" smtClean="0"/>
              <a:t>বিষয়</a:t>
            </a:r>
            <a:r>
              <a:rPr lang="en-US" dirty="0" smtClean="0"/>
              <a:t> : </a:t>
            </a:r>
            <a:r>
              <a:rPr lang="en-US" dirty="0" err="1" smtClean="0"/>
              <a:t>হাদিস</a:t>
            </a:r>
            <a:r>
              <a:rPr lang="en-US" dirty="0" smtClean="0"/>
              <a:t> </a:t>
            </a:r>
          </a:p>
          <a:p>
            <a:pPr algn="ctr"/>
            <a:r>
              <a:rPr lang="en-US" dirty="0" err="1" smtClean="0"/>
              <a:t>শ্রেনি</a:t>
            </a:r>
            <a:r>
              <a:rPr lang="en-US" dirty="0" smtClean="0"/>
              <a:t> : </a:t>
            </a:r>
            <a:r>
              <a:rPr lang="en-US" dirty="0" err="1" smtClean="0"/>
              <a:t>দশম</a:t>
            </a:r>
            <a:r>
              <a:rPr lang="en-US" dirty="0" smtClean="0"/>
              <a:t> </a:t>
            </a:r>
            <a:endParaRPr lang="en-US" dirty="0"/>
          </a:p>
        </p:txBody>
      </p:sp>
    </p:spTree>
    <p:extLst>
      <p:ext uri="{BB962C8B-B14F-4D97-AF65-F5344CB8AC3E}">
        <p14:creationId xmlns:p14="http://schemas.microsoft.com/office/powerpoint/2010/main" val="3266862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ectangle 1"/>
          <p:cNvSpPr/>
          <p:nvPr/>
        </p:nvSpPr>
        <p:spPr>
          <a:xfrm>
            <a:off x="2280487" y="990600"/>
            <a:ext cx="4594528"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as-IN" dirty="0"/>
              <a:t> আড্ডাবাজি ও খারাপ সংশ্রব থেকে দূরে রাখা,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586038"/>
            <a:ext cx="27051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96572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1"/>
          <p:cNvSpPr/>
          <p:nvPr/>
        </p:nvSpPr>
        <p:spPr>
          <a:xfrm>
            <a:off x="2895600" y="762000"/>
            <a:ext cx="38683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একক</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কাজ</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124200" y="2133600"/>
            <a:ext cx="3962400" cy="1066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ইভটেজিং</a:t>
            </a:r>
            <a:r>
              <a:rPr lang="en-US" dirty="0" smtClean="0"/>
              <a:t> </a:t>
            </a:r>
            <a:r>
              <a:rPr lang="en-US" dirty="0" err="1" smtClean="0"/>
              <a:t>কয়েকটি</a:t>
            </a:r>
            <a:r>
              <a:rPr lang="en-US" dirty="0" smtClean="0"/>
              <a:t> </a:t>
            </a:r>
            <a:r>
              <a:rPr lang="en-US" dirty="0" err="1" smtClean="0"/>
              <a:t>কারন</a:t>
            </a:r>
            <a:r>
              <a:rPr lang="en-US" dirty="0" smtClean="0"/>
              <a:t> </a:t>
            </a:r>
            <a:r>
              <a:rPr lang="en-US" dirty="0" err="1" smtClean="0"/>
              <a:t>খাতায়</a:t>
            </a:r>
            <a:r>
              <a:rPr lang="en-US" dirty="0" smtClean="0"/>
              <a:t> </a:t>
            </a:r>
            <a:r>
              <a:rPr lang="en-US" dirty="0" err="1" smtClean="0"/>
              <a:t>লিখ</a:t>
            </a:r>
            <a:r>
              <a:rPr lang="en-US" dirty="0" smtClean="0"/>
              <a:t>।</a:t>
            </a:r>
            <a:endParaRPr lang="en-US" dirty="0"/>
          </a:p>
        </p:txBody>
      </p:sp>
    </p:spTree>
    <p:extLst>
      <p:ext uri="{BB962C8B-B14F-4D97-AF65-F5344CB8AC3E}">
        <p14:creationId xmlns:p14="http://schemas.microsoft.com/office/powerpoint/2010/main" val="3066237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15B21"/>
        </a:solidFill>
        <a:effectLst/>
      </p:bgPr>
    </p:bg>
    <p:spTree>
      <p:nvGrpSpPr>
        <p:cNvPr id="1" name=""/>
        <p:cNvGrpSpPr/>
        <p:nvPr/>
      </p:nvGrpSpPr>
      <p:grpSpPr>
        <a:xfrm>
          <a:off x="0" y="0"/>
          <a:ext cx="0" cy="0"/>
          <a:chOff x="0" y="0"/>
          <a:chExt cx="0" cy="0"/>
        </a:xfrm>
      </p:grpSpPr>
      <p:sp>
        <p:nvSpPr>
          <p:cNvPr id="2" name="Rectangle 1"/>
          <p:cNvSpPr/>
          <p:nvPr/>
        </p:nvSpPr>
        <p:spPr>
          <a:xfrm>
            <a:off x="3200400" y="1143000"/>
            <a:ext cx="26670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মূল্যায়ন</a:t>
            </a:r>
            <a:endParaRPr lang="en-US" dirty="0"/>
          </a:p>
        </p:txBody>
      </p:sp>
      <p:sp>
        <p:nvSpPr>
          <p:cNvPr id="3" name="Rectangle 2"/>
          <p:cNvSpPr/>
          <p:nvPr/>
        </p:nvSpPr>
        <p:spPr>
          <a:xfrm>
            <a:off x="3124200" y="2895600"/>
            <a:ext cx="3276600" cy="1828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ctr">
              <a:buFont typeface="Wingdings" pitchFamily="2" charset="2"/>
              <a:buChar char="Ø"/>
            </a:pPr>
            <a:r>
              <a:rPr lang="en-US" dirty="0" err="1" smtClean="0"/>
              <a:t>ইভটেজিং</a:t>
            </a:r>
            <a:r>
              <a:rPr lang="en-US" dirty="0" smtClean="0"/>
              <a:t> </a:t>
            </a:r>
            <a:r>
              <a:rPr lang="en-US" dirty="0" err="1" smtClean="0"/>
              <a:t>এর</a:t>
            </a:r>
            <a:r>
              <a:rPr lang="en-US" dirty="0" smtClean="0"/>
              <a:t>  </a:t>
            </a:r>
            <a:r>
              <a:rPr lang="en-US" dirty="0" err="1" smtClean="0"/>
              <a:t>একটি</a:t>
            </a:r>
            <a:r>
              <a:rPr lang="en-US" dirty="0" smtClean="0"/>
              <a:t> </a:t>
            </a:r>
            <a:r>
              <a:rPr lang="en-US" dirty="0" err="1" smtClean="0"/>
              <a:t>কারন</a:t>
            </a:r>
            <a:r>
              <a:rPr lang="en-US" dirty="0" smtClean="0"/>
              <a:t> </a:t>
            </a:r>
            <a:r>
              <a:rPr lang="en-US" dirty="0" err="1" smtClean="0"/>
              <a:t>বল</a:t>
            </a:r>
            <a:r>
              <a:rPr lang="en-US" dirty="0" smtClean="0"/>
              <a:t> । </a:t>
            </a:r>
          </a:p>
          <a:p>
            <a:pPr marL="285750" indent="-285750" algn="ctr">
              <a:buFont typeface="Wingdings" pitchFamily="2" charset="2"/>
              <a:buChar char="Ø"/>
            </a:pPr>
            <a:r>
              <a:rPr lang="en-US" dirty="0" err="1" smtClean="0"/>
              <a:t>ইভটেজিং</a:t>
            </a:r>
            <a:r>
              <a:rPr lang="en-US" dirty="0" smtClean="0"/>
              <a:t> </a:t>
            </a:r>
            <a:r>
              <a:rPr lang="en-US" dirty="0" err="1" smtClean="0"/>
              <a:t>কি</a:t>
            </a:r>
            <a:r>
              <a:rPr lang="en-US" dirty="0" smtClean="0"/>
              <a:t> ? </a:t>
            </a:r>
          </a:p>
          <a:p>
            <a:pPr marL="285750" indent="-285750" algn="ctr">
              <a:buFont typeface="Wingdings" pitchFamily="2" charset="2"/>
              <a:buChar char="Ø"/>
            </a:pPr>
            <a:r>
              <a:rPr lang="en-US" dirty="0" err="1" smtClean="0"/>
              <a:t>ইভটেজিং</a:t>
            </a:r>
            <a:r>
              <a:rPr lang="en-US" dirty="0" smtClean="0"/>
              <a:t> </a:t>
            </a:r>
            <a:r>
              <a:rPr lang="en-US" dirty="0" err="1" smtClean="0"/>
              <a:t>প্রতিরোধের</a:t>
            </a:r>
            <a:r>
              <a:rPr lang="en-US" dirty="0" smtClean="0"/>
              <a:t> </a:t>
            </a:r>
            <a:r>
              <a:rPr lang="en-US" dirty="0" err="1" smtClean="0"/>
              <a:t>একটি</a:t>
            </a:r>
            <a:r>
              <a:rPr lang="en-US" dirty="0" smtClean="0"/>
              <a:t> </a:t>
            </a:r>
            <a:r>
              <a:rPr lang="en-US" dirty="0" err="1" smtClean="0"/>
              <a:t>উপায়</a:t>
            </a:r>
            <a:r>
              <a:rPr lang="en-US" dirty="0" smtClean="0"/>
              <a:t> </a:t>
            </a:r>
            <a:r>
              <a:rPr lang="en-US" dirty="0" err="1" smtClean="0"/>
              <a:t>বল</a:t>
            </a:r>
            <a:endParaRPr lang="en-US" dirty="0"/>
          </a:p>
        </p:txBody>
      </p:sp>
    </p:spTree>
    <p:extLst>
      <p:ext uri="{BB962C8B-B14F-4D97-AF65-F5344CB8AC3E}">
        <p14:creationId xmlns:p14="http://schemas.microsoft.com/office/powerpoint/2010/main" val="35291094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3200400" y="2438400"/>
            <a:ext cx="3429000" cy="1524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s-IN" dirty="0"/>
              <a:t>ইভটিজিং </a:t>
            </a:r>
            <a:r>
              <a:rPr lang="en-US" dirty="0" err="1" smtClean="0"/>
              <a:t>এর</a:t>
            </a:r>
            <a:r>
              <a:rPr lang="as-IN" dirty="0" smtClean="0"/>
              <a:t> </a:t>
            </a:r>
            <a:r>
              <a:rPr lang="as-IN" dirty="0"/>
              <a:t>কারণ ও প্রতিকারের </a:t>
            </a:r>
            <a:r>
              <a:rPr lang="as-IN" dirty="0" smtClean="0"/>
              <a:t>উপায়</a:t>
            </a:r>
            <a:r>
              <a:rPr lang="en-US" dirty="0" smtClean="0"/>
              <a:t> </a:t>
            </a:r>
            <a:r>
              <a:rPr lang="en-US" dirty="0" err="1" smtClean="0"/>
              <a:t>সম্পর্কে</a:t>
            </a:r>
            <a:r>
              <a:rPr lang="en-US" dirty="0" smtClean="0"/>
              <a:t> </a:t>
            </a:r>
            <a:r>
              <a:rPr lang="en-US" dirty="0" err="1" smtClean="0"/>
              <a:t>একটি</a:t>
            </a:r>
            <a:r>
              <a:rPr lang="en-US" dirty="0" smtClean="0"/>
              <a:t> </a:t>
            </a:r>
            <a:r>
              <a:rPr lang="en-US" dirty="0" err="1" smtClean="0"/>
              <a:t>প্রতিবেদন</a:t>
            </a:r>
            <a:r>
              <a:rPr lang="en-US" dirty="0" smtClean="0"/>
              <a:t> </a:t>
            </a:r>
            <a:r>
              <a:rPr lang="en-US" dirty="0" err="1" smtClean="0"/>
              <a:t>লিখ</a:t>
            </a:r>
            <a:r>
              <a:rPr lang="en-US" dirty="0" smtClean="0"/>
              <a:t> </a:t>
            </a:r>
            <a:endParaRPr lang="en-US" dirty="0"/>
          </a:p>
        </p:txBody>
      </p:sp>
      <p:sp>
        <p:nvSpPr>
          <p:cNvPr id="3" name="Isosceles Triangle 2"/>
          <p:cNvSpPr/>
          <p:nvPr/>
        </p:nvSpPr>
        <p:spPr>
          <a:xfrm>
            <a:off x="3200400" y="1066800"/>
            <a:ext cx="3429000" cy="137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বাড়ির</a:t>
            </a:r>
            <a:r>
              <a:rPr lang="en-US" dirty="0" smtClean="0"/>
              <a:t> </a:t>
            </a:r>
            <a:r>
              <a:rPr lang="en-US" dirty="0" err="1" smtClean="0"/>
              <a:t>কাজ</a:t>
            </a:r>
            <a:endParaRPr lang="en-US" dirty="0"/>
          </a:p>
        </p:txBody>
      </p:sp>
    </p:spTree>
    <p:extLst>
      <p:ext uri="{BB962C8B-B14F-4D97-AF65-F5344CB8AC3E}">
        <p14:creationId xmlns:p14="http://schemas.microsoft.com/office/powerpoint/2010/main" val="115303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3294" y="2967335"/>
            <a:ext cx="271741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ধন্যবাদ</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295" y="3890665"/>
            <a:ext cx="2717412" cy="19195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123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947" y="2133600"/>
            <a:ext cx="3123166" cy="18103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00902"/>
            <a:ext cx="2619375"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9143" y="304800"/>
            <a:ext cx="8468985" cy="92333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ছবি</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গুলো</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দেখতে</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পেয়েছ</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157130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514600" y="457200"/>
            <a:ext cx="49103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আজকের</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পাঠ</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2743200" y="1600200"/>
            <a:ext cx="3820886"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SA" sz="4800" dirty="0" smtClean="0"/>
              <a:t>باب ايذاء النساء</a:t>
            </a:r>
            <a:endParaRPr lang="en-US" sz="4800" dirty="0"/>
          </a:p>
        </p:txBody>
      </p:sp>
      <p:sp>
        <p:nvSpPr>
          <p:cNvPr id="4" name="Rectangle 3"/>
          <p:cNvSpPr/>
          <p:nvPr/>
        </p:nvSpPr>
        <p:spPr>
          <a:xfrm>
            <a:off x="1670414" y="3048000"/>
            <a:ext cx="5721438" cy="923330"/>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নারী</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ঊত্যক্ত</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করা</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438400" y="4419600"/>
            <a:ext cx="3928832" cy="923330"/>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Eve teasing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521082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1477328"/>
          </a:xfrm>
          <a:prstGeom prst="rect">
            <a:avLst/>
          </a:prstGeom>
        </p:spPr>
        <p:txBody>
          <a:bodyPr>
            <a:spAutoFit/>
          </a:bodyPr>
          <a:lstStyle/>
          <a:p>
            <a:r>
              <a:rPr lang="as-IN" dirty="0"/>
              <a:t>ইভ টিজিং মূলত প্রকাশ্যে যৌন হয়রানি,পথেঘাটে উত্ত্যক্ত করা বা পুরুষ দ্বারা নারী নির্যাতনের নির্দেশক একটি শব্দ। ... সুতরাং 'ইভ' বলতে বুঝায় নারী বা রমণী এবং টিজিং বলতে বুঝায় উত্ত্যক্ত বা বিরক্ত করা।</a:t>
            </a:r>
            <a:endParaRPr lang="en-US" dirty="0"/>
          </a:p>
        </p:txBody>
      </p:sp>
      <p:sp>
        <p:nvSpPr>
          <p:cNvPr id="3" name="Rectangle 2"/>
          <p:cNvSpPr/>
          <p:nvPr/>
        </p:nvSpPr>
        <p:spPr>
          <a:xfrm>
            <a:off x="76200" y="-76200"/>
            <a:ext cx="9144000" cy="6858000"/>
          </a:xfrm>
          <a:prstGeom prst="rect">
            <a:avLst/>
          </a:prstGeom>
          <a:blipFill>
            <a:blip r:embed="rId2"/>
            <a:tile tx="0" ty="0" sx="100000" sy="100000" flip="none" algn="tl"/>
          </a:blipFill>
          <a:ln>
            <a:solidFill>
              <a:srgbClr val="00B0F0"/>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endParaRPr lang="en-US" dirty="0"/>
          </a:p>
        </p:txBody>
      </p:sp>
      <p:sp>
        <p:nvSpPr>
          <p:cNvPr id="4" name="Rounded Rectangle 3"/>
          <p:cNvSpPr/>
          <p:nvPr/>
        </p:nvSpPr>
        <p:spPr>
          <a:xfrm>
            <a:off x="3462068" y="762000"/>
            <a:ext cx="3505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শিখন</a:t>
            </a:r>
            <a:r>
              <a:rPr lang="en-US" sz="4000" dirty="0" smtClean="0"/>
              <a:t> </a:t>
            </a:r>
            <a:r>
              <a:rPr lang="en-US" sz="4000" dirty="0" err="1" smtClean="0"/>
              <a:t>ফল</a:t>
            </a:r>
            <a:endParaRPr lang="en-US" sz="4000" dirty="0"/>
          </a:p>
        </p:txBody>
      </p:sp>
      <p:sp>
        <p:nvSpPr>
          <p:cNvPr id="5" name="Rounded Rectangle 4"/>
          <p:cNvSpPr/>
          <p:nvPr/>
        </p:nvSpPr>
        <p:spPr>
          <a:xfrm>
            <a:off x="3462068" y="2233136"/>
            <a:ext cx="2819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পাঠ</a:t>
            </a:r>
            <a:r>
              <a:rPr lang="en-US" dirty="0" smtClean="0"/>
              <a:t> </a:t>
            </a:r>
            <a:r>
              <a:rPr lang="en-US" dirty="0" err="1" smtClean="0"/>
              <a:t>শেষে</a:t>
            </a:r>
            <a:r>
              <a:rPr lang="en-US" dirty="0" smtClean="0"/>
              <a:t> </a:t>
            </a:r>
            <a:r>
              <a:rPr lang="en-US" dirty="0" err="1" smtClean="0"/>
              <a:t>শিক্ষার্থীরা</a:t>
            </a:r>
            <a:r>
              <a:rPr lang="en-US" dirty="0" smtClean="0"/>
              <a:t>……… </a:t>
            </a:r>
            <a:endParaRPr lang="en-US" dirty="0"/>
          </a:p>
        </p:txBody>
      </p:sp>
      <p:sp>
        <p:nvSpPr>
          <p:cNvPr id="6" name="Rectangle 5"/>
          <p:cNvSpPr/>
          <p:nvPr/>
        </p:nvSpPr>
        <p:spPr>
          <a:xfrm>
            <a:off x="2590800" y="3710464"/>
            <a:ext cx="4738778" cy="116633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ctr">
              <a:buFont typeface="Wingdings" pitchFamily="2" charset="2"/>
              <a:buChar char="q"/>
            </a:pPr>
            <a:r>
              <a:rPr lang="en-US" dirty="0" err="1" smtClean="0"/>
              <a:t>ইভটেজিং</a:t>
            </a:r>
            <a:r>
              <a:rPr lang="en-US" dirty="0" smtClean="0"/>
              <a:t> </a:t>
            </a:r>
            <a:r>
              <a:rPr lang="en-US" dirty="0" err="1" smtClean="0"/>
              <a:t>কি</a:t>
            </a:r>
            <a:r>
              <a:rPr lang="en-US" dirty="0" smtClean="0"/>
              <a:t> </a:t>
            </a:r>
            <a:r>
              <a:rPr lang="en-US" dirty="0" err="1" smtClean="0"/>
              <a:t>বলতে</a:t>
            </a:r>
            <a:r>
              <a:rPr lang="en-US" dirty="0" smtClean="0"/>
              <a:t> </a:t>
            </a:r>
            <a:r>
              <a:rPr lang="en-US" dirty="0" err="1" smtClean="0"/>
              <a:t>পারবে</a:t>
            </a:r>
            <a:r>
              <a:rPr lang="en-US" dirty="0" smtClean="0"/>
              <a:t>। </a:t>
            </a:r>
          </a:p>
          <a:p>
            <a:pPr marL="285750" indent="-285750" algn="ctr">
              <a:buFont typeface="Wingdings" pitchFamily="2" charset="2"/>
              <a:buChar char="q"/>
            </a:pPr>
            <a:r>
              <a:rPr lang="en-US" dirty="0" err="1" smtClean="0"/>
              <a:t>ইভটেজিং</a:t>
            </a:r>
            <a:r>
              <a:rPr lang="en-US" dirty="0" smtClean="0"/>
              <a:t> </a:t>
            </a:r>
            <a:r>
              <a:rPr lang="en-US" dirty="0" err="1" smtClean="0"/>
              <a:t>এর</a:t>
            </a:r>
            <a:r>
              <a:rPr lang="en-US" dirty="0" smtClean="0"/>
              <a:t> </a:t>
            </a:r>
            <a:r>
              <a:rPr lang="en-US" dirty="0" err="1" smtClean="0"/>
              <a:t>কারন</a:t>
            </a:r>
            <a:r>
              <a:rPr lang="en-US" dirty="0" smtClean="0"/>
              <a:t>  </a:t>
            </a:r>
            <a:r>
              <a:rPr lang="en-US" dirty="0" err="1"/>
              <a:t>ব</a:t>
            </a:r>
            <a:r>
              <a:rPr lang="en-US" dirty="0" err="1" smtClean="0"/>
              <a:t>লতে</a:t>
            </a:r>
            <a:r>
              <a:rPr lang="en-US" dirty="0" smtClean="0"/>
              <a:t> </a:t>
            </a:r>
            <a:r>
              <a:rPr lang="en-US" dirty="0" err="1" smtClean="0"/>
              <a:t>পারবে</a:t>
            </a:r>
            <a:r>
              <a:rPr lang="en-US" dirty="0" smtClean="0"/>
              <a:t> । </a:t>
            </a:r>
          </a:p>
          <a:p>
            <a:pPr marL="285750" indent="-285750" algn="ctr">
              <a:buFont typeface="Wingdings" pitchFamily="2" charset="2"/>
              <a:buChar char="q"/>
            </a:pPr>
            <a:r>
              <a:rPr lang="en-US" dirty="0" smtClean="0"/>
              <a:t> </a:t>
            </a:r>
            <a:r>
              <a:rPr lang="en-US" dirty="0" err="1" smtClean="0"/>
              <a:t>ইভটেজিং</a:t>
            </a:r>
            <a:r>
              <a:rPr lang="en-US" dirty="0" smtClean="0"/>
              <a:t> </a:t>
            </a:r>
            <a:r>
              <a:rPr lang="en-US" dirty="0" err="1" smtClean="0"/>
              <a:t>এর</a:t>
            </a:r>
            <a:r>
              <a:rPr lang="en-US" dirty="0" smtClean="0"/>
              <a:t> </a:t>
            </a:r>
            <a:r>
              <a:rPr lang="en-US" dirty="0" err="1" smtClean="0"/>
              <a:t>প্রতিকারের</a:t>
            </a:r>
            <a:r>
              <a:rPr lang="en-US" dirty="0" smtClean="0"/>
              <a:t> </a:t>
            </a:r>
            <a:r>
              <a:rPr lang="en-US" dirty="0" err="1" smtClean="0"/>
              <a:t>উপায়</a:t>
            </a:r>
            <a:r>
              <a:rPr lang="en-US" dirty="0" smtClean="0"/>
              <a:t> </a:t>
            </a:r>
            <a:r>
              <a:rPr lang="en-US" dirty="0" err="1" smtClean="0"/>
              <a:t>বলতে</a:t>
            </a:r>
            <a:r>
              <a:rPr lang="en-US" dirty="0" smtClean="0"/>
              <a:t> </a:t>
            </a:r>
            <a:r>
              <a:rPr lang="en-US" dirty="0" err="1" smtClean="0"/>
              <a:t>পারবে</a:t>
            </a:r>
            <a:r>
              <a:rPr lang="en-US" dirty="0" smtClean="0"/>
              <a:t> ।</a:t>
            </a:r>
            <a:endParaRPr lang="en-US" dirty="0"/>
          </a:p>
        </p:txBody>
      </p:sp>
    </p:spTree>
    <p:extLst>
      <p:ext uri="{BB962C8B-B14F-4D97-AF65-F5344CB8AC3E}">
        <p14:creationId xmlns:p14="http://schemas.microsoft.com/office/powerpoint/2010/main" val="28928896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66"/>
            <a:ext cx="9144000" cy="68580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as-IN" b="1" dirty="0">
                <a:solidFill>
                  <a:srgbClr val="202124"/>
                </a:solidFill>
                <a:latin typeface="arial"/>
              </a:rPr>
              <a:t>ইভ টিজিং</a:t>
            </a:r>
            <a:r>
              <a:rPr lang="as-IN" dirty="0">
                <a:solidFill>
                  <a:srgbClr val="202124"/>
                </a:solidFill>
                <a:latin typeface="arial"/>
              </a:rPr>
              <a:t> মূলত প্রকাশ্যে যৌন হয়রানি,পথেঘাটে উত্ত্যক্ত করা বা পুরুষ দ্বারা নারী নির্যাতনের নির্দেশক একটি শব্দ। ... সুতরাং 'ইভ' বলতে বুঝায় নারী বা রমণী এবং টিজিং বলতে বুঝায় উত্ত্যক্ত বা বিরক্ত করা।</a:t>
            </a:r>
            <a:endParaRPr lang="en-US" dirty="0"/>
          </a:p>
        </p:txBody>
      </p:sp>
      <p:sp>
        <p:nvSpPr>
          <p:cNvPr id="3" name="Rectangle 2"/>
          <p:cNvSpPr/>
          <p:nvPr/>
        </p:nvSpPr>
        <p:spPr>
          <a:xfrm>
            <a:off x="2971800" y="1143000"/>
            <a:ext cx="3371437" cy="923330"/>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rPr>
              <a:t>ইভটেজিং</a:t>
            </a:r>
            <a:endParaRPr lang="en-US" sz="5400" b="1" cap="none" spc="0" dirty="0">
              <a:ln/>
              <a:solidFill>
                <a:schemeClr val="accent3"/>
              </a:solidFill>
              <a:effectLst/>
            </a:endParaRPr>
          </a:p>
        </p:txBody>
      </p:sp>
    </p:spTree>
    <p:extLst>
      <p:ext uri="{BB962C8B-B14F-4D97-AF65-F5344CB8AC3E}">
        <p14:creationId xmlns:p14="http://schemas.microsoft.com/office/powerpoint/2010/main" val="314296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2895600" y="914400"/>
            <a:ext cx="28194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err="1" smtClean="0"/>
              <a:t>ইভটেজিং</a:t>
            </a:r>
            <a:r>
              <a:rPr lang="en-US" dirty="0" smtClean="0"/>
              <a:t> </a:t>
            </a:r>
            <a:r>
              <a:rPr lang="en-US" dirty="0" err="1" smtClean="0"/>
              <a:t>এর</a:t>
            </a:r>
            <a:r>
              <a:rPr lang="en-US" dirty="0" smtClean="0"/>
              <a:t> </a:t>
            </a:r>
            <a:r>
              <a:rPr lang="en-US" dirty="0" err="1" smtClean="0"/>
              <a:t>কারন</a:t>
            </a:r>
            <a:r>
              <a:rPr lang="en-US" dirty="0" smtClean="0"/>
              <a:t> </a:t>
            </a:r>
            <a:endParaRPr lang="en-US" dirty="0"/>
          </a:p>
        </p:txBody>
      </p:sp>
      <p:sp>
        <p:nvSpPr>
          <p:cNvPr id="3" name="Rectangle 2"/>
          <p:cNvSpPr/>
          <p:nvPr/>
        </p:nvSpPr>
        <p:spPr>
          <a:xfrm>
            <a:off x="2252213" y="2459504"/>
            <a:ext cx="4572000" cy="646331"/>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r>
              <a:rPr lang="as-IN" dirty="0"/>
              <a:t>সামাজিক, সাংস্কৃতিক, পারিবারিক ও নৈতিক মূল্যবোধের অবক্ষয়</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088" y="3581400"/>
            <a:ext cx="4286250" cy="287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51219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a:effectLst/>
      </p:bgPr>
    </p:bg>
    <p:spTree>
      <p:nvGrpSpPr>
        <p:cNvPr id="1" name=""/>
        <p:cNvGrpSpPr/>
        <p:nvPr/>
      </p:nvGrpSpPr>
      <p:grpSpPr>
        <a:xfrm>
          <a:off x="0" y="0"/>
          <a:ext cx="0" cy="0"/>
          <a:chOff x="0" y="0"/>
          <a:chExt cx="0" cy="0"/>
        </a:xfrm>
      </p:grpSpPr>
      <p:sp>
        <p:nvSpPr>
          <p:cNvPr id="2" name="Rectangle 1"/>
          <p:cNvSpPr/>
          <p:nvPr/>
        </p:nvSpPr>
        <p:spPr>
          <a:xfrm>
            <a:off x="2286000" y="877669"/>
            <a:ext cx="4572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as-IN" dirty="0"/>
              <a:t>সন্তান বেড়ে উঠা তথা সচেতনতা সৃষ্টির ক্ষেত্রে মাতা-পিতার অসচেতনতা</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553200" cy="3781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2361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2133600" y="990600"/>
            <a:ext cx="4572000" cy="646331"/>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r>
              <a:rPr lang="as-IN" dirty="0"/>
              <a:t>শিক্ষা ব্যবস্থায় সুস্থ চরিত্র গঠন উপযোগী যথাযথ ধর্মীয় শিক্ষার কারিকুলাম না থাকা,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628900"/>
            <a:ext cx="2857500" cy="22479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3" name="Rectangle 2"/>
          <p:cNvSpPr/>
          <p:nvPr/>
        </p:nvSpPr>
        <p:spPr>
          <a:xfrm>
            <a:off x="3143250" y="2628900"/>
            <a:ext cx="2857500" cy="9525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smtClean="0"/>
              <a:t>অবাধ</a:t>
            </a:r>
            <a:r>
              <a:rPr lang="en-US" dirty="0" smtClean="0"/>
              <a:t> </a:t>
            </a:r>
            <a:r>
              <a:rPr lang="en-US" dirty="0" err="1" smtClean="0"/>
              <a:t>মেলা</a:t>
            </a:r>
            <a:r>
              <a:rPr lang="en-US" dirty="0" smtClean="0"/>
              <a:t> </a:t>
            </a:r>
            <a:r>
              <a:rPr lang="en-US" dirty="0" err="1" smtClean="0"/>
              <a:t>মেশা</a:t>
            </a:r>
            <a:r>
              <a:rPr lang="en-US" dirty="0" smtClean="0"/>
              <a:t> </a:t>
            </a:r>
            <a:endParaRPr lang="en-US" dirty="0"/>
          </a:p>
        </p:txBody>
      </p:sp>
    </p:spTree>
    <p:extLst>
      <p:ext uri="{BB962C8B-B14F-4D97-AF65-F5344CB8AC3E}">
        <p14:creationId xmlns:p14="http://schemas.microsoft.com/office/powerpoint/2010/main" val="2880157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253</Words>
  <Application>Microsoft Office PowerPoint</Application>
  <PresentationFormat>On-screen Show (4:3)</PresentationFormat>
  <Paragraphs>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Reza</cp:lastModifiedBy>
  <cp:revision>28</cp:revision>
  <dcterms:created xsi:type="dcterms:W3CDTF">2021-08-28T14:56:55Z</dcterms:created>
  <dcterms:modified xsi:type="dcterms:W3CDTF">2021-08-30T08:46:44Z</dcterms:modified>
</cp:coreProperties>
</file>