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60" r:id="rId4"/>
    <p:sldId id="261" r:id="rId5"/>
    <p:sldId id="259" r:id="rId6"/>
    <p:sldId id="262" r:id="rId7"/>
    <p:sldId id="263" r:id="rId8"/>
    <p:sldId id="273" r:id="rId9"/>
    <p:sldId id="265" r:id="rId10"/>
    <p:sldId id="266" r:id="rId11"/>
    <p:sldId id="267" r:id="rId12"/>
    <p:sldId id="268" r:id="rId13"/>
    <p:sldId id="275" r:id="rId14"/>
    <p:sldId id="269" r:id="rId15"/>
    <p:sldId id="270" r:id="rId16"/>
    <p:sldId id="274" r:id="rId17"/>
    <p:sldId id="271" r:id="rId18"/>
    <p:sldId id="272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8000"/>
    <a:srgbClr val="CC0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2" d="100"/>
          <a:sy n="72" d="100"/>
        </p:scale>
        <p:origin x="636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58" d="100"/>
        <a:sy n="58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0EBE97-B859-48DA-B8F7-4C44A391F0FE}" type="datetimeFigureOut">
              <a:rPr lang="en-US" smtClean="0"/>
              <a:t>8/4/2021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6B9EA1-F85C-47DC-BA2A-4721A81C21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64494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0EBE97-B859-48DA-B8F7-4C44A391F0FE}" type="datetimeFigureOut">
              <a:rPr lang="en-US" smtClean="0"/>
              <a:t>8/4/2021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6B9EA1-F85C-47DC-BA2A-4721A81C21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32510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0EBE97-B859-48DA-B8F7-4C44A391F0FE}" type="datetimeFigureOut">
              <a:rPr lang="en-US" smtClean="0"/>
              <a:t>8/4/2021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6B9EA1-F85C-47DC-BA2A-4721A81C21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50762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0EBE97-B859-48DA-B8F7-4C44A391F0FE}" type="datetimeFigureOut">
              <a:rPr lang="en-US" smtClean="0"/>
              <a:t>8/4/2021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6B9EA1-F85C-47DC-BA2A-4721A81C21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93445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0EBE97-B859-48DA-B8F7-4C44A391F0FE}" type="datetimeFigureOut">
              <a:rPr lang="en-US" smtClean="0"/>
              <a:t>8/4/2021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6B9EA1-F85C-47DC-BA2A-4721A81C21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82171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0EBE97-B859-48DA-B8F7-4C44A391F0FE}" type="datetimeFigureOut">
              <a:rPr lang="en-US" smtClean="0"/>
              <a:t>8/4/2021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6B9EA1-F85C-47DC-BA2A-4721A81C21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02568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0EBE97-B859-48DA-B8F7-4C44A391F0FE}" type="datetimeFigureOut">
              <a:rPr lang="en-US" smtClean="0"/>
              <a:t>8/4/2021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6B9EA1-F85C-47DC-BA2A-4721A81C21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14552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0EBE97-B859-48DA-B8F7-4C44A391F0FE}" type="datetimeFigureOut">
              <a:rPr lang="en-US" smtClean="0"/>
              <a:t>8/4/2021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6B9EA1-F85C-47DC-BA2A-4721A81C21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63743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0EBE97-B859-48DA-B8F7-4C44A391F0FE}" type="datetimeFigureOut">
              <a:rPr lang="en-US" smtClean="0"/>
              <a:t>8/4/2021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6B9EA1-F85C-47DC-BA2A-4721A81C21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61381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0EBE97-B859-48DA-B8F7-4C44A391F0FE}" type="datetimeFigureOut">
              <a:rPr lang="en-US" smtClean="0"/>
              <a:t>8/4/2021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6B9EA1-F85C-47DC-BA2A-4721A81C21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83874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0EBE97-B859-48DA-B8F7-4C44A391F0FE}" type="datetimeFigureOut">
              <a:rPr lang="en-US" smtClean="0"/>
              <a:t>8/4/2021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6B9EA1-F85C-47DC-BA2A-4721A81C21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02022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0EBE97-B859-48DA-B8F7-4C44A391F0FE}" type="datetimeFigureOut">
              <a:rPr lang="en-US" smtClean="0"/>
              <a:t>8/4/2021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6B9EA1-F85C-47DC-BA2A-4721A81C21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67863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g"/><Relationship Id="rId3" Type="http://schemas.openxmlformats.org/officeDocument/2006/relationships/image" Target="../media/image12.jpeg"/><Relationship Id="rId7" Type="http://schemas.openxmlformats.org/officeDocument/2006/relationships/image" Target="../media/image16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jpg"/><Relationship Id="rId5" Type="http://schemas.openxmlformats.org/officeDocument/2006/relationships/image" Target="../media/image14.jpg"/><Relationship Id="rId10" Type="http://schemas.microsoft.com/office/2007/relationships/hdphoto" Target="../media/hdphoto1.wdp"/><Relationship Id="rId4" Type="http://schemas.openxmlformats.org/officeDocument/2006/relationships/image" Target="../media/image13.jpeg"/><Relationship Id="rId9" Type="http://schemas.openxmlformats.org/officeDocument/2006/relationships/image" Target="../media/image1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image" Target="../media/image22.jpg"/><Relationship Id="rId7" Type="http://schemas.openxmlformats.org/officeDocument/2006/relationships/image" Target="../media/image18.pn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Relationship Id="rId6" Type="http://schemas.microsoft.com/office/2007/relationships/hdphoto" Target="../media/hdphoto2.wdp"/><Relationship Id="rId5" Type="http://schemas.openxmlformats.org/officeDocument/2006/relationships/image" Target="../media/image23.png"/><Relationship Id="rId4" Type="http://schemas.openxmlformats.org/officeDocument/2006/relationships/image" Target="../media/image9.png"/><Relationship Id="rId9" Type="http://schemas.openxmlformats.org/officeDocument/2006/relationships/image" Target="../media/image2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mailto:kowsarahmed1980@gmail.com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jpg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87019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C11B7C00-E233-48E6-9557-A3919B9FB0B9}"/>
              </a:ext>
            </a:extLst>
          </p:cNvPr>
          <p:cNvSpPr txBox="1"/>
          <p:nvPr/>
        </p:nvSpPr>
        <p:spPr>
          <a:xfrm>
            <a:off x="744746" y="473794"/>
            <a:ext cx="7886636" cy="1015663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pPr algn="ctr"/>
            <a:r>
              <a:rPr lang="en-US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আজকের</a:t>
            </a:r>
            <a:r>
              <a:rPr lang="en-US" sz="6000" dirty="0">
                <a:latin typeface="NikoshBAN" panose="02000000000000000000" pitchFamily="2" charset="0"/>
                <a:cs typeface="NikoshBAN" panose="02000000000000000000" pitchFamily="2" charset="0"/>
              </a:rPr>
              <a:t> পাঠে সবাইকে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0C478C88-E271-4853-AA81-68F6037EBFB9}"/>
              </a:ext>
            </a:extLst>
          </p:cNvPr>
          <p:cNvSpPr txBox="1"/>
          <p:nvPr/>
        </p:nvSpPr>
        <p:spPr>
          <a:xfrm>
            <a:off x="332198" y="3186177"/>
            <a:ext cx="2086594" cy="2646878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69850" h="38100" prst="cross"/>
            </a:sp3d>
          </a:bodyPr>
          <a:lstStyle/>
          <a:p>
            <a:pPr algn="ctr"/>
            <a:r>
              <a:rPr lang="en-US" sz="166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CC0099"/>
                </a:solidFill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স্বা</a:t>
            </a:r>
            <a:endParaRPr lang="en-US" sz="16600" b="1" dirty="0">
              <a:ln w="9525">
                <a:solidFill>
                  <a:schemeClr val="bg1"/>
                </a:solidFill>
                <a:prstDash val="solid"/>
              </a:ln>
              <a:solidFill>
                <a:srgbClr val="CC0099"/>
              </a:solidFill>
              <a:effectLst>
                <a:outerShdw blurRad="50800" dist="38100" dir="10800000" algn="r" rotWithShape="0">
                  <a:prstClr val="black">
                    <a:alpha val="40000"/>
                  </a:prst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Rounded Rectangle 17">
            <a:extLst>
              <a:ext uri="{FF2B5EF4-FFF2-40B4-BE49-F238E27FC236}">
                <a16:creationId xmlns:a16="http://schemas.microsoft.com/office/drawing/2014/main" xmlns="" id="{D3514055-2F34-4E00-B380-BFCBE7CAA2F2}"/>
              </a:ext>
            </a:extLst>
          </p:cNvPr>
          <p:cNvSpPr/>
          <p:nvPr/>
        </p:nvSpPr>
        <p:spPr>
          <a:xfrm>
            <a:off x="744746" y="6530033"/>
            <a:ext cx="2388404" cy="272815"/>
          </a:xfrm>
          <a:prstGeom prst="roundRect">
            <a:avLst>
              <a:gd name="adj" fmla="val 50000"/>
            </a:avLst>
          </a:prstGeom>
          <a:noFill/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1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কাওছার আহমেদ </a:t>
            </a:r>
            <a:endParaRPr lang="en-US" sz="1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Rounded Rectangle 18">
            <a:extLst>
              <a:ext uri="{FF2B5EF4-FFF2-40B4-BE49-F238E27FC236}">
                <a16:creationId xmlns:a16="http://schemas.microsoft.com/office/drawing/2014/main" xmlns="" id="{33973B9B-CBD3-49BC-8C1D-21545ED017E2}"/>
              </a:ext>
            </a:extLst>
          </p:cNvPr>
          <p:cNvSpPr/>
          <p:nvPr/>
        </p:nvSpPr>
        <p:spPr>
          <a:xfrm>
            <a:off x="5105317" y="6543068"/>
            <a:ext cx="2388404" cy="272815"/>
          </a:xfrm>
          <a:prstGeom prst="roundRect">
            <a:avLst>
              <a:gd name="adj" fmla="val 50000"/>
            </a:avLst>
          </a:prstGeom>
          <a:noFill/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1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০১৭১৫-০০৯৫২৪ </a:t>
            </a:r>
            <a:endParaRPr lang="en-US" sz="1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0C478C88-E271-4853-AA81-68F6037EBFB9}"/>
              </a:ext>
            </a:extLst>
          </p:cNvPr>
          <p:cNvSpPr txBox="1"/>
          <p:nvPr/>
        </p:nvSpPr>
        <p:spPr>
          <a:xfrm>
            <a:off x="3419009" y="3352432"/>
            <a:ext cx="2058885" cy="2646878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69850" h="38100" prst="cross"/>
            </a:sp3d>
          </a:bodyPr>
          <a:lstStyle/>
          <a:p>
            <a:pPr algn="ctr"/>
            <a:r>
              <a:rPr lang="en-US" sz="166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B0F0"/>
                </a:solidFill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endParaRPr lang="en-US" sz="16600" b="1" dirty="0">
              <a:ln w="9525">
                <a:solidFill>
                  <a:schemeClr val="bg1"/>
                </a:solidFill>
                <a:prstDash val="solid"/>
              </a:ln>
              <a:solidFill>
                <a:srgbClr val="00B0F0"/>
              </a:solidFill>
              <a:effectLst>
                <a:outerShdw blurRad="50800" dist="38100" dir="10800000" algn="r" rotWithShape="0">
                  <a:prstClr val="black">
                    <a:alpha val="40000"/>
                  </a:prst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0C478C88-E271-4853-AA81-68F6037EBFB9}"/>
              </a:ext>
            </a:extLst>
          </p:cNvPr>
          <p:cNvSpPr txBox="1"/>
          <p:nvPr/>
        </p:nvSpPr>
        <p:spPr>
          <a:xfrm>
            <a:off x="6295387" y="3352432"/>
            <a:ext cx="1933950" cy="2646878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69850" h="38100" prst="cross"/>
            </a:sp3d>
          </a:bodyPr>
          <a:lstStyle/>
          <a:p>
            <a:pPr algn="ctr"/>
            <a:r>
              <a:rPr lang="en-US" sz="166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 </a:t>
            </a:r>
            <a:endParaRPr lang="en-US" sz="16600" b="1" dirty="0">
              <a:ln w="9525">
                <a:solidFill>
                  <a:schemeClr val="bg1"/>
                </a:solidFill>
                <a:prstDash val="solid"/>
              </a:ln>
              <a:solidFill>
                <a:srgbClr val="FFFF00"/>
              </a:solidFill>
              <a:effectLst>
                <a:outerShdw blurRad="50800" dist="38100" dir="10800000" algn="r" rotWithShape="0">
                  <a:prstClr val="black">
                    <a:alpha val="40000"/>
                  </a:prst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0C478C88-E271-4853-AA81-68F6037EBFB9}"/>
              </a:ext>
            </a:extLst>
          </p:cNvPr>
          <p:cNvSpPr txBox="1"/>
          <p:nvPr/>
        </p:nvSpPr>
        <p:spPr>
          <a:xfrm>
            <a:off x="9079506" y="3347189"/>
            <a:ext cx="2156441" cy="2646878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69850" h="38100" prst="cross"/>
            </a:sp3d>
          </a:bodyPr>
          <a:lstStyle/>
          <a:p>
            <a:pPr algn="ctr"/>
            <a:r>
              <a:rPr lang="en-US" sz="166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8000"/>
                </a:solidFill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 </a:t>
            </a:r>
            <a:endParaRPr lang="en-US" sz="16600" b="1" dirty="0">
              <a:ln w="9525">
                <a:solidFill>
                  <a:schemeClr val="bg1"/>
                </a:solidFill>
                <a:prstDash val="solid"/>
              </a:ln>
              <a:solidFill>
                <a:srgbClr val="008000"/>
              </a:solidFill>
              <a:effectLst>
                <a:outerShdw blurRad="50800" dist="38100" dir="10800000" algn="r" rotWithShape="0">
                  <a:prstClr val="black">
                    <a:alpha val="40000"/>
                  </a:prst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6" name="Rounded Rectangle 8">
            <a:extLst>
              <a:ext uri="{FF2B5EF4-FFF2-40B4-BE49-F238E27FC236}">
                <a16:creationId xmlns:a16="http://schemas.microsoft.com/office/drawing/2014/main" xmlns="" id="{1F16E8F2-692F-472F-A5CB-7D9CD1AD87C0}"/>
              </a:ext>
            </a:extLst>
          </p:cNvPr>
          <p:cNvSpPr/>
          <p:nvPr/>
        </p:nvSpPr>
        <p:spPr>
          <a:xfrm>
            <a:off x="9152518" y="6552461"/>
            <a:ext cx="2388404" cy="272815"/>
          </a:xfrm>
          <a:prstGeom prst="roundRect">
            <a:avLst>
              <a:gd name="adj" fmla="val 50000"/>
            </a:avLst>
          </a:prstGeom>
          <a:noFill/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1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  <a:r>
              <a:rPr lang="bn-IN" sz="1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৯/০</a:t>
            </a:r>
            <a:r>
              <a:rPr lang="en-US" sz="1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7</a:t>
            </a:r>
            <a:r>
              <a:rPr lang="bn-IN" sz="1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/২০</a:t>
            </a:r>
            <a:r>
              <a:rPr lang="en-US" sz="1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21</a:t>
            </a:r>
            <a:endParaRPr lang="en-US" sz="1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2465012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200"/>
                            </p:stCondLst>
                            <p:childTnLst>
                              <p:par>
                                <p:cTn id="1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700"/>
                            </p:stCondLst>
                            <p:childTnLst>
                              <p:par>
                                <p:cTn id="1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200"/>
                            </p:stCondLst>
                            <p:childTnLst>
                              <p:par>
                                <p:cTn id="2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700"/>
                            </p:stCondLst>
                            <p:childTnLst>
                              <p:par>
                                <p:cTn id="3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200"/>
                            </p:stCondLst>
                            <p:childTnLst>
                              <p:par>
                                <p:cTn id="37" presetID="32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4200"/>
                            </p:stCondLst>
                            <p:childTnLst>
                              <p:par>
                                <p:cTn id="44" presetID="32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200"/>
                            </p:stCondLst>
                            <p:childTnLst>
                              <p:par>
                                <p:cTn id="51" presetID="32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6200"/>
                            </p:stCondLst>
                            <p:childTnLst>
                              <p:par>
                                <p:cTn id="58" presetID="32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7" grpId="1"/>
      <p:bldP spid="13" grpId="0"/>
      <p:bldP spid="13" grpId="1"/>
      <p:bldP spid="14" grpId="0"/>
      <p:bldP spid="14" grpId="1"/>
      <p:bldP spid="15" grpId="0"/>
      <p:bldP spid="15" grpId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399" y="366636"/>
            <a:ext cx="2619122" cy="1686556"/>
          </a:xfrm>
          <a:prstGeom prst="rect">
            <a:avLst/>
          </a:prstGeom>
          <a:ln w="9525">
            <a:solidFill>
              <a:schemeClr val="tx1"/>
            </a:solidFill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399" y="2522462"/>
            <a:ext cx="2619121" cy="1617445"/>
          </a:xfrm>
          <a:prstGeom prst="rect">
            <a:avLst/>
          </a:prstGeom>
          <a:ln w="9525">
            <a:solidFill>
              <a:schemeClr val="tx1"/>
            </a:solidFill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399" y="4655278"/>
            <a:ext cx="2619121" cy="1600532"/>
          </a:xfrm>
          <a:prstGeom prst="rect">
            <a:avLst/>
          </a:prstGeom>
          <a:ln w="9525">
            <a:solidFill>
              <a:schemeClr val="tx1"/>
            </a:solidFill>
          </a:ln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08583" y="343192"/>
            <a:ext cx="2847975" cy="1609725"/>
          </a:xfrm>
          <a:prstGeom prst="rect">
            <a:avLst/>
          </a:prstGeom>
          <a:ln w="9525">
            <a:solidFill>
              <a:schemeClr val="tx1"/>
            </a:solidFill>
          </a:ln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08583" y="2375190"/>
            <a:ext cx="2847975" cy="1837287"/>
          </a:xfrm>
          <a:prstGeom prst="rect">
            <a:avLst/>
          </a:prstGeom>
          <a:ln w="9525">
            <a:solidFill>
              <a:schemeClr val="tx1"/>
            </a:solidFill>
          </a:ln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429" b="23749"/>
          <a:stretch/>
        </p:blipFill>
        <p:spPr>
          <a:xfrm>
            <a:off x="8808583" y="4684306"/>
            <a:ext cx="3006837" cy="1600532"/>
          </a:xfrm>
          <a:prstGeom prst="rect">
            <a:avLst/>
          </a:prstGeom>
          <a:ln w="9525">
            <a:solidFill>
              <a:schemeClr val="tx1"/>
            </a:solidFill>
          </a:ln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0794" y="1980359"/>
            <a:ext cx="4855345" cy="2939812"/>
          </a:xfrm>
          <a:prstGeom prst="rect">
            <a:avLst/>
          </a:prstGeom>
          <a:ln w="9525">
            <a:solidFill>
              <a:schemeClr val="tx1"/>
            </a:solidFill>
          </a:ln>
        </p:spPr>
      </p:pic>
      <p:sp>
        <p:nvSpPr>
          <p:cNvPr id="11" name="TextBox 10"/>
          <p:cNvSpPr txBox="1"/>
          <p:nvPr/>
        </p:nvSpPr>
        <p:spPr>
          <a:xfrm>
            <a:off x="3875809" y="343192"/>
            <a:ext cx="404948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200" u="sng" dirty="0">
                <a:latin typeface="NikoshBAN" panose="02000000000000000000" pitchFamily="2" charset="0"/>
                <a:cs typeface="NikoshBAN" panose="02000000000000000000" pitchFamily="2" charset="0"/>
              </a:rPr>
              <a:t>ছবিগুলো পর্যবেক্ষণ কর </a:t>
            </a:r>
            <a:endParaRPr lang="en-US" sz="3200" u="sng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85371" y="2103161"/>
            <a:ext cx="1631046" cy="369332"/>
          </a:xfrm>
          <a:prstGeom prst="rect">
            <a:avLst/>
          </a:prstGeom>
          <a:noFill/>
          <a:ln w="952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বিদ্যুৎ কেন্দ্রের ধোঁয়া</a:t>
            </a:r>
            <a:endParaRPr lang="en-US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38352" y="4258738"/>
            <a:ext cx="2125084" cy="369332"/>
          </a:xfrm>
          <a:prstGeom prst="rect">
            <a:avLst/>
          </a:prstGeom>
          <a:noFill/>
          <a:ln w="952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আবর্জনা পোড়ানো ধোঁয়া </a:t>
            </a:r>
            <a:endParaRPr lang="en-US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867436" y="6301911"/>
            <a:ext cx="1631046" cy="369332"/>
          </a:xfrm>
          <a:prstGeom prst="rect">
            <a:avLst/>
          </a:prstGeom>
          <a:noFill/>
          <a:ln w="952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কলকারখানার ধোঁয়া  </a:t>
            </a:r>
            <a:endParaRPr lang="en-US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9496478" y="2005858"/>
            <a:ext cx="1631046" cy="369332"/>
          </a:xfrm>
          <a:prstGeom prst="rect">
            <a:avLst/>
          </a:prstGeom>
          <a:noFill/>
          <a:ln w="952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ইটভাটা ধোঁয়া </a:t>
            </a:r>
            <a:endParaRPr lang="en-US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9491545" y="4263443"/>
            <a:ext cx="1631046" cy="369332"/>
          </a:xfrm>
          <a:prstGeom prst="rect">
            <a:avLst/>
          </a:prstGeom>
          <a:noFill/>
          <a:ln w="952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গাড়ির কালো ধোঁয়া  </a:t>
            </a:r>
            <a:endParaRPr lang="en-US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9417047" y="6309162"/>
            <a:ext cx="1631046" cy="369332"/>
          </a:xfrm>
          <a:prstGeom prst="rect">
            <a:avLst/>
          </a:prstGeom>
          <a:noFill/>
          <a:ln w="952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গ্যাস পোড়ানো ধোঁয়া  </a:t>
            </a:r>
            <a:endParaRPr lang="en-US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032744" y="1141408"/>
            <a:ext cx="37356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ছবিগুলোতে কী দেখা যাচ্ছে?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721873" y="1354849"/>
            <a:ext cx="46450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ধোঁয়ার মাধ্যমে কোন গ্যাস নির্গত হয়? 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2890" b="100000" l="0" r="9828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0856" y="641244"/>
            <a:ext cx="580076" cy="573446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2890" b="100000" l="0" r="9828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2424" y="3082587"/>
            <a:ext cx="580076" cy="573446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2890" b="100000" l="0" r="9828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0638" y="5231979"/>
            <a:ext cx="580076" cy="573446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2890" b="100000" l="0" r="9828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88861" y="5023649"/>
            <a:ext cx="580076" cy="573446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2890" b="100000" l="0" r="9828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30505" y="3065755"/>
            <a:ext cx="580076" cy="573446"/>
          </a:xfrm>
          <a:prstGeom prst="rect">
            <a:avLst/>
          </a:prstGeom>
        </p:spPr>
      </p:pic>
      <p:pic>
        <p:nvPicPr>
          <p:cNvPr id="36" name="Picture 35"/>
          <p:cNvPicPr>
            <a:picLocks noChangeAspect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2890" b="100000" l="0" r="9828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32494" y="734095"/>
            <a:ext cx="580076" cy="573446"/>
          </a:xfrm>
          <a:prstGeom prst="rect">
            <a:avLst/>
          </a:prstGeom>
        </p:spPr>
      </p:pic>
      <p:grpSp>
        <p:nvGrpSpPr>
          <p:cNvPr id="41" name="Group 40"/>
          <p:cNvGrpSpPr/>
          <p:nvPr/>
        </p:nvGrpSpPr>
        <p:grpSpPr>
          <a:xfrm>
            <a:off x="4196434" y="2598377"/>
            <a:ext cx="3472129" cy="523220"/>
            <a:chOff x="4196434" y="2598377"/>
            <a:chExt cx="3472129" cy="523220"/>
          </a:xfrm>
        </p:grpSpPr>
        <p:sp>
          <p:nvSpPr>
            <p:cNvPr id="20" name="TextBox 19"/>
            <p:cNvSpPr txBox="1"/>
            <p:nvPr/>
          </p:nvSpPr>
          <p:spPr>
            <a:xfrm>
              <a:off x="4196434" y="2598377"/>
              <a:ext cx="3472129" cy="523220"/>
            </a:xfrm>
            <a:prstGeom prst="rect">
              <a:avLst/>
            </a:prstGeom>
            <a:noFill/>
            <a:ln w="9525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bn-IN" sz="2800" dirty="0">
                  <a:latin typeface="NikoshBAN" panose="02000000000000000000" pitchFamily="2" charset="0"/>
                  <a:cs typeface="NikoshBAN" panose="02000000000000000000" pitchFamily="2" charset="0"/>
                </a:rPr>
                <a:t>কার্বন ডাইঅক্সাইড গ্যাস </a:t>
              </a:r>
              <a:endParaRPr lang="en-US" sz="28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pic>
          <p:nvPicPr>
            <p:cNvPr id="39" name="Picture 38"/>
            <p:cNvPicPr>
              <a:picLocks noChangeAspect="1"/>
            </p:cNvPicPr>
            <p:nvPr/>
          </p:nvPicPr>
          <p:blipFill>
            <a:blip r:embed="rId9" cstate="print"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backgroundRemoval t="2890" b="100000" l="0" r="98286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19402" y="2696676"/>
              <a:ext cx="390080" cy="385622"/>
            </a:xfrm>
            <a:prstGeom prst="rect">
              <a:avLst/>
            </a:prstGeom>
          </p:spPr>
        </p:pic>
        <p:pic>
          <p:nvPicPr>
            <p:cNvPr id="40" name="Picture 39"/>
            <p:cNvPicPr>
              <a:picLocks noChangeAspect="1"/>
            </p:cNvPicPr>
            <p:nvPr/>
          </p:nvPicPr>
          <p:blipFill>
            <a:blip r:embed="rId9" cstate="print"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backgroundRemoval t="2890" b="100000" l="0" r="98286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93496" y="2608234"/>
              <a:ext cx="390080" cy="385622"/>
            </a:xfrm>
            <a:prstGeom prst="rect">
              <a:avLst/>
            </a:prstGeom>
          </p:spPr>
        </p:pic>
      </p:grpSp>
      <p:sp>
        <p:nvSpPr>
          <p:cNvPr id="42" name="TextBox 41"/>
          <p:cNvSpPr txBox="1"/>
          <p:nvPr/>
        </p:nvSpPr>
        <p:spPr>
          <a:xfrm>
            <a:off x="4907735" y="4961352"/>
            <a:ext cx="1607365" cy="523220"/>
          </a:xfrm>
          <a:prstGeom prst="rect">
            <a:avLst/>
          </a:prstGeom>
          <a:noFill/>
          <a:ln w="952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গা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ছপালা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416968" y="5597095"/>
            <a:ext cx="42515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3546070" y="5597095"/>
            <a:ext cx="5099859" cy="954107"/>
          </a:xfrm>
          <a:prstGeom prst="rect">
            <a:avLst/>
          </a:prstGeom>
          <a:noFill/>
          <a:ln w="9525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সবুজ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গাছপালা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কার্বন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ডাইঅক্সাইড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গ্যাস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শোষণ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নেয়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3306686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6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0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4" dur="5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6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0" presetClass="entr" presetSubtype="0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10" presetClass="entr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6" presetID="10" presetClass="entr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8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9" presetID="10" presetClass="entr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1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2" presetID="10" presetClass="entr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4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10" presetClass="entr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>
                            <p:stCondLst>
                              <p:cond delay="2000"/>
                            </p:stCondLst>
                            <p:childTnLst>
                              <p:par>
                                <p:cTn id="129" presetID="42" presetClass="path" presetSubtype="0" repeatCount="indefinite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125E-6 4.81481E-6 L 0.25834 0.37245 " pathEditMode="relative" rAng="0" ptsTypes="AA">
                                      <p:cBhvr>
                                        <p:cTn id="130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917" y="18611"/>
                                    </p:animMotion>
                                  </p:childTnLst>
                                </p:cTn>
                              </p:par>
                              <p:par>
                                <p:cTn id="131" presetID="42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-3.7037E-6 L 0.31003 0.06412 " pathEditMode="relative" rAng="0" ptsTypes="AA">
                                      <p:cBhvr>
                                        <p:cTn id="132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495" y="3194"/>
                                    </p:animMotion>
                                  </p:childTnLst>
                                </p:cTn>
                              </p:par>
                              <p:par>
                                <p:cTn id="133" presetID="42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3.7037E-7 L 0.36211 -0.19028 " pathEditMode="relative" rAng="0" ptsTypes="AA">
                                      <p:cBhvr>
                                        <p:cTn id="134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099" y="-9514"/>
                                    </p:animMotion>
                                  </p:childTnLst>
                                </p:cTn>
                              </p:par>
                              <p:par>
                                <p:cTn id="135" presetID="42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6 -2.59259E-6 L -0.2375 0.34468 " pathEditMode="relative" rAng="0" ptsTypes="AA">
                                      <p:cBhvr>
                                        <p:cTn id="136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875" y="17222"/>
                                    </p:animMotion>
                                  </p:childTnLst>
                                </p:cTn>
                              </p:par>
                              <p:par>
                                <p:cTn id="137" presetID="42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25E-7 2.59259E-6 L -0.35104 -0.07361 " pathEditMode="relative" rAng="0" ptsTypes="AA">
                                      <p:cBhvr>
                                        <p:cTn id="138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552" y="-3681"/>
                                    </p:animMotion>
                                  </p:childTnLst>
                                </p:cTn>
                              </p:par>
                              <p:par>
                                <p:cTn id="139" presetID="42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0833E-6 4.44444E-6 L -0.27799 -0.26968 " pathEditMode="relative" rAng="0" ptsTypes="AA">
                                      <p:cBhvr>
                                        <p:cTn id="140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906" y="-1349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/>
      <p:bldP spid="18" grpId="1"/>
      <p:bldP spid="19" grpId="0"/>
      <p:bldP spid="19" grpId="1"/>
      <p:bldP spid="42" grpId="0" animBg="1"/>
      <p:bldP spid="2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7175" y="314326"/>
            <a:ext cx="2743200" cy="830997"/>
          </a:xfrm>
          <a:prstGeom prst="rect">
            <a:avLst/>
          </a:prstGeom>
          <a:noFill/>
          <a:ln w="63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জোড়ায় কাজ 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744746" y="6530033"/>
            <a:ext cx="2388404" cy="272815"/>
          </a:xfrm>
          <a:prstGeom prst="roundRect">
            <a:avLst>
              <a:gd name="adj" fmla="val 50000"/>
            </a:avLst>
          </a:prstGeom>
          <a:noFill/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1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কাওছার আহমেদ </a:t>
            </a:r>
            <a:endParaRPr lang="en-US" sz="1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5105317" y="6543068"/>
            <a:ext cx="2388404" cy="272815"/>
          </a:xfrm>
          <a:prstGeom prst="roundRect">
            <a:avLst>
              <a:gd name="adj" fmla="val 50000"/>
            </a:avLst>
          </a:prstGeom>
          <a:noFill/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1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০১৭১৫-০০৯৫২৪ </a:t>
            </a:r>
            <a:endParaRPr lang="en-US" sz="1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118B7743-1E3A-4F3C-9BCC-D9AA41AF777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3903" y="2403783"/>
            <a:ext cx="2237642" cy="1769299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16E6F3BF-3FE9-470A-87FC-1DB807DD8B28}"/>
              </a:ext>
            </a:extLst>
          </p:cNvPr>
          <p:cNvSpPr txBox="1"/>
          <p:nvPr/>
        </p:nvSpPr>
        <p:spPr>
          <a:xfrm>
            <a:off x="3822153" y="3429020"/>
            <a:ext cx="7718769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১। গ্রিন </a:t>
            </a:r>
            <a:r>
              <a:rPr lang="bn-IN" sz="4800" dirty="0">
                <a:latin typeface="NikoshBAN" panose="02000000000000000000" pitchFamily="2" charset="0"/>
                <a:cs typeface="NikoshBAN" panose="02000000000000000000" pitchFamily="2" charset="0"/>
              </a:rPr>
              <a:t>হাউজ গ্যাস কী? </a:t>
            </a:r>
          </a:p>
          <a:p>
            <a:r>
              <a:rPr lang="bn-IN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২। আমাদের </a:t>
            </a:r>
            <a:r>
              <a:rPr lang="bn-IN" sz="4800" dirty="0">
                <a:latin typeface="NikoshBAN" panose="02000000000000000000" pitchFamily="2" charset="0"/>
                <a:cs typeface="NikoshBAN" panose="02000000000000000000" pitchFamily="2" charset="0"/>
              </a:rPr>
              <a:t>বেশি করে গাছ লাগাতে হবে 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</a:p>
          <a:p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</a:t>
            </a:r>
            <a:r>
              <a:rPr lang="bn-IN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কেন</a:t>
            </a:r>
            <a:r>
              <a:rPr lang="bn-IN" sz="4800" dirty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Rounded Rectangle 8">
            <a:extLst>
              <a:ext uri="{FF2B5EF4-FFF2-40B4-BE49-F238E27FC236}">
                <a16:creationId xmlns:a16="http://schemas.microsoft.com/office/drawing/2014/main" xmlns="" id="{1F16E8F2-692F-472F-A5CB-7D9CD1AD87C0}"/>
              </a:ext>
            </a:extLst>
          </p:cNvPr>
          <p:cNvSpPr/>
          <p:nvPr/>
        </p:nvSpPr>
        <p:spPr>
          <a:xfrm>
            <a:off x="9152518" y="6552461"/>
            <a:ext cx="2388404" cy="272815"/>
          </a:xfrm>
          <a:prstGeom prst="roundRect">
            <a:avLst>
              <a:gd name="adj" fmla="val 50000"/>
            </a:avLst>
          </a:prstGeom>
          <a:noFill/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1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  <a:r>
              <a:rPr lang="bn-IN" sz="1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৯/০</a:t>
            </a:r>
            <a:r>
              <a:rPr lang="en-US" sz="1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7</a:t>
            </a:r>
            <a:r>
              <a:rPr lang="bn-IN" sz="1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/২০</a:t>
            </a:r>
            <a:r>
              <a:rPr lang="en-US" sz="1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21</a:t>
            </a:r>
            <a:endParaRPr lang="en-US" sz="1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607" t="32429" r="48733" b="32979"/>
          <a:stretch/>
        </p:blipFill>
        <p:spPr>
          <a:xfrm>
            <a:off x="5681304" y="454564"/>
            <a:ext cx="4210842" cy="25123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334437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onut 1"/>
          <p:cNvSpPr/>
          <p:nvPr/>
        </p:nvSpPr>
        <p:spPr>
          <a:xfrm>
            <a:off x="6819169" y="1173853"/>
            <a:ext cx="4482353" cy="4326499"/>
          </a:xfrm>
          <a:prstGeom prst="donut">
            <a:avLst/>
          </a:prstGeom>
          <a:pattFill prst="pct5">
            <a:fgClr>
              <a:schemeClr val="tx1"/>
            </a:fgClr>
            <a:bgClr>
              <a:schemeClr val="bg1"/>
            </a:bgClr>
          </a:pattFill>
          <a:ln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185" y="598710"/>
            <a:ext cx="3894260" cy="2025015"/>
          </a:xfrm>
          <a:prstGeom prst="rect">
            <a:avLst/>
          </a:prstGeom>
          <a:ln w="9525">
            <a:solidFill>
              <a:schemeClr val="tx1"/>
            </a:solidFill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185" y="3211830"/>
            <a:ext cx="3894260" cy="2426970"/>
          </a:xfrm>
          <a:prstGeom prst="rect">
            <a:avLst/>
          </a:prstGeom>
          <a:ln w="9525">
            <a:solidFill>
              <a:schemeClr val="tx1"/>
            </a:solidFill>
          </a:ln>
        </p:spPr>
      </p:pic>
      <p:sp>
        <p:nvSpPr>
          <p:cNvPr id="6" name="TextBox 5"/>
          <p:cNvSpPr txBox="1"/>
          <p:nvPr/>
        </p:nvSpPr>
        <p:spPr>
          <a:xfrm>
            <a:off x="4448445" y="144937"/>
            <a:ext cx="404948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200" u="sng" dirty="0">
                <a:latin typeface="NikoshBAN" panose="02000000000000000000" pitchFamily="2" charset="0"/>
                <a:cs typeface="NikoshBAN" panose="02000000000000000000" pitchFamily="2" charset="0"/>
              </a:rPr>
              <a:t>ছবিগুলো পর্যবেক্ষণ কর </a:t>
            </a:r>
            <a:r>
              <a:rPr lang="en-US" sz="3200" u="sng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096072" y="5891583"/>
            <a:ext cx="5061067" cy="523220"/>
          </a:xfrm>
          <a:prstGeom prst="rect">
            <a:avLst/>
          </a:prstGeom>
          <a:noFill/>
          <a:ln w="9525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প্রতি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নিয়ত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গাছ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কেটে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বনভূমি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উজাড়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হচ্ছে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9" name="Oval 8"/>
          <p:cNvSpPr/>
          <p:nvPr/>
        </p:nvSpPr>
        <p:spPr>
          <a:xfrm>
            <a:off x="6995886" y="1330853"/>
            <a:ext cx="4045569" cy="3926817"/>
          </a:xfrm>
          <a:prstGeom prst="ellipse">
            <a:avLst/>
          </a:prstGeom>
          <a:gradFill flip="none" rotWithShape="1">
            <a:gsLst>
              <a:gs pos="0">
                <a:srgbClr val="FF0000"/>
              </a:gs>
              <a:gs pos="72000">
                <a:schemeClr val="accent2">
                  <a:lumMod val="20000"/>
                  <a:lumOff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0629" y="2040929"/>
            <a:ext cx="2590262" cy="2533680"/>
          </a:xfrm>
          <a:prstGeom prst="rect">
            <a:avLst/>
          </a:prstGeom>
          <a:ln>
            <a:noFill/>
          </a:ln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9184" b="94898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2775" y="3743950"/>
            <a:ext cx="395872" cy="346388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2890" b="100000" l="0" r="9828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7195661">
            <a:off x="7400056" y="1443304"/>
            <a:ext cx="367237" cy="36304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2890" b="100000" l="0" r="9828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7195661">
            <a:off x="6749321" y="2664853"/>
            <a:ext cx="367237" cy="36304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9184" b="94898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59795" y="1397012"/>
            <a:ext cx="395872" cy="346388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2890" b="100000" l="0" r="9828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7195661">
            <a:off x="8753802" y="1060057"/>
            <a:ext cx="367237" cy="363040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2890" b="100000" l="0" r="9828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7195661">
            <a:off x="8087912" y="4852275"/>
            <a:ext cx="367237" cy="363040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3828731" y="5799804"/>
            <a:ext cx="6747750" cy="523220"/>
          </a:xfrm>
          <a:prstGeom prst="rect">
            <a:avLst/>
          </a:prstGeom>
          <a:noFill/>
          <a:ln w="1270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ফলে বায়ুমণ্ডলে কার্বন ডাইঅক্সাইডের পরিমাণ বাড়ছে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1" name="Picture 30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9184" b="94898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61770" y="4206992"/>
            <a:ext cx="395872" cy="346388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2890" b="100000" l="0" r="9828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7195661">
            <a:off x="7819051" y="1906346"/>
            <a:ext cx="367237" cy="363040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2890" b="100000" l="0" r="9828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7195661">
            <a:off x="7168316" y="3127895"/>
            <a:ext cx="367237" cy="363040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9184" b="94898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78790" y="1860054"/>
            <a:ext cx="395872" cy="346388"/>
          </a:xfrm>
          <a:prstGeom prst="rect">
            <a:avLst/>
          </a:prstGeom>
        </p:spPr>
      </p:pic>
      <p:pic>
        <p:nvPicPr>
          <p:cNvPr id="35" name="Picture 34"/>
          <p:cNvPicPr>
            <a:picLocks noChangeAspect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2890" b="100000" l="0" r="9828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7195661">
            <a:off x="9172797" y="1523099"/>
            <a:ext cx="367237" cy="363040"/>
          </a:xfrm>
          <a:prstGeom prst="rect">
            <a:avLst/>
          </a:prstGeom>
        </p:spPr>
      </p:pic>
      <p:pic>
        <p:nvPicPr>
          <p:cNvPr id="36" name="Picture 35"/>
          <p:cNvPicPr>
            <a:picLocks noChangeAspect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2890" b="100000" l="0" r="9828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7195661">
            <a:off x="9132994" y="4531658"/>
            <a:ext cx="367237" cy="363040"/>
          </a:xfrm>
          <a:prstGeom prst="rect">
            <a:avLst/>
          </a:prstGeom>
        </p:spPr>
      </p:pic>
      <p:pic>
        <p:nvPicPr>
          <p:cNvPr id="37" name="Picture 36"/>
          <p:cNvPicPr>
            <a:picLocks noChangeAspect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2890" b="100000" l="0" r="9828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7195661">
            <a:off x="10166462" y="4066419"/>
            <a:ext cx="367237" cy="363040"/>
          </a:xfrm>
          <a:prstGeom prst="rect">
            <a:avLst/>
          </a:prstGeom>
        </p:spPr>
      </p:pic>
      <p:pic>
        <p:nvPicPr>
          <p:cNvPr id="38" name="Picture 37"/>
          <p:cNvPicPr>
            <a:picLocks noChangeAspect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2890" b="100000" l="0" r="9828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7195661">
            <a:off x="10631436" y="3186298"/>
            <a:ext cx="367237" cy="363040"/>
          </a:xfrm>
          <a:prstGeom prst="rect">
            <a:avLst/>
          </a:prstGeom>
        </p:spPr>
      </p:pic>
      <p:pic>
        <p:nvPicPr>
          <p:cNvPr id="39" name="Picture 38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9184" b="94898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13145" y="2419690"/>
            <a:ext cx="395872" cy="346388"/>
          </a:xfrm>
          <a:prstGeom prst="rect">
            <a:avLst/>
          </a:prstGeom>
        </p:spPr>
      </p:pic>
      <p:pic>
        <p:nvPicPr>
          <p:cNvPr id="40" name="Picture 39"/>
          <p:cNvPicPr>
            <a:picLocks noChangeAspect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2890" b="100000" l="0" r="9828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7195661">
            <a:off x="10465791" y="3745934"/>
            <a:ext cx="367237" cy="363040"/>
          </a:xfrm>
          <a:prstGeom prst="rect">
            <a:avLst/>
          </a:prstGeom>
        </p:spPr>
      </p:pic>
      <p:grpSp>
        <p:nvGrpSpPr>
          <p:cNvPr id="26" name="Group 25"/>
          <p:cNvGrpSpPr/>
          <p:nvPr/>
        </p:nvGrpSpPr>
        <p:grpSpPr>
          <a:xfrm>
            <a:off x="4987808" y="729712"/>
            <a:ext cx="993829" cy="4876801"/>
            <a:chOff x="9464621" y="342900"/>
            <a:chExt cx="1599406" cy="5048251"/>
          </a:xfrm>
        </p:grpSpPr>
        <p:pic>
          <p:nvPicPr>
            <p:cNvPr id="27" name="Picture 26"/>
            <p:cNvPicPr>
              <a:picLocks noChangeAspect="1"/>
            </p:cNvPicPr>
            <p:nvPr/>
          </p:nvPicPr>
          <p:blipFill rotWithShape="1"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806" t="37209" r="86904" b="7725"/>
            <a:stretch/>
          </p:blipFill>
          <p:spPr>
            <a:xfrm>
              <a:off x="9464621" y="342900"/>
              <a:ext cx="1523206" cy="5048251"/>
            </a:xfrm>
            <a:prstGeom prst="rect">
              <a:avLst/>
            </a:prstGeom>
          </p:spPr>
        </p:pic>
        <p:grpSp>
          <p:nvGrpSpPr>
            <p:cNvPr id="28" name="Group 27"/>
            <p:cNvGrpSpPr/>
            <p:nvPr/>
          </p:nvGrpSpPr>
          <p:grpSpPr>
            <a:xfrm>
              <a:off x="9540821" y="814787"/>
              <a:ext cx="1523206" cy="4440606"/>
              <a:chOff x="1352550" y="1731594"/>
              <a:chExt cx="1523206" cy="4440606"/>
            </a:xfrm>
          </p:grpSpPr>
          <p:sp>
            <p:nvSpPr>
              <p:cNvPr id="29" name="Rectangle 28"/>
              <p:cNvSpPr/>
              <p:nvPr/>
            </p:nvSpPr>
            <p:spPr>
              <a:xfrm>
                <a:off x="1866901" y="1731594"/>
                <a:ext cx="598174" cy="3448050"/>
              </a:xfrm>
              <a:prstGeom prst="rect">
                <a:avLst/>
              </a:prstGeom>
              <a:gradFill flip="none" rotWithShape="1">
                <a:gsLst>
                  <a:gs pos="11000">
                    <a:schemeClr val="accent5">
                      <a:lumMod val="20000"/>
                      <a:lumOff val="80000"/>
                    </a:schemeClr>
                  </a:gs>
                  <a:gs pos="51000">
                    <a:srgbClr val="FF0000"/>
                  </a:gs>
                </a:gsLst>
                <a:lin ang="54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" name="Oval 29"/>
              <p:cNvSpPr/>
              <p:nvPr/>
            </p:nvSpPr>
            <p:spPr>
              <a:xfrm>
                <a:off x="1352550" y="4991100"/>
                <a:ext cx="1523206" cy="1181100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3" name="Oval 2"/>
          <p:cNvSpPr/>
          <p:nvPr/>
        </p:nvSpPr>
        <p:spPr>
          <a:xfrm>
            <a:off x="6776801" y="1109836"/>
            <a:ext cx="4482354" cy="4370263"/>
          </a:xfrm>
          <a:prstGeom prst="ellipse">
            <a:avLst/>
          </a:prstGeom>
          <a:noFill/>
          <a:ln w="57150">
            <a:solidFill>
              <a:srgbClr val="00B05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Down Arrow 7"/>
          <p:cNvSpPr/>
          <p:nvPr/>
        </p:nvSpPr>
        <p:spPr>
          <a:xfrm>
            <a:off x="8763215" y="509417"/>
            <a:ext cx="928528" cy="1182010"/>
          </a:xfrm>
          <a:prstGeom prst="downArrow">
            <a:avLst/>
          </a:prstGeom>
          <a:gradFill flip="none" rotWithShape="1">
            <a:gsLst>
              <a:gs pos="77000">
                <a:srgbClr val="FFFF00"/>
              </a:gs>
              <a:gs pos="36000">
                <a:srgbClr val="FF0000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Curved Right Arrow 16"/>
          <p:cNvSpPr/>
          <p:nvPr/>
        </p:nvSpPr>
        <p:spPr>
          <a:xfrm>
            <a:off x="8100253" y="1161061"/>
            <a:ext cx="723104" cy="961002"/>
          </a:xfrm>
          <a:prstGeom prst="curvedRightArrow">
            <a:avLst/>
          </a:prstGeom>
          <a:gradFill>
            <a:gsLst>
              <a:gs pos="77000">
                <a:srgbClr val="FFFF00"/>
              </a:gs>
              <a:gs pos="36000">
                <a:srgbClr val="FF0000"/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9" name="Curved Up Arrow 18"/>
          <p:cNvSpPr/>
          <p:nvPr/>
        </p:nvSpPr>
        <p:spPr>
          <a:xfrm rot="17203505">
            <a:off x="9287042" y="1355171"/>
            <a:ext cx="1087355" cy="683081"/>
          </a:xfrm>
          <a:prstGeom prst="curvedUpArrow">
            <a:avLst/>
          </a:prstGeom>
          <a:gradFill>
            <a:gsLst>
              <a:gs pos="77000">
                <a:srgbClr val="FFFF00"/>
              </a:gs>
              <a:gs pos="36000">
                <a:srgbClr val="FF0000"/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170200" y="5827080"/>
            <a:ext cx="9705610" cy="523220"/>
          </a:xfrm>
          <a:prstGeom prst="rect">
            <a:avLst/>
          </a:prstGeom>
          <a:noFill/>
          <a:ln w="9525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পৃথিবীর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বায়ুমণ্ডলে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যে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তাপ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প্রবেশ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করছে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তা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বায়ুমণ্ডলে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বাধা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পেয়ে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আবার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ফেরত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আসছে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5749897" y="4897401"/>
            <a:ext cx="137563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2400" dirty="0">
                <a:latin typeface="NikoshBAN" panose="02000000000000000000" pitchFamily="2" charset="0"/>
                <a:cs typeface="NikoshBAN" panose="02000000000000000000" pitchFamily="2" charset="0"/>
              </a:rPr>
              <a:t>তাপমাত্রা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 flipH="1">
            <a:off x="4331929" y="5751118"/>
            <a:ext cx="4974479" cy="523220"/>
          </a:xfrm>
          <a:prstGeom prst="rect">
            <a:avLst/>
          </a:prstGeom>
          <a:noFill/>
          <a:ln w="9525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পৃথিবীর গড় তাপমাত্রা দিনদিন বৃদ্ধি পাচ্ছে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 flipH="1">
            <a:off x="2203150" y="5846056"/>
            <a:ext cx="6068380" cy="523220"/>
          </a:xfrm>
          <a:prstGeom prst="rect">
            <a:avLst/>
          </a:prstGeom>
          <a:noFill/>
          <a:ln w="9525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পৃথিবীর গড় তাপমাত্রা বেড়ে যাওয়াকে কী বলে?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 flipH="1">
            <a:off x="4806459" y="5865032"/>
            <a:ext cx="2943040" cy="523220"/>
          </a:xfrm>
          <a:prstGeom prst="rect">
            <a:avLst/>
          </a:prstGeom>
          <a:noFill/>
          <a:ln w="9525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বৈশ্বিক উষ্ণায়ন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3" name="Rounded Rectangle 42"/>
          <p:cNvSpPr/>
          <p:nvPr/>
        </p:nvSpPr>
        <p:spPr>
          <a:xfrm>
            <a:off x="744746" y="6530033"/>
            <a:ext cx="2388404" cy="272815"/>
          </a:xfrm>
          <a:prstGeom prst="roundRect">
            <a:avLst>
              <a:gd name="adj" fmla="val 50000"/>
            </a:avLst>
          </a:prstGeom>
          <a:noFill/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1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কাওছার আহমেদ </a:t>
            </a:r>
            <a:endParaRPr lang="en-US" sz="1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4" name="Rounded Rectangle 43"/>
          <p:cNvSpPr/>
          <p:nvPr/>
        </p:nvSpPr>
        <p:spPr>
          <a:xfrm>
            <a:off x="5105317" y="6543068"/>
            <a:ext cx="2388404" cy="272815"/>
          </a:xfrm>
          <a:prstGeom prst="roundRect">
            <a:avLst>
              <a:gd name="adj" fmla="val 50000"/>
            </a:avLst>
          </a:prstGeom>
          <a:noFill/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1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০১৭১৫-০০৯৫২৪ </a:t>
            </a:r>
            <a:endParaRPr lang="en-US" sz="1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5" name="Rounded Rectangle 8">
            <a:extLst>
              <a:ext uri="{FF2B5EF4-FFF2-40B4-BE49-F238E27FC236}">
                <a16:creationId xmlns:a16="http://schemas.microsoft.com/office/drawing/2014/main" xmlns="" id="{1F16E8F2-692F-472F-A5CB-7D9CD1AD87C0}"/>
              </a:ext>
            </a:extLst>
          </p:cNvPr>
          <p:cNvSpPr/>
          <p:nvPr/>
        </p:nvSpPr>
        <p:spPr>
          <a:xfrm>
            <a:off x="9152518" y="6552461"/>
            <a:ext cx="2388404" cy="272815"/>
          </a:xfrm>
          <a:prstGeom prst="roundRect">
            <a:avLst>
              <a:gd name="adj" fmla="val 50000"/>
            </a:avLst>
          </a:prstGeom>
          <a:noFill/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1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  <a:r>
              <a:rPr lang="bn-IN" sz="1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৯/০</a:t>
            </a:r>
            <a:r>
              <a:rPr lang="en-US" sz="1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7</a:t>
            </a:r>
            <a:r>
              <a:rPr lang="bn-IN" sz="1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/২০</a:t>
            </a:r>
            <a:r>
              <a:rPr lang="en-US" sz="1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21</a:t>
            </a:r>
            <a:endParaRPr lang="en-US" sz="1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1421940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96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22" presetClass="entr" presetSubtype="1" repeatCount="indefinite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22" presetClass="entr" presetSubtype="4" repeatCount="indefinite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6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18" presetID="22" presetClass="entr" presetSubtype="1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0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2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6" presetClass="entr" presetSubtype="32" repeatCount="indefinite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35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6" fill="hold">
                            <p:stCondLst>
                              <p:cond delay="2000"/>
                            </p:stCondLst>
                            <p:childTnLst>
                              <p:par>
                                <p:cTn id="137" presetID="22" presetClass="entr" presetSubtype="4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9" dur="5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>
                      <p:stCondLst>
                        <p:cond delay="indefinite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6" fill="hold">
                      <p:stCondLst>
                        <p:cond delay="indefinite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>
                      <p:stCondLst>
                        <p:cond delay="indefinite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4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8" fill="hold">
                      <p:stCondLst>
                        <p:cond delay="indefinite"/>
                      </p:stCondLst>
                      <p:childTnLst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>
                      <p:stCondLst>
                        <p:cond delay="indefinite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6" dur="5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7" dur="5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8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0" fill="hold">
                      <p:stCondLst>
                        <p:cond delay="indefinite"/>
                      </p:stCondLst>
                      <p:childTnLst>
                        <p:par>
                          <p:cTn id="171" fill="hold">
                            <p:stCondLst>
                              <p:cond delay="0"/>
                            </p:stCondLst>
                            <p:childTnLst>
                              <p:par>
                                <p:cTn id="17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4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/>
      <p:bldP spid="7" grpId="0" animBg="1"/>
      <p:bldP spid="7" grpId="1" animBg="1"/>
      <p:bldP spid="9" grpId="0" animBg="1"/>
      <p:bldP spid="18" grpId="0" animBg="1"/>
      <p:bldP spid="18" grpId="1" animBg="1"/>
      <p:bldP spid="3" grpId="0" animBg="1"/>
      <p:bldP spid="8" grpId="0" animBg="1"/>
      <p:bldP spid="17" grpId="0" animBg="1"/>
      <p:bldP spid="19" grpId="0" animBg="1"/>
      <p:bldP spid="20" grpId="0" animBg="1"/>
      <p:bldP spid="20" grpId="1" animBg="1"/>
      <p:bldP spid="21" grpId="0"/>
      <p:bldP spid="22" grpId="0" animBg="1"/>
      <p:bldP spid="22" grpId="1" animBg="1"/>
      <p:bldP spid="41" grpId="0" animBg="1"/>
      <p:bldP spid="41" grpId="1" animBg="1"/>
      <p:bldP spid="4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45FE75F1-0881-4F19-A02F-8BCCC9D60C75}"/>
              </a:ext>
            </a:extLst>
          </p:cNvPr>
          <p:cNvSpPr txBox="1"/>
          <p:nvPr/>
        </p:nvSpPr>
        <p:spPr>
          <a:xfrm>
            <a:off x="1158032" y="291082"/>
            <a:ext cx="2343150" cy="769441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দলগত </a:t>
            </a:r>
            <a:r>
              <a:rPr lang="bn-IN" sz="4400" dirty="0">
                <a:latin typeface="NikoshBAN" panose="02000000000000000000" pitchFamily="2" charset="0"/>
                <a:cs typeface="NikoshBAN" panose="02000000000000000000" pitchFamily="2" charset="0"/>
              </a:rPr>
              <a:t>কাজ 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 descr="download.png">
            <a:extLst>
              <a:ext uri="{FF2B5EF4-FFF2-40B4-BE49-F238E27FC236}">
                <a16:creationId xmlns:a16="http://schemas.microsoft.com/office/drawing/2014/main" xmlns="" id="{85F311EF-ABC4-4EAF-8CD6-6F7423C184B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6943" y="2528961"/>
            <a:ext cx="2528542" cy="188668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BD47F609-A441-4449-B6F3-84F07CD0F983}"/>
              </a:ext>
            </a:extLst>
          </p:cNvPr>
          <p:cNvSpPr txBox="1"/>
          <p:nvPr/>
        </p:nvSpPr>
        <p:spPr>
          <a:xfrm>
            <a:off x="4693673" y="3344016"/>
            <a:ext cx="4906835" cy="584775"/>
          </a:xfrm>
          <a:prstGeom prst="rect">
            <a:avLst/>
          </a:prstGeom>
          <a:noFill/>
          <a:ln w="9525">
            <a:noFill/>
          </a:ln>
        </p:spPr>
        <p:txBody>
          <a:bodyPr wrap="square" rtlCol="0">
            <a:spAutoFit/>
          </a:bodyPr>
          <a:lstStyle/>
          <a:p>
            <a:r>
              <a:rPr lang="bn-IN" sz="3200" u="sng" dirty="0">
                <a:latin typeface="NikoshBAN" panose="02000000000000000000" pitchFamily="2" charset="0"/>
                <a:cs typeface="NikoshBAN" panose="02000000000000000000" pitchFamily="2" charset="0"/>
              </a:rPr>
              <a:t>দলে আলোচনা </a:t>
            </a:r>
            <a:r>
              <a:rPr lang="bn-IN" sz="3200" u="sng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200" u="sng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রো</a:t>
            </a:r>
            <a:r>
              <a:rPr lang="bn-IN" sz="3200" u="sng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200" u="sng" dirty="0">
                <a:latin typeface="NikoshBAN" panose="02000000000000000000" pitchFamily="2" charset="0"/>
                <a:cs typeface="NikoshBAN" panose="02000000000000000000" pitchFamily="2" charset="0"/>
              </a:rPr>
              <a:t>খাতায় লিখ ?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ECADA591-498A-41D1-8E6F-B1AA412C36B2}"/>
              </a:ext>
            </a:extLst>
          </p:cNvPr>
          <p:cNvSpPr txBox="1"/>
          <p:nvPr/>
        </p:nvSpPr>
        <p:spPr>
          <a:xfrm>
            <a:off x="2530267" y="5007873"/>
            <a:ext cx="8150985" cy="584775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১। গ্রিন </a:t>
            </a:r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হাউজ প্রভাব থেকে বাঁচতে হলে আমাদের করণীয় কী ? </a:t>
            </a:r>
          </a:p>
        </p:txBody>
      </p:sp>
      <p:sp>
        <p:nvSpPr>
          <p:cNvPr id="7" name="Rounded Rectangle 8">
            <a:extLst>
              <a:ext uri="{FF2B5EF4-FFF2-40B4-BE49-F238E27FC236}">
                <a16:creationId xmlns:a16="http://schemas.microsoft.com/office/drawing/2014/main" xmlns="" id="{1F16E8F2-692F-472F-A5CB-7D9CD1AD87C0}"/>
              </a:ext>
            </a:extLst>
          </p:cNvPr>
          <p:cNvSpPr/>
          <p:nvPr/>
        </p:nvSpPr>
        <p:spPr>
          <a:xfrm>
            <a:off x="9152518" y="6552461"/>
            <a:ext cx="2388404" cy="272815"/>
          </a:xfrm>
          <a:prstGeom prst="roundRect">
            <a:avLst>
              <a:gd name="adj" fmla="val 50000"/>
            </a:avLst>
          </a:prstGeom>
          <a:noFill/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1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  <a:r>
              <a:rPr lang="bn-IN" sz="1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৯/০</a:t>
            </a:r>
            <a:r>
              <a:rPr lang="en-US" sz="1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7</a:t>
            </a:r>
            <a:r>
              <a:rPr lang="bn-IN" sz="1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/২০</a:t>
            </a:r>
            <a:r>
              <a:rPr lang="en-US" sz="1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21</a:t>
            </a:r>
            <a:endParaRPr lang="en-US" sz="1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Rounded Rectangle 6">
            <a:extLst>
              <a:ext uri="{FF2B5EF4-FFF2-40B4-BE49-F238E27FC236}">
                <a16:creationId xmlns:a16="http://schemas.microsoft.com/office/drawing/2014/main" xmlns="" id="{CC089486-43CA-47C0-B899-006E1A023982}"/>
              </a:ext>
            </a:extLst>
          </p:cNvPr>
          <p:cNvSpPr/>
          <p:nvPr/>
        </p:nvSpPr>
        <p:spPr>
          <a:xfrm>
            <a:off x="744746" y="6530033"/>
            <a:ext cx="2388404" cy="272815"/>
          </a:xfrm>
          <a:prstGeom prst="roundRect">
            <a:avLst>
              <a:gd name="adj" fmla="val 50000"/>
            </a:avLst>
          </a:prstGeom>
          <a:noFill/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1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কাওছার আহমেদ </a:t>
            </a:r>
            <a:endParaRPr lang="en-US" sz="1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Rounded Rectangle 7">
            <a:extLst>
              <a:ext uri="{FF2B5EF4-FFF2-40B4-BE49-F238E27FC236}">
                <a16:creationId xmlns:a16="http://schemas.microsoft.com/office/drawing/2014/main" xmlns="" id="{C8DB41EC-1DED-45DB-893E-6F08109BB596}"/>
              </a:ext>
            </a:extLst>
          </p:cNvPr>
          <p:cNvSpPr/>
          <p:nvPr/>
        </p:nvSpPr>
        <p:spPr>
          <a:xfrm>
            <a:off x="5105317" y="6543068"/>
            <a:ext cx="2388404" cy="272815"/>
          </a:xfrm>
          <a:prstGeom prst="roundRect">
            <a:avLst>
              <a:gd name="adj" fmla="val 50000"/>
            </a:avLst>
          </a:prstGeom>
          <a:noFill/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1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০১৭১৫-০০৯৫২৪ </a:t>
            </a:r>
            <a:endParaRPr lang="en-US" sz="1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229" b="67199"/>
          <a:stretch/>
        </p:blipFill>
        <p:spPr>
          <a:xfrm>
            <a:off x="5445447" y="299478"/>
            <a:ext cx="3403285" cy="25693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485863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 tmFilter="0,0; .5, 1; 1, 1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38948" y="141068"/>
            <a:ext cx="6664891" cy="584775"/>
          </a:xfrm>
          <a:prstGeom prst="rect">
            <a:avLst/>
          </a:prstGeom>
          <a:noFill/>
          <a:ln w="63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তোমাদের প্রাথমিক বিজ্ঞান বইয়ের ৮৪ পৃষ্ঠা বের কর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1336" y="1927563"/>
            <a:ext cx="3163622" cy="4485915"/>
          </a:xfrm>
          <a:prstGeom prst="rect">
            <a:avLst/>
          </a:prstGeom>
          <a:ln w="6350">
            <a:solidFill>
              <a:schemeClr val="tx1"/>
            </a:solidFill>
          </a:ln>
        </p:spPr>
      </p:pic>
      <p:sp>
        <p:nvSpPr>
          <p:cNvPr id="4" name="TextBox 3"/>
          <p:cNvSpPr txBox="1"/>
          <p:nvPr/>
        </p:nvSpPr>
        <p:spPr>
          <a:xfrm>
            <a:off x="196649" y="856902"/>
            <a:ext cx="11478516" cy="954107"/>
          </a:xfrm>
          <a:prstGeom prst="rect">
            <a:avLst/>
          </a:prstGeom>
          <a:noFill/>
          <a:ln w="635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“গ্রিন হাউজ প্রভাব ও গ্রিন হাউজ গ্যাস” শিরোনামের পাঠ্যাংশটুকু নিরবে পড়, বুঝতে সমস্যা হলে তোমার পাশের বন্ধুকে জিজ্ঞেস </a:t>
            </a:r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রো</a:t>
            </a:r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প্রয়োজনে আমাকে </a:t>
            </a:r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বলো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Rounded Rectangle 6">
            <a:extLst>
              <a:ext uri="{FF2B5EF4-FFF2-40B4-BE49-F238E27FC236}">
                <a16:creationId xmlns:a16="http://schemas.microsoft.com/office/drawing/2014/main" xmlns="" id="{CC089486-43CA-47C0-B899-006E1A023982}"/>
              </a:ext>
            </a:extLst>
          </p:cNvPr>
          <p:cNvSpPr/>
          <p:nvPr/>
        </p:nvSpPr>
        <p:spPr>
          <a:xfrm>
            <a:off x="744746" y="6530033"/>
            <a:ext cx="2388404" cy="272815"/>
          </a:xfrm>
          <a:prstGeom prst="roundRect">
            <a:avLst>
              <a:gd name="adj" fmla="val 50000"/>
            </a:avLst>
          </a:prstGeom>
          <a:noFill/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1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কাওছার আহমেদ </a:t>
            </a:r>
            <a:endParaRPr lang="en-US" sz="1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Rounded Rectangle 7">
            <a:extLst>
              <a:ext uri="{FF2B5EF4-FFF2-40B4-BE49-F238E27FC236}">
                <a16:creationId xmlns:a16="http://schemas.microsoft.com/office/drawing/2014/main" xmlns="" id="{C8DB41EC-1DED-45DB-893E-6F08109BB596}"/>
              </a:ext>
            </a:extLst>
          </p:cNvPr>
          <p:cNvSpPr/>
          <p:nvPr/>
        </p:nvSpPr>
        <p:spPr>
          <a:xfrm>
            <a:off x="5105317" y="6543068"/>
            <a:ext cx="2388404" cy="272815"/>
          </a:xfrm>
          <a:prstGeom prst="roundRect">
            <a:avLst>
              <a:gd name="adj" fmla="val 50000"/>
            </a:avLst>
          </a:prstGeom>
          <a:noFill/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1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০১৭১৫-০০৯৫২৪ </a:t>
            </a:r>
            <a:endParaRPr lang="en-US" sz="1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Rounded Rectangle 8">
            <a:extLst>
              <a:ext uri="{FF2B5EF4-FFF2-40B4-BE49-F238E27FC236}">
                <a16:creationId xmlns:a16="http://schemas.microsoft.com/office/drawing/2014/main" xmlns="" id="{1F16E8F2-692F-472F-A5CB-7D9CD1AD87C0}"/>
              </a:ext>
            </a:extLst>
          </p:cNvPr>
          <p:cNvSpPr/>
          <p:nvPr/>
        </p:nvSpPr>
        <p:spPr>
          <a:xfrm>
            <a:off x="9152518" y="6552461"/>
            <a:ext cx="2388404" cy="272815"/>
          </a:xfrm>
          <a:prstGeom prst="roundRect">
            <a:avLst>
              <a:gd name="adj" fmla="val 50000"/>
            </a:avLst>
          </a:prstGeom>
          <a:noFill/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1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  <a:r>
              <a:rPr lang="bn-IN" sz="1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৯/০</a:t>
            </a:r>
            <a:r>
              <a:rPr lang="en-US" sz="1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7</a:t>
            </a:r>
            <a:r>
              <a:rPr lang="bn-IN" sz="1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/২০</a:t>
            </a:r>
            <a:r>
              <a:rPr lang="en-US" sz="1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21</a:t>
            </a:r>
            <a:endParaRPr lang="en-US" sz="1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8741" y="1940597"/>
            <a:ext cx="3420778" cy="4472881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61012573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extBox 27">
            <a:extLst>
              <a:ext uri="{FF2B5EF4-FFF2-40B4-BE49-F238E27FC236}">
                <a16:creationId xmlns:a16="http://schemas.microsoft.com/office/drawing/2014/main" xmlns="" id="{DF2CEB2F-31F8-4F44-BB00-22939AC0914E}"/>
              </a:ext>
            </a:extLst>
          </p:cNvPr>
          <p:cNvSpPr txBox="1"/>
          <p:nvPr/>
        </p:nvSpPr>
        <p:spPr>
          <a:xfrm>
            <a:off x="587380" y="195891"/>
            <a:ext cx="2169467" cy="646331"/>
          </a:xfrm>
          <a:prstGeom prst="rect">
            <a:avLst/>
          </a:prstGeom>
          <a:noFill/>
          <a:ln w="63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xmlns="" id="{0F29C1C5-D1D1-4FB6-969D-3F8DE3424B25}"/>
              </a:ext>
            </a:extLst>
          </p:cNvPr>
          <p:cNvSpPr txBox="1"/>
          <p:nvPr/>
        </p:nvSpPr>
        <p:spPr>
          <a:xfrm>
            <a:off x="3643315" y="557628"/>
            <a:ext cx="3286125" cy="523220"/>
          </a:xfrm>
          <a:prstGeom prst="rect">
            <a:avLst/>
          </a:prstGeom>
          <a:noFill/>
          <a:ln w="63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সঠিক উত্তরটি খাতায় লিখ; 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xmlns="" id="{3B16D3CE-9C5F-478F-B391-F0CF0D820B81}"/>
              </a:ext>
            </a:extLst>
          </p:cNvPr>
          <p:cNvSpPr txBox="1"/>
          <p:nvPr/>
        </p:nvSpPr>
        <p:spPr>
          <a:xfrm>
            <a:off x="242888" y="1279430"/>
            <a:ext cx="3914775" cy="461665"/>
          </a:xfrm>
          <a:prstGeom prst="rect">
            <a:avLst/>
          </a:prstGeom>
          <a:solidFill>
            <a:schemeClr val="bg2"/>
          </a:solidFill>
          <a:ln w="952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457200" indent="-457200" algn="ctr">
              <a:buAutoNum type="arabicPeriod"/>
            </a:pPr>
            <a:r>
              <a:rPr lang="bn-IN" sz="2400" dirty="0">
                <a:latin typeface="NikoshBAN" panose="02000000000000000000" pitchFamily="2" charset="0"/>
                <a:cs typeface="NikoshBAN" panose="02000000000000000000" pitchFamily="2" charset="0"/>
              </a:rPr>
              <a:t>নিচের কোনটি গ্রিন হাউজ গ্যাস?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xmlns="" id="{4016FD74-AAC1-4D47-A04F-02E8C3693CD1}"/>
              </a:ext>
            </a:extLst>
          </p:cNvPr>
          <p:cNvSpPr txBox="1"/>
          <p:nvPr/>
        </p:nvSpPr>
        <p:spPr>
          <a:xfrm>
            <a:off x="771526" y="1772848"/>
            <a:ext cx="871537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000" dirty="0">
                <a:latin typeface="NikoshBAN" panose="02000000000000000000" pitchFamily="2" charset="0"/>
                <a:cs typeface="NikoshBAN" panose="02000000000000000000" pitchFamily="2" charset="0"/>
              </a:rPr>
              <a:t>(ক) নাইট্রোজেন 	(খ)  অক্সিজেন 	(গ) কার্বন ডাইঅক্সাইড		ঘ) হাইড্রোজেন </a:t>
            </a:r>
            <a:endParaRPr lang="en-US" sz="2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xmlns="" id="{022FF2FD-67B5-46C7-B441-6E63B5F0BBE1}"/>
              </a:ext>
            </a:extLst>
          </p:cNvPr>
          <p:cNvSpPr txBox="1"/>
          <p:nvPr/>
        </p:nvSpPr>
        <p:spPr>
          <a:xfrm>
            <a:off x="242886" y="2237176"/>
            <a:ext cx="4357689" cy="461665"/>
          </a:xfrm>
          <a:prstGeom prst="rect">
            <a:avLst/>
          </a:prstGeom>
          <a:solidFill>
            <a:schemeClr val="bg2"/>
          </a:solidFill>
          <a:ln w="952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2400" dirty="0">
                <a:latin typeface="NikoshBAN" panose="02000000000000000000" pitchFamily="2" charset="0"/>
                <a:cs typeface="NikoshBAN" panose="02000000000000000000" pitchFamily="2" charset="0"/>
              </a:rPr>
              <a:t>২.পৃথিবীর গড় তাপমাত্রা বৃদ্ধির কারন কী ? 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xmlns="" id="{B216DA76-9841-4646-9122-8B7DE90C3370}"/>
              </a:ext>
            </a:extLst>
          </p:cNvPr>
          <p:cNvSpPr txBox="1"/>
          <p:nvPr/>
        </p:nvSpPr>
        <p:spPr>
          <a:xfrm>
            <a:off x="771522" y="2837782"/>
            <a:ext cx="871537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000" dirty="0">
                <a:latin typeface="NikoshBAN" panose="02000000000000000000" pitchFamily="2" charset="0"/>
                <a:cs typeface="NikoshBAN" panose="02000000000000000000" pitchFamily="2" charset="0"/>
              </a:rPr>
              <a:t>(ক) ভূমিকম্প  	(খ)  জনসংখ্যা বৃদ্ধি	(গ) অতিরিক্ত খরা		ঘ) গ্রিন হাউজ প্রভাব </a:t>
            </a:r>
            <a:endParaRPr lang="en-US" sz="2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xmlns="" id="{88081E3E-406F-409C-861E-D12AE9249F91}"/>
              </a:ext>
            </a:extLst>
          </p:cNvPr>
          <p:cNvSpPr txBox="1"/>
          <p:nvPr/>
        </p:nvSpPr>
        <p:spPr>
          <a:xfrm>
            <a:off x="242886" y="3322177"/>
            <a:ext cx="4357689" cy="461665"/>
          </a:xfrm>
          <a:prstGeom prst="rect">
            <a:avLst/>
          </a:prstGeom>
          <a:solidFill>
            <a:schemeClr val="bg2"/>
          </a:solidFill>
          <a:ln w="952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2400" dirty="0">
                <a:latin typeface="NikoshBAN" panose="02000000000000000000" pitchFamily="2" charset="0"/>
                <a:cs typeface="NikoshBAN" panose="02000000000000000000" pitchFamily="2" charset="0"/>
              </a:rPr>
              <a:t>৩. গাছপালা কোন গ্যাস শোষন করে নেয় ? 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xmlns="" id="{17EEAFBE-AF9C-4A7E-9935-7CD511A89178}"/>
              </a:ext>
            </a:extLst>
          </p:cNvPr>
          <p:cNvSpPr txBox="1"/>
          <p:nvPr/>
        </p:nvSpPr>
        <p:spPr>
          <a:xfrm>
            <a:off x="771521" y="3951416"/>
            <a:ext cx="871537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000" dirty="0">
                <a:latin typeface="NikoshBAN" panose="02000000000000000000" pitchFamily="2" charset="0"/>
                <a:cs typeface="NikoshBAN" panose="02000000000000000000" pitchFamily="2" charset="0"/>
              </a:rPr>
              <a:t>(ক) কার্বন ডাইঅক্সাইড 	(খ)  অক্সিজেন	(গ) নাইট্রোজেন		ঘ) হাইড্রোজেন  </a:t>
            </a:r>
            <a:endParaRPr lang="en-US" sz="2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xmlns="" id="{FEB93F34-5075-4149-8BCB-1022B672C117}"/>
              </a:ext>
            </a:extLst>
          </p:cNvPr>
          <p:cNvSpPr txBox="1"/>
          <p:nvPr/>
        </p:nvSpPr>
        <p:spPr>
          <a:xfrm>
            <a:off x="242886" y="4460590"/>
            <a:ext cx="6129339" cy="461665"/>
          </a:xfrm>
          <a:prstGeom prst="rect">
            <a:avLst/>
          </a:prstGeom>
          <a:solidFill>
            <a:schemeClr val="bg2"/>
          </a:solidFill>
          <a:ln w="952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2400" dirty="0">
                <a:latin typeface="NikoshBAN" panose="02000000000000000000" pitchFamily="2" charset="0"/>
                <a:cs typeface="NikoshBAN" panose="02000000000000000000" pitchFamily="2" charset="0"/>
              </a:rPr>
              <a:t>৪. গ্রিন হাউজ প্রভাব থেকে বাঁচতে হলে আমাদের করণীয় কী ? 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xmlns="" id="{85D793BA-2E85-42D9-848A-FAB18FC90498}"/>
              </a:ext>
            </a:extLst>
          </p:cNvPr>
          <p:cNvSpPr txBox="1"/>
          <p:nvPr/>
        </p:nvSpPr>
        <p:spPr>
          <a:xfrm>
            <a:off x="771521" y="5031807"/>
            <a:ext cx="108727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000" dirty="0">
                <a:latin typeface="NikoshBAN" panose="02000000000000000000" pitchFamily="2" charset="0"/>
                <a:cs typeface="NikoshBAN" panose="02000000000000000000" pitchFamily="2" charset="0"/>
              </a:rPr>
              <a:t>(ক) পানির ব্যবহার কমাতে হবে  (খ)  বেশি করে গাছ লাগাতে হবে   (গ) গাছপালা কাটতে হবে  (ঘ) কলকারখানা স্থাপন করতে হবে </a:t>
            </a:r>
            <a:endParaRPr lang="en-US" sz="2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8" name="Half Frame 37">
            <a:extLst>
              <a:ext uri="{FF2B5EF4-FFF2-40B4-BE49-F238E27FC236}">
                <a16:creationId xmlns:a16="http://schemas.microsoft.com/office/drawing/2014/main" xmlns="" id="{44C3B132-0D5B-4F82-8552-CEC7D1CDF9CD}"/>
              </a:ext>
            </a:extLst>
          </p:cNvPr>
          <p:cNvSpPr/>
          <p:nvPr/>
        </p:nvSpPr>
        <p:spPr>
          <a:xfrm rot="12501848">
            <a:off x="4584528" y="1617924"/>
            <a:ext cx="238873" cy="488379"/>
          </a:xfrm>
          <a:prstGeom prst="halfFram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9" name="Half Frame 38">
            <a:extLst>
              <a:ext uri="{FF2B5EF4-FFF2-40B4-BE49-F238E27FC236}">
                <a16:creationId xmlns:a16="http://schemas.microsoft.com/office/drawing/2014/main" xmlns="" id="{AE9A8071-74CF-49EB-BB62-F0F9B042D154}"/>
              </a:ext>
            </a:extLst>
          </p:cNvPr>
          <p:cNvSpPr/>
          <p:nvPr/>
        </p:nvSpPr>
        <p:spPr>
          <a:xfrm rot="12501848">
            <a:off x="7284867" y="2722181"/>
            <a:ext cx="238873" cy="488379"/>
          </a:xfrm>
          <a:prstGeom prst="halfFram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0" name="Half Frame 39">
            <a:extLst>
              <a:ext uri="{FF2B5EF4-FFF2-40B4-BE49-F238E27FC236}">
                <a16:creationId xmlns:a16="http://schemas.microsoft.com/office/drawing/2014/main" xmlns="" id="{270F7FF5-F127-42B1-BD8E-FE6C02919F36}"/>
              </a:ext>
            </a:extLst>
          </p:cNvPr>
          <p:cNvSpPr/>
          <p:nvPr/>
        </p:nvSpPr>
        <p:spPr>
          <a:xfrm rot="12501848">
            <a:off x="973554" y="3830169"/>
            <a:ext cx="238873" cy="488379"/>
          </a:xfrm>
          <a:prstGeom prst="halfFram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1" name="Half Frame 40">
            <a:extLst>
              <a:ext uri="{FF2B5EF4-FFF2-40B4-BE49-F238E27FC236}">
                <a16:creationId xmlns:a16="http://schemas.microsoft.com/office/drawing/2014/main" xmlns="" id="{04144147-6BA8-4A13-9DE7-D98A17D4CCC7}"/>
              </a:ext>
            </a:extLst>
          </p:cNvPr>
          <p:cNvSpPr/>
          <p:nvPr/>
        </p:nvSpPr>
        <p:spPr>
          <a:xfrm rot="12501848">
            <a:off x="3523879" y="4931569"/>
            <a:ext cx="238873" cy="488379"/>
          </a:xfrm>
          <a:prstGeom prst="halfFram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xmlns="" id="{BA8A3BFE-9301-45EF-9662-8C979184E5DA}"/>
              </a:ext>
            </a:extLst>
          </p:cNvPr>
          <p:cNvSpPr txBox="1"/>
          <p:nvPr/>
        </p:nvSpPr>
        <p:spPr>
          <a:xfrm>
            <a:off x="242886" y="5459656"/>
            <a:ext cx="4596458" cy="461665"/>
          </a:xfrm>
          <a:prstGeom prst="rect">
            <a:avLst/>
          </a:prstGeom>
          <a:solidFill>
            <a:schemeClr val="bg2"/>
          </a:solidFill>
          <a:ln w="952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5.জ্বালানী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পোড়ালে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বায়ুতে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কোনটি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বাড়ে</a:t>
            </a:r>
            <a:r>
              <a:rPr lang="bn-IN" sz="2400" dirty="0">
                <a:latin typeface="NikoshBAN" panose="02000000000000000000" pitchFamily="2" charset="0"/>
                <a:cs typeface="NikoshBAN" panose="02000000000000000000" pitchFamily="2" charset="0"/>
              </a:rPr>
              <a:t> ? 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xmlns="" id="{9C506345-6E9B-4F97-86FF-DDC944B53EA6}"/>
              </a:ext>
            </a:extLst>
          </p:cNvPr>
          <p:cNvSpPr txBox="1"/>
          <p:nvPr/>
        </p:nvSpPr>
        <p:spPr>
          <a:xfrm>
            <a:off x="771521" y="6076736"/>
            <a:ext cx="108727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000" dirty="0">
                <a:latin typeface="NikoshBAN" panose="02000000000000000000" pitchFamily="2" charset="0"/>
                <a:cs typeface="NikoshBAN" panose="02000000000000000000" pitchFamily="2" charset="0"/>
              </a:rPr>
              <a:t>(ক) </a:t>
            </a:r>
            <a:r>
              <a:rPr lang="en-US" sz="2000" dirty="0" err="1">
                <a:latin typeface="NikoshBAN" panose="02000000000000000000" pitchFamily="2" charset="0"/>
                <a:cs typeface="NikoshBAN" panose="02000000000000000000" pitchFamily="2" charset="0"/>
              </a:rPr>
              <a:t>অক্সিজেন</a:t>
            </a:r>
            <a:r>
              <a:rPr lang="bn-IN" sz="2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	</a:t>
            </a:r>
            <a:r>
              <a:rPr lang="bn-IN" sz="2000" dirty="0">
                <a:latin typeface="NikoshBAN" panose="02000000000000000000" pitchFamily="2" charset="0"/>
                <a:cs typeface="NikoshBAN" panose="02000000000000000000" pitchFamily="2" charset="0"/>
              </a:rPr>
              <a:t> (খ)  </a:t>
            </a:r>
            <a:r>
              <a:rPr lang="en-US" sz="2000" dirty="0" err="1">
                <a:latin typeface="NikoshBAN" panose="02000000000000000000" pitchFamily="2" charset="0"/>
                <a:cs typeface="NikoshBAN" panose="02000000000000000000" pitchFamily="2" charset="0"/>
              </a:rPr>
              <a:t>নাইট্রোজেন</a:t>
            </a:r>
            <a:r>
              <a:rPr lang="bn-IN" sz="2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	</a:t>
            </a:r>
            <a:r>
              <a:rPr lang="bn-IN" sz="2000" dirty="0">
                <a:latin typeface="NikoshBAN" panose="02000000000000000000" pitchFamily="2" charset="0"/>
                <a:cs typeface="NikoshBAN" panose="02000000000000000000" pitchFamily="2" charset="0"/>
              </a:rPr>
              <a:t> (গ) </a:t>
            </a:r>
            <a:r>
              <a:rPr lang="en-US" sz="2000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কার্বন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>
                <a:latin typeface="NikoshBAN" panose="02000000000000000000" pitchFamily="2" charset="0"/>
                <a:cs typeface="NikoshBAN" panose="02000000000000000000" pitchFamily="2" charset="0"/>
              </a:rPr>
              <a:t>ডাইঅক্সাইড</a:t>
            </a:r>
            <a:r>
              <a:rPr lang="bn-IN" sz="2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	</a:t>
            </a:r>
            <a:r>
              <a:rPr lang="bn-IN" sz="2000" dirty="0">
                <a:latin typeface="NikoshBAN" panose="02000000000000000000" pitchFamily="2" charset="0"/>
                <a:cs typeface="NikoshBAN" panose="02000000000000000000" pitchFamily="2" charset="0"/>
              </a:rPr>
              <a:t> (ঘ) </a:t>
            </a:r>
            <a:r>
              <a:rPr lang="en-US" sz="2000" dirty="0" err="1">
                <a:latin typeface="NikoshBAN" panose="02000000000000000000" pitchFamily="2" charset="0"/>
                <a:cs typeface="NikoshBAN" panose="02000000000000000000" pitchFamily="2" charset="0"/>
              </a:rPr>
              <a:t>নিয়ন</a:t>
            </a:r>
            <a:r>
              <a:rPr lang="bn-IN" sz="2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2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4" name="Half Frame 43">
            <a:extLst>
              <a:ext uri="{FF2B5EF4-FFF2-40B4-BE49-F238E27FC236}">
                <a16:creationId xmlns:a16="http://schemas.microsoft.com/office/drawing/2014/main" xmlns="" id="{52C7EA49-70E1-42DF-B985-E188E66698BB}"/>
              </a:ext>
            </a:extLst>
          </p:cNvPr>
          <p:cNvSpPr/>
          <p:nvPr/>
        </p:nvSpPr>
        <p:spPr>
          <a:xfrm rot="12501848">
            <a:off x="4702244" y="5996744"/>
            <a:ext cx="238873" cy="488379"/>
          </a:xfrm>
          <a:prstGeom prst="halfFram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5" name="Rounded Rectangle 6">
            <a:extLst>
              <a:ext uri="{FF2B5EF4-FFF2-40B4-BE49-F238E27FC236}">
                <a16:creationId xmlns:a16="http://schemas.microsoft.com/office/drawing/2014/main" xmlns="" id="{42940595-03B1-4526-8356-CA3F02A3AB43}"/>
              </a:ext>
            </a:extLst>
          </p:cNvPr>
          <p:cNvSpPr/>
          <p:nvPr/>
        </p:nvSpPr>
        <p:spPr>
          <a:xfrm>
            <a:off x="744746" y="6530033"/>
            <a:ext cx="2388404" cy="272815"/>
          </a:xfrm>
          <a:prstGeom prst="roundRect">
            <a:avLst>
              <a:gd name="adj" fmla="val 50000"/>
            </a:avLst>
          </a:prstGeom>
          <a:noFill/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1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কাওছার আহমেদ </a:t>
            </a:r>
            <a:endParaRPr lang="en-US" sz="1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6" name="Rounded Rectangle 7">
            <a:extLst>
              <a:ext uri="{FF2B5EF4-FFF2-40B4-BE49-F238E27FC236}">
                <a16:creationId xmlns:a16="http://schemas.microsoft.com/office/drawing/2014/main" xmlns="" id="{86812166-569F-4AD7-AAB1-7DAD8D305CE7}"/>
              </a:ext>
            </a:extLst>
          </p:cNvPr>
          <p:cNvSpPr/>
          <p:nvPr/>
        </p:nvSpPr>
        <p:spPr>
          <a:xfrm>
            <a:off x="5105317" y="6543068"/>
            <a:ext cx="2388404" cy="272815"/>
          </a:xfrm>
          <a:prstGeom prst="roundRect">
            <a:avLst>
              <a:gd name="adj" fmla="val 50000"/>
            </a:avLst>
          </a:prstGeom>
          <a:noFill/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1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০১৭১৫-০০৯৫২৪ </a:t>
            </a:r>
            <a:endParaRPr lang="en-US" sz="1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2" name="Rounded Rectangle 8">
            <a:extLst>
              <a:ext uri="{FF2B5EF4-FFF2-40B4-BE49-F238E27FC236}">
                <a16:creationId xmlns:a16="http://schemas.microsoft.com/office/drawing/2014/main" xmlns="" id="{1F16E8F2-692F-472F-A5CB-7D9CD1AD87C0}"/>
              </a:ext>
            </a:extLst>
          </p:cNvPr>
          <p:cNvSpPr/>
          <p:nvPr/>
        </p:nvSpPr>
        <p:spPr>
          <a:xfrm>
            <a:off x="9152518" y="6552461"/>
            <a:ext cx="2388404" cy="272815"/>
          </a:xfrm>
          <a:prstGeom prst="roundRect">
            <a:avLst>
              <a:gd name="adj" fmla="val 50000"/>
            </a:avLst>
          </a:prstGeom>
          <a:noFill/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1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  <a:r>
              <a:rPr lang="bn-IN" sz="1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৯/০</a:t>
            </a:r>
            <a:r>
              <a:rPr lang="en-US" sz="1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7</a:t>
            </a:r>
            <a:r>
              <a:rPr lang="bn-IN" sz="1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/২০</a:t>
            </a:r>
            <a:r>
              <a:rPr lang="en-US" sz="1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21</a:t>
            </a:r>
            <a:endParaRPr lang="en-US" sz="1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7261516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4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9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  <p:bldP spid="29" grpId="0" animBg="1"/>
      <p:bldP spid="30" grpId="0" animBg="1"/>
      <p:bldP spid="31" grpId="0"/>
      <p:bldP spid="32" grpId="0" animBg="1"/>
      <p:bldP spid="33" grpId="0"/>
      <p:bldP spid="34" grpId="0" animBg="1"/>
      <p:bldP spid="35" grpId="0"/>
      <p:bldP spid="36" grpId="0" animBg="1"/>
      <p:bldP spid="37" grpId="0"/>
      <p:bldP spid="38" grpId="0" animBg="1"/>
      <p:bldP spid="39" grpId="0" animBg="1"/>
      <p:bldP spid="40" grpId="0" animBg="1"/>
      <p:bldP spid="41" grpId="0" animBg="1"/>
      <p:bldP spid="42" grpId="0" animBg="1"/>
      <p:bldP spid="43" grpId="0"/>
      <p:bldP spid="4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EE1675DD-BE9A-411C-B61B-544D5E1AF346}"/>
              </a:ext>
            </a:extLst>
          </p:cNvPr>
          <p:cNvSpPr txBox="1"/>
          <p:nvPr/>
        </p:nvSpPr>
        <p:spPr>
          <a:xfrm>
            <a:off x="4452937" y="338641"/>
            <a:ext cx="3286125" cy="769441"/>
          </a:xfrm>
          <a:prstGeom prst="rect">
            <a:avLst/>
          </a:prstGeom>
          <a:noFill/>
          <a:ln w="63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11AEFE60-1029-4129-8762-ECFF4B0BCE94}"/>
              </a:ext>
            </a:extLst>
          </p:cNvPr>
          <p:cNvSpPr txBox="1"/>
          <p:nvPr/>
        </p:nvSpPr>
        <p:spPr>
          <a:xfrm>
            <a:off x="3391004" y="2076978"/>
            <a:ext cx="6505185" cy="646331"/>
          </a:xfrm>
          <a:prstGeom prst="rect">
            <a:avLst/>
          </a:prstGeom>
          <a:noFill/>
          <a:ln w="6350">
            <a:noFill/>
          </a:ln>
        </p:spPr>
        <p:txBody>
          <a:bodyPr wrap="square" rtlCol="0">
            <a:spAutoFit/>
          </a:bodyPr>
          <a:lstStyle/>
          <a:p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১ । গ্রীন হাউজ কি?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A54F92B2-1A36-4D28-99F9-9A3FCEE023F5}"/>
              </a:ext>
            </a:extLst>
          </p:cNvPr>
          <p:cNvSpPr txBox="1"/>
          <p:nvPr/>
        </p:nvSpPr>
        <p:spPr>
          <a:xfrm>
            <a:off x="3381373" y="2962717"/>
            <a:ext cx="7059164" cy="584775"/>
          </a:xfrm>
          <a:prstGeom prst="rect">
            <a:avLst/>
          </a:prstGeom>
          <a:noFill/>
          <a:ln w="9525">
            <a:noFill/>
          </a:ln>
        </p:spPr>
        <p:txBody>
          <a:bodyPr wrap="square" rtlCol="0">
            <a:spAutoFit/>
          </a:bodyPr>
          <a:lstStyle/>
          <a:p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২.পৃথিবীর গড় তাপমাত্রা বৃদ্ধির কারন কী ?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3A6583F0-B3E7-4F15-9B12-6D3031B921C6}"/>
              </a:ext>
            </a:extLst>
          </p:cNvPr>
          <p:cNvSpPr txBox="1"/>
          <p:nvPr/>
        </p:nvSpPr>
        <p:spPr>
          <a:xfrm>
            <a:off x="3381373" y="3750273"/>
            <a:ext cx="7059164" cy="584775"/>
          </a:xfrm>
          <a:prstGeom prst="rect">
            <a:avLst/>
          </a:prstGeom>
          <a:noFill/>
          <a:ln w="9525">
            <a:noFill/>
          </a:ln>
        </p:spPr>
        <p:txBody>
          <a:bodyPr wrap="square" rtlCol="0">
            <a:spAutoFit/>
          </a:bodyPr>
          <a:lstStyle/>
          <a:p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৩. গাছপালা কোন গ্যাস শোষন করে নেয় ?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2D43D9F8-A9ED-4233-818E-531BCBDCCE33}"/>
              </a:ext>
            </a:extLst>
          </p:cNvPr>
          <p:cNvSpPr txBox="1"/>
          <p:nvPr/>
        </p:nvSpPr>
        <p:spPr>
          <a:xfrm>
            <a:off x="3391004" y="4462340"/>
            <a:ext cx="8150985" cy="584775"/>
          </a:xfrm>
          <a:prstGeom prst="rect">
            <a:avLst/>
          </a:prstGeom>
          <a:noFill/>
          <a:ln w="9525">
            <a:noFill/>
          </a:ln>
        </p:spPr>
        <p:txBody>
          <a:bodyPr wrap="square" rtlCol="0">
            <a:spAutoFit/>
          </a:bodyPr>
          <a:lstStyle/>
          <a:p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৪. গ্রিন হাউজ প্রভাব থেকে বাঁচতে হলে আমাদের করণীয় কী ?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4B41AC31-968F-4C47-A05C-21026833FE8B}"/>
              </a:ext>
            </a:extLst>
          </p:cNvPr>
          <p:cNvSpPr txBox="1"/>
          <p:nvPr/>
        </p:nvSpPr>
        <p:spPr>
          <a:xfrm>
            <a:off x="3391004" y="5174408"/>
            <a:ext cx="7049533" cy="584775"/>
          </a:xfrm>
          <a:prstGeom prst="rect">
            <a:avLst/>
          </a:prstGeom>
          <a:noFill/>
          <a:ln w="9525">
            <a:noFill/>
          </a:ln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5.জ্বালানী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পোড়ালে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বায়ুতে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কোনটি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বাড়ে</a:t>
            </a:r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 ? </a:t>
            </a:r>
          </a:p>
        </p:txBody>
      </p:sp>
      <p:sp>
        <p:nvSpPr>
          <p:cNvPr id="8" name="Rounded Rectangle 6">
            <a:extLst>
              <a:ext uri="{FF2B5EF4-FFF2-40B4-BE49-F238E27FC236}">
                <a16:creationId xmlns:a16="http://schemas.microsoft.com/office/drawing/2014/main" xmlns="" id="{E5C09924-C370-4C60-9DB0-F95466C64B79}"/>
              </a:ext>
            </a:extLst>
          </p:cNvPr>
          <p:cNvSpPr/>
          <p:nvPr/>
        </p:nvSpPr>
        <p:spPr>
          <a:xfrm>
            <a:off x="744746" y="6530033"/>
            <a:ext cx="2388404" cy="272815"/>
          </a:xfrm>
          <a:prstGeom prst="roundRect">
            <a:avLst>
              <a:gd name="adj" fmla="val 50000"/>
            </a:avLst>
          </a:prstGeom>
          <a:noFill/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1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কাওছার আহমেদ </a:t>
            </a:r>
            <a:endParaRPr lang="en-US" sz="1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Rounded Rectangle 7">
            <a:extLst>
              <a:ext uri="{FF2B5EF4-FFF2-40B4-BE49-F238E27FC236}">
                <a16:creationId xmlns:a16="http://schemas.microsoft.com/office/drawing/2014/main" xmlns="" id="{CBDBF554-B451-4F58-B666-BBDD04278935}"/>
              </a:ext>
            </a:extLst>
          </p:cNvPr>
          <p:cNvSpPr/>
          <p:nvPr/>
        </p:nvSpPr>
        <p:spPr>
          <a:xfrm>
            <a:off x="5105317" y="6543068"/>
            <a:ext cx="2388404" cy="272815"/>
          </a:xfrm>
          <a:prstGeom prst="roundRect">
            <a:avLst>
              <a:gd name="adj" fmla="val 50000"/>
            </a:avLst>
          </a:prstGeom>
          <a:noFill/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1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০১৭১৫-০০৯৫২৪ </a:t>
            </a:r>
            <a:endParaRPr lang="en-US" sz="1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Rounded Rectangle 8">
            <a:extLst>
              <a:ext uri="{FF2B5EF4-FFF2-40B4-BE49-F238E27FC236}">
                <a16:creationId xmlns:a16="http://schemas.microsoft.com/office/drawing/2014/main" xmlns="" id="{1F16E8F2-692F-472F-A5CB-7D9CD1AD87C0}"/>
              </a:ext>
            </a:extLst>
          </p:cNvPr>
          <p:cNvSpPr/>
          <p:nvPr/>
        </p:nvSpPr>
        <p:spPr>
          <a:xfrm>
            <a:off x="9152518" y="6552461"/>
            <a:ext cx="2388404" cy="272815"/>
          </a:xfrm>
          <a:prstGeom prst="roundRect">
            <a:avLst>
              <a:gd name="adj" fmla="val 50000"/>
            </a:avLst>
          </a:prstGeom>
          <a:noFill/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1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  <a:r>
              <a:rPr lang="bn-IN" sz="1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৯/০</a:t>
            </a:r>
            <a:r>
              <a:rPr lang="en-US" sz="1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7</a:t>
            </a:r>
            <a:r>
              <a:rPr lang="bn-IN" sz="1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/২০</a:t>
            </a:r>
            <a:r>
              <a:rPr lang="en-US" sz="1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21</a:t>
            </a:r>
            <a:endParaRPr lang="en-US" sz="1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5865373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850"/>
                            </p:stCondLst>
                            <p:childTnLst>
                              <p:par>
                                <p:cTn id="13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150"/>
                            </p:stCondLst>
                            <p:childTnLst>
                              <p:par>
                                <p:cTn id="29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6000"/>
                            </p:stCondLst>
                            <p:childTnLst>
                              <p:par>
                                <p:cTn id="37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 tmFilter="0,0; .5, 1; 1, 1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8650"/>
                            </p:stCondLst>
                            <p:childTnLst>
                              <p:par>
                                <p:cTn id="4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 tmFilter="0,0; .5, 1; 1, 1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4" grpId="0"/>
      <p:bldP spid="5" grpId="0"/>
      <p:bldP spid="6" grpId="0"/>
      <p:bldP spid="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71464" y="628650"/>
            <a:ext cx="2857500" cy="923330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5400" dirty="0">
                <a:latin typeface="NikoshBAN" panose="02000000000000000000" pitchFamily="2" charset="0"/>
                <a:cs typeface="NikoshBAN" panose="02000000000000000000" pitchFamily="2" charset="0"/>
              </a:rPr>
              <a:t>বাড়ীর কাজ </a:t>
            </a:r>
            <a:endParaRPr lang="en-US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631841" y="2371725"/>
            <a:ext cx="7058026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5400" dirty="0">
                <a:latin typeface="NikoshBAN" panose="02000000000000000000" pitchFamily="2" charset="0"/>
                <a:cs typeface="NikoshBAN" panose="02000000000000000000" pitchFamily="2" charset="0"/>
              </a:rPr>
              <a:t>বৈশ্বিক উষ্ণায়নের প্রভাবে কী কী ক্ষতি হচ্ছে তার একটি তালিকা তৈরি করে আনবে। </a:t>
            </a:r>
            <a:endParaRPr lang="en-US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cxnSp>
        <p:nvCxnSpPr>
          <p:cNvPr id="4" name="Straight Connector 3"/>
          <p:cNvCxnSpPr/>
          <p:nvPr/>
        </p:nvCxnSpPr>
        <p:spPr>
          <a:xfrm>
            <a:off x="4351581" y="2757487"/>
            <a:ext cx="19050" cy="2262188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4235502" y="2371724"/>
            <a:ext cx="0" cy="3033713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4104554" y="2757487"/>
            <a:ext cx="8" cy="2262188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ounded Rectangle 6"/>
          <p:cNvSpPr/>
          <p:nvPr/>
        </p:nvSpPr>
        <p:spPr>
          <a:xfrm>
            <a:off x="744746" y="6530033"/>
            <a:ext cx="2388404" cy="272815"/>
          </a:xfrm>
          <a:prstGeom prst="roundRect">
            <a:avLst>
              <a:gd name="adj" fmla="val 50000"/>
            </a:avLst>
          </a:prstGeom>
          <a:noFill/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1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কাওছার আহমেদ </a:t>
            </a:r>
            <a:endParaRPr lang="en-US" sz="1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5105317" y="6543068"/>
            <a:ext cx="2388404" cy="272815"/>
          </a:xfrm>
          <a:prstGeom prst="roundRect">
            <a:avLst>
              <a:gd name="adj" fmla="val 50000"/>
            </a:avLst>
          </a:prstGeom>
          <a:noFill/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1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০১৭১৫-০০৯৫২৪ </a:t>
            </a:r>
            <a:endParaRPr lang="en-US" sz="1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36" t="8602" r="3505" b="9401"/>
          <a:stretch/>
        </p:blipFill>
        <p:spPr>
          <a:xfrm>
            <a:off x="595746" y="2371724"/>
            <a:ext cx="3209118" cy="2103294"/>
          </a:xfrm>
          <a:prstGeom prst="rect">
            <a:avLst/>
          </a:prstGeom>
          <a:ln w="9525">
            <a:noFill/>
          </a:ln>
        </p:spPr>
      </p:pic>
      <p:sp>
        <p:nvSpPr>
          <p:cNvPr id="12" name="Rounded Rectangle 8">
            <a:extLst>
              <a:ext uri="{FF2B5EF4-FFF2-40B4-BE49-F238E27FC236}">
                <a16:creationId xmlns:a16="http://schemas.microsoft.com/office/drawing/2014/main" xmlns="" id="{1F16E8F2-692F-472F-A5CB-7D9CD1AD87C0}"/>
              </a:ext>
            </a:extLst>
          </p:cNvPr>
          <p:cNvSpPr/>
          <p:nvPr/>
        </p:nvSpPr>
        <p:spPr>
          <a:xfrm>
            <a:off x="9152518" y="6552461"/>
            <a:ext cx="2388404" cy="272815"/>
          </a:xfrm>
          <a:prstGeom prst="roundRect">
            <a:avLst>
              <a:gd name="adj" fmla="val 50000"/>
            </a:avLst>
          </a:prstGeom>
          <a:noFill/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1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  <a:r>
              <a:rPr lang="bn-IN" sz="1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৯/০</a:t>
            </a:r>
            <a:r>
              <a:rPr lang="en-US" sz="1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7</a:t>
            </a:r>
            <a:r>
              <a:rPr lang="bn-IN" sz="1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/২০</a:t>
            </a:r>
            <a:r>
              <a:rPr lang="en-US" sz="1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21</a:t>
            </a:r>
            <a:endParaRPr lang="en-US" sz="1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3170169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63" y="1"/>
            <a:ext cx="12342715" cy="682527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91207" y="578620"/>
            <a:ext cx="5361385" cy="830997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pPr algn="ctr"/>
            <a:r>
              <a:rPr lang="en-US" sz="48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গাছ লাগাই, পরিবেশ বাঁচাই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783038" y="2627050"/>
            <a:ext cx="856279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7200" b="1" dirty="0">
                <a:ln w="13462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আজকের পাঠ এখানেই সমাপ্ত  </a:t>
            </a:r>
            <a:endParaRPr lang="en-US" sz="7200" b="1" dirty="0">
              <a:ln w="13462">
                <a:solidFill>
                  <a:schemeClr val="tx1"/>
                </a:solidFill>
                <a:prstDash val="solid"/>
              </a:ln>
              <a:solidFill>
                <a:schemeClr val="bg1"/>
              </a:solidFill>
              <a:effectLst>
                <a:outerShdw dist="38100" dir="2700000" algn="bl" rotWithShape="0">
                  <a:schemeClr val="accent5"/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Rounded Rectangle 17">
            <a:extLst>
              <a:ext uri="{FF2B5EF4-FFF2-40B4-BE49-F238E27FC236}">
                <a16:creationId xmlns:a16="http://schemas.microsoft.com/office/drawing/2014/main" xmlns="" id="{EDC84209-CF1C-44FA-90DE-622F9E72CF30}"/>
              </a:ext>
            </a:extLst>
          </p:cNvPr>
          <p:cNvSpPr/>
          <p:nvPr/>
        </p:nvSpPr>
        <p:spPr>
          <a:xfrm>
            <a:off x="744746" y="6530033"/>
            <a:ext cx="2388404" cy="272815"/>
          </a:xfrm>
          <a:prstGeom prst="roundRect">
            <a:avLst>
              <a:gd name="adj" fmla="val 50000"/>
            </a:avLst>
          </a:prstGeom>
          <a:noFill/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1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কাওছার আহমেদ </a:t>
            </a:r>
            <a:endParaRPr lang="en-US" sz="12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Rounded Rectangle 18">
            <a:extLst>
              <a:ext uri="{FF2B5EF4-FFF2-40B4-BE49-F238E27FC236}">
                <a16:creationId xmlns:a16="http://schemas.microsoft.com/office/drawing/2014/main" xmlns="" id="{B244C8D9-7F59-483E-80F0-F10531A77247}"/>
              </a:ext>
            </a:extLst>
          </p:cNvPr>
          <p:cNvSpPr/>
          <p:nvPr/>
        </p:nvSpPr>
        <p:spPr>
          <a:xfrm>
            <a:off x="5105317" y="6543068"/>
            <a:ext cx="2388404" cy="272815"/>
          </a:xfrm>
          <a:prstGeom prst="roundRect">
            <a:avLst>
              <a:gd name="adj" fmla="val 50000"/>
            </a:avLst>
          </a:prstGeom>
          <a:noFill/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1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০১৭১৫-০০৯৫২৪ </a:t>
            </a:r>
            <a:endParaRPr lang="en-US" sz="12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Rounded Rectangle 8">
            <a:extLst>
              <a:ext uri="{FF2B5EF4-FFF2-40B4-BE49-F238E27FC236}">
                <a16:creationId xmlns:a16="http://schemas.microsoft.com/office/drawing/2014/main" xmlns="" id="{1F16E8F2-692F-472F-A5CB-7D9CD1AD87C0}"/>
              </a:ext>
            </a:extLst>
          </p:cNvPr>
          <p:cNvSpPr/>
          <p:nvPr/>
        </p:nvSpPr>
        <p:spPr>
          <a:xfrm>
            <a:off x="9152518" y="6552461"/>
            <a:ext cx="2388404" cy="272815"/>
          </a:xfrm>
          <a:prstGeom prst="roundRect">
            <a:avLst>
              <a:gd name="adj" fmla="val 50000"/>
            </a:avLst>
          </a:prstGeom>
          <a:noFill/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1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  <a:r>
              <a:rPr lang="bn-IN" sz="1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৯/০</a:t>
            </a:r>
            <a:r>
              <a:rPr lang="en-US" sz="1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7</a:t>
            </a:r>
            <a:r>
              <a:rPr lang="bn-IN" sz="1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/২০</a:t>
            </a:r>
            <a:r>
              <a:rPr lang="en-US" sz="1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21</a:t>
            </a:r>
            <a:endParaRPr lang="en-US" sz="1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529307" y="3967452"/>
            <a:ext cx="2103097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166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ধ</a:t>
            </a:r>
            <a:endParaRPr lang="en-US" sz="16600" b="1" dirty="0">
              <a:ln w="9525">
                <a:solidFill>
                  <a:schemeClr val="bg1"/>
                </a:solidFill>
                <a:prstDash val="solid"/>
              </a:ln>
              <a:solidFill>
                <a:srgbClr val="FF0000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164985" y="3986216"/>
            <a:ext cx="1375214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166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B0F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ন্য</a:t>
            </a:r>
            <a:endParaRPr lang="en-US" sz="16600" b="1" dirty="0">
              <a:ln w="9525">
                <a:solidFill>
                  <a:schemeClr val="bg1"/>
                </a:solidFill>
                <a:prstDash val="solid"/>
              </a:ln>
              <a:solidFill>
                <a:srgbClr val="00B0F0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7126393" y="4019562"/>
            <a:ext cx="2038391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166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166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16600" b="1" dirty="0">
              <a:ln w="9525">
                <a:solidFill>
                  <a:schemeClr val="bg1"/>
                </a:solidFill>
                <a:prstDash val="solid"/>
              </a:ln>
              <a:solidFill>
                <a:srgbClr val="FFFF00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9708459" y="3931510"/>
            <a:ext cx="1736820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166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B05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en-US" sz="166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B05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16600" b="1" dirty="0">
              <a:ln w="9525">
                <a:solidFill>
                  <a:schemeClr val="bg1"/>
                </a:solidFill>
                <a:prstDash val="solid"/>
              </a:ln>
              <a:solidFill>
                <a:srgbClr val="00B050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891706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250"/>
                            </p:stCondLst>
                            <p:childTnLst>
                              <p:par>
                                <p:cTn id="13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4250"/>
                            </p:stCondLst>
                            <p:childTnLst>
                              <p:par>
                                <p:cTn id="20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2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3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450"/>
                            </p:stCondLst>
                            <p:childTnLst>
                              <p:par>
                                <p:cTn id="27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9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0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6550"/>
                            </p:stCondLst>
                            <p:childTnLst>
                              <p:par>
                                <p:cTn id="34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6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7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7550"/>
                            </p:stCondLst>
                            <p:childTnLst>
                              <p:par>
                                <p:cTn id="41" presetID="32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Rot by="120000">
                                      <p:cBhvr>
                                        <p:cTn id="4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8550"/>
                            </p:stCondLst>
                            <p:childTnLst>
                              <p:par>
                                <p:cTn id="48" presetID="32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Rot by="120000">
                                      <p:cBhvr>
                                        <p:cTn id="4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9550"/>
                            </p:stCondLst>
                            <p:childTnLst>
                              <p:par>
                                <p:cTn id="55" presetID="32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Rot by="120000">
                                      <p:cBhvr>
                                        <p:cTn id="5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0550"/>
                            </p:stCondLst>
                            <p:childTnLst>
                              <p:par>
                                <p:cTn id="62" presetID="32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Rot by="120000">
                                      <p:cBhvr>
                                        <p:cTn id="6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8" grpId="0"/>
      <p:bldP spid="14" grpId="0"/>
      <p:bldP spid="14" grpId="1"/>
      <p:bldP spid="15" grpId="0"/>
      <p:bldP spid="15" grpId="1"/>
      <p:bldP spid="16" grpId="0"/>
      <p:bldP spid="16" grpId="1"/>
      <p:bldP spid="17" grpId="0"/>
      <p:bldP spid="17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943032" y="717937"/>
            <a:ext cx="3520440" cy="868680"/>
          </a:xfrm>
          <a:prstGeom prst="round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u="sng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উপস্থাপনায় 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8114030" y="679305"/>
            <a:ext cx="3520440" cy="868680"/>
          </a:xfrm>
          <a:prstGeom prst="round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000" u="sng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 পরিচিতি</a:t>
            </a:r>
            <a:endParaRPr lang="en-US" sz="4000" u="sng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4472043" y="186134"/>
            <a:ext cx="3520440" cy="868680"/>
          </a:xfrm>
          <a:prstGeom prst="roundRect">
            <a:avLst>
              <a:gd name="adj" fmla="val 50000"/>
            </a:avLst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4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sz="48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15452" y="1592580"/>
            <a:ext cx="1765855" cy="2292977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7702550" y="4163739"/>
            <a:ext cx="393192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বিষয়ঃ প্রাথমিক বিজ্ঞান</a:t>
            </a:r>
          </a:p>
          <a:p>
            <a:pPr algn="ctr"/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শ্রেণিঃ </a:t>
            </a:r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পঞ্চম</a:t>
            </a:r>
          </a:p>
          <a:p>
            <a:pPr algn="ctr"/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অধ্যায়ঃ ১২ </a:t>
            </a:r>
            <a:endParaRPr lang="bn-IN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পাঠঃ গ্রিন হাউজ প্রভাব </a:t>
            </a:r>
          </a:p>
          <a:p>
            <a:pPr algn="ctr"/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তারিখঃ</a:t>
            </a:r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0১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/০</a:t>
            </a:r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8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/২০</a:t>
            </a:r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২১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খ্রিঃ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bn-IN" sz="28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62639" y="4163740"/>
            <a:ext cx="4881225" cy="2246769"/>
          </a:xfrm>
          <a:prstGeom prst="rect">
            <a:avLst/>
          </a:prstGeom>
          <a:noFill/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2800" dirty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মোঃ কাওছার মিয়া</a:t>
            </a:r>
          </a:p>
          <a:p>
            <a:pPr algn="ctr"/>
            <a:r>
              <a:rPr lang="bn-IN" sz="2800" dirty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সহকারি শিক্ষক</a:t>
            </a:r>
          </a:p>
          <a:p>
            <a:pPr algn="ctr"/>
            <a:r>
              <a:rPr lang="bn-IN" sz="2800" dirty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৭৪ নং খাড়াকান্দি স</a:t>
            </a:r>
            <a:r>
              <a:rPr lang="en-US" sz="2800" dirty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ঃ</a:t>
            </a:r>
            <a:r>
              <a:rPr lang="bn-IN" sz="2800" dirty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প্রাঃ বিদ্যালয়।</a:t>
            </a:r>
          </a:p>
          <a:p>
            <a:pPr algn="ctr"/>
            <a:r>
              <a:rPr lang="bn-IN" sz="2800" dirty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শিবচর, মাদারিপুর।</a:t>
            </a:r>
          </a:p>
          <a:p>
            <a:pPr algn="ctr"/>
            <a:r>
              <a:rPr lang="bn-IN" sz="2800" dirty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>
                <a:ln w="0"/>
                <a:solidFill>
                  <a:schemeClr val="tx1"/>
                </a:solidFill>
                <a:latin typeface="+mj-lt"/>
                <a:cs typeface="NikoshBAN" panose="02000000000000000000" pitchFamily="2" charset="0"/>
                <a:hlinkClick r:id="rId3"/>
              </a:rPr>
              <a:t>kowsarahmed1980@gmail.com</a:t>
            </a:r>
            <a:r>
              <a:rPr lang="en-US" sz="2000" dirty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18" name="Rounded Rectangle 17"/>
          <p:cNvSpPr/>
          <p:nvPr/>
        </p:nvSpPr>
        <p:spPr>
          <a:xfrm>
            <a:off x="744746" y="6530033"/>
            <a:ext cx="2388404" cy="272815"/>
          </a:xfrm>
          <a:prstGeom prst="roundRect">
            <a:avLst>
              <a:gd name="adj" fmla="val 50000"/>
            </a:avLst>
          </a:prstGeom>
          <a:noFill/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1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কাওছার আহমেদ </a:t>
            </a:r>
            <a:endParaRPr lang="en-US" sz="1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9" name="Rounded Rectangle 18"/>
          <p:cNvSpPr/>
          <p:nvPr/>
        </p:nvSpPr>
        <p:spPr>
          <a:xfrm>
            <a:off x="5105317" y="6543068"/>
            <a:ext cx="2388404" cy="272815"/>
          </a:xfrm>
          <a:prstGeom prst="roundRect">
            <a:avLst>
              <a:gd name="adj" fmla="val 50000"/>
            </a:avLst>
          </a:prstGeom>
          <a:noFill/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1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০১৭১৫-০০৯৫২৪ </a:t>
            </a:r>
            <a:endParaRPr lang="en-US" sz="1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1" name="Rounded Rectangle 8">
            <a:extLst>
              <a:ext uri="{FF2B5EF4-FFF2-40B4-BE49-F238E27FC236}">
                <a16:creationId xmlns:a16="http://schemas.microsoft.com/office/drawing/2014/main" xmlns="" id="{1F16E8F2-692F-472F-A5CB-7D9CD1AD87C0}"/>
              </a:ext>
            </a:extLst>
          </p:cNvPr>
          <p:cNvSpPr/>
          <p:nvPr/>
        </p:nvSpPr>
        <p:spPr>
          <a:xfrm>
            <a:off x="9152518" y="6552461"/>
            <a:ext cx="2388404" cy="272815"/>
          </a:xfrm>
          <a:prstGeom prst="roundRect">
            <a:avLst>
              <a:gd name="adj" fmla="val 50000"/>
            </a:avLst>
          </a:prstGeom>
          <a:noFill/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1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  <a:r>
              <a:rPr lang="bn-IN" sz="1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৯/০</a:t>
            </a:r>
            <a:r>
              <a:rPr lang="en-US" sz="1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7</a:t>
            </a:r>
            <a:r>
              <a:rPr lang="bn-IN" sz="1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/২০</a:t>
            </a:r>
            <a:r>
              <a:rPr lang="en-US" sz="1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21</a:t>
            </a:r>
            <a:endParaRPr lang="en-US" sz="1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4537" y="1547985"/>
            <a:ext cx="1821270" cy="230136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9333" y="2698667"/>
            <a:ext cx="2120371" cy="35398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33864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36" t="8602" r="3505" b="9401"/>
          <a:stretch/>
        </p:blipFill>
        <p:spPr>
          <a:xfrm>
            <a:off x="420016" y="1751158"/>
            <a:ext cx="5234025" cy="3430442"/>
          </a:xfrm>
          <a:prstGeom prst="rect">
            <a:avLst/>
          </a:prstGeom>
          <a:ln w="9525">
            <a:noFill/>
          </a:ln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0341" y="1751158"/>
            <a:ext cx="5175420" cy="3430442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sp>
        <p:nvSpPr>
          <p:cNvPr id="6" name="TextBox 5"/>
          <p:cNvSpPr txBox="1"/>
          <p:nvPr/>
        </p:nvSpPr>
        <p:spPr>
          <a:xfrm>
            <a:off x="259080" y="396240"/>
            <a:ext cx="52273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u="sng" dirty="0" err="1">
                <a:latin typeface="NikoshBAN" panose="02000000000000000000" pitchFamily="2" charset="0"/>
                <a:cs typeface="NikoshBAN" panose="02000000000000000000" pitchFamily="2" charset="0"/>
              </a:rPr>
              <a:t>ছবিগুলো</a:t>
            </a:r>
            <a:r>
              <a:rPr lang="en-US" sz="3600" u="sng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u="sng" dirty="0" err="1">
                <a:latin typeface="NikoshBAN" panose="02000000000000000000" pitchFamily="2" charset="0"/>
                <a:cs typeface="NikoshBAN" panose="02000000000000000000" pitchFamily="2" charset="0"/>
              </a:rPr>
              <a:t>ভালোভাবে</a:t>
            </a:r>
            <a:r>
              <a:rPr lang="bn-IN" sz="3600" u="sng" dirty="0">
                <a:latin typeface="NikoshBAN" panose="02000000000000000000" pitchFamily="2" charset="0"/>
                <a:cs typeface="NikoshBAN" panose="02000000000000000000" pitchFamily="2" charset="0"/>
              </a:rPr>
              <a:t> পর্যবেক্ষণ</a:t>
            </a:r>
            <a:r>
              <a:rPr lang="en-US" sz="3600" u="sng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u="sng" dirty="0" err="1"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en-US" sz="3600" u="sng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965805" y="5534138"/>
            <a:ext cx="6972921" cy="646331"/>
          </a:xfrm>
          <a:prstGeom prst="rect">
            <a:avLst/>
          </a:prstGeom>
          <a:noFill/>
          <a:ln w="9525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যে ঘরগুলো দেখা যাচ্ছে, সেগুলো কিসের তৈরি 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? 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552296" y="5567021"/>
            <a:ext cx="2649715" cy="646331"/>
          </a:xfrm>
          <a:prstGeom prst="rect">
            <a:avLst/>
          </a:prstGeom>
          <a:noFill/>
          <a:ln w="9525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কাঁচের তৈরি 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872740" y="5501255"/>
            <a:ext cx="5680252" cy="646331"/>
          </a:xfrm>
          <a:prstGeom prst="rect">
            <a:avLst/>
          </a:prstGeom>
          <a:noFill/>
          <a:ln w="9525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কাঁচের তৈরি এই ঘরগুলোর নাম কী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652467" y="5468372"/>
            <a:ext cx="2449372" cy="646331"/>
          </a:xfrm>
          <a:prstGeom prst="rect">
            <a:avLst/>
          </a:prstGeom>
          <a:noFill/>
          <a:ln w="9525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গ্রিন হাউজ 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744746" y="6530033"/>
            <a:ext cx="2388404" cy="272815"/>
          </a:xfrm>
          <a:prstGeom prst="roundRect">
            <a:avLst>
              <a:gd name="adj" fmla="val 50000"/>
            </a:avLst>
          </a:prstGeom>
          <a:noFill/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1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কাওছার আহমেদ </a:t>
            </a:r>
            <a:endParaRPr lang="en-US" sz="1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5105317" y="6543068"/>
            <a:ext cx="2388404" cy="272815"/>
          </a:xfrm>
          <a:prstGeom prst="roundRect">
            <a:avLst>
              <a:gd name="adj" fmla="val 50000"/>
            </a:avLst>
          </a:prstGeom>
          <a:noFill/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1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০১৭১৫-০০৯৫২৪ </a:t>
            </a:r>
            <a:endParaRPr lang="en-US" sz="1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Rounded Rectangle 8">
            <a:extLst>
              <a:ext uri="{FF2B5EF4-FFF2-40B4-BE49-F238E27FC236}">
                <a16:creationId xmlns:a16="http://schemas.microsoft.com/office/drawing/2014/main" xmlns="" id="{1F16E8F2-692F-472F-A5CB-7D9CD1AD87C0}"/>
              </a:ext>
            </a:extLst>
          </p:cNvPr>
          <p:cNvSpPr/>
          <p:nvPr/>
        </p:nvSpPr>
        <p:spPr>
          <a:xfrm>
            <a:off x="9152518" y="6552461"/>
            <a:ext cx="2388404" cy="272815"/>
          </a:xfrm>
          <a:prstGeom prst="roundRect">
            <a:avLst>
              <a:gd name="adj" fmla="val 50000"/>
            </a:avLst>
          </a:prstGeom>
          <a:noFill/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1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  <a:r>
              <a:rPr lang="bn-IN" sz="1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৯/০</a:t>
            </a:r>
            <a:r>
              <a:rPr lang="en-US" sz="1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7</a:t>
            </a:r>
            <a:r>
              <a:rPr lang="bn-IN" sz="1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/২০</a:t>
            </a:r>
            <a:r>
              <a:rPr lang="en-US" sz="1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21</a:t>
            </a:r>
            <a:endParaRPr lang="en-US" sz="1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907695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6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44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2000"/>
                            </p:stCondLst>
                            <p:childTnLst>
                              <p:par>
                                <p:cTn id="47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9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 animBg="1"/>
      <p:bldP spid="7" grpId="1" animBg="1"/>
      <p:bldP spid="8" grpId="0" animBg="1"/>
      <p:bldP spid="8" grpId="1" animBg="1"/>
      <p:bldP spid="9" grpId="0" animBg="1"/>
      <p:bldP spid="9" grpId="1" animBg="1"/>
      <p:bldP spid="1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5725" y="304800"/>
            <a:ext cx="5562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5400" u="sng" dirty="0">
                <a:latin typeface="NikoshBAN" panose="02000000000000000000" pitchFamily="2" charset="0"/>
                <a:cs typeface="NikoshBAN" panose="02000000000000000000" pitchFamily="2" charset="0"/>
              </a:rPr>
              <a:t>আমাদের আজকের পাঠ</a:t>
            </a:r>
            <a:endParaRPr lang="en-US" sz="5400" u="sng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106849" y="3510128"/>
            <a:ext cx="638511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8000" dirty="0">
                <a:ln w="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গ্রিন হাউজ প্রভাব</a:t>
            </a:r>
            <a:endParaRPr lang="en-US" sz="8000" dirty="0">
              <a:ln w="0"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744746" y="6530033"/>
            <a:ext cx="2388404" cy="272815"/>
          </a:xfrm>
          <a:prstGeom prst="roundRect">
            <a:avLst>
              <a:gd name="adj" fmla="val 50000"/>
            </a:avLst>
          </a:prstGeom>
          <a:noFill/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1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কাওছার আহমেদ </a:t>
            </a:r>
            <a:endParaRPr lang="en-US" sz="1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5105317" y="6543068"/>
            <a:ext cx="2388404" cy="272815"/>
          </a:xfrm>
          <a:prstGeom prst="roundRect">
            <a:avLst>
              <a:gd name="adj" fmla="val 50000"/>
            </a:avLst>
          </a:prstGeom>
          <a:noFill/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1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০১৭১৫-০০৯৫২৪ </a:t>
            </a:r>
            <a:endParaRPr lang="en-US" sz="1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5882" y="1139686"/>
            <a:ext cx="2738082" cy="4740884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36" t="8602" r="3505" b="9401"/>
          <a:stretch/>
        </p:blipFill>
        <p:spPr>
          <a:xfrm>
            <a:off x="6515012" y="927207"/>
            <a:ext cx="3568790" cy="2339027"/>
          </a:xfrm>
          <a:prstGeom prst="rect">
            <a:avLst/>
          </a:prstGeom>
          <a:ln w="9525">
            <a:noFill/>
          </a:ln>
        </p:spPr>
      </p:pic>
      <p:sp>
        <p:nvSpPr>
          <p:cNvPr id="10" name="Rounded Rectangle 8">
            <a:extLst>
              <a:ext uri="{FF2B5EF4-FFF2-40B4-BE49-F238E27FC236}">
                <a16:creationId xmlns:a16="http://schemas.microsoft.com/office/drawing/2014/main" xmlns="" id="{1F16E8F2-692F-472F-A5CB-7D9CD1AD87C0}"/>
              </a:ext>
            </a:extLst>
          </p:cNvPr>
          <p:cNvSpPr/>
          <p:nvPr/>
        </p:nvSpPr>
        <p:spPr>
          <a:xfrm>
            <a:off x="9152518" y="6552461"/>
            <a:ext cx="2388404" cy="272815"/>
          </a:xfrm>
          <a:prstGeom prst="roundRect">
            <a:avLst>
              <a:gd name="adj" fmla="val 50000"/>
            </a:avLst>
          </a:prstGeom>
          <a:noFill/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1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  <a:r>
              <a:rPr lang="bn-IN" sz="1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৯/০</a:t>
            </a:r>
            <a:r>
              <a:rPr lang="en-US" sz="1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7</a:t>
            </a:r>
            <a:r>
              <a:rPr lang="bn-IN" sz="1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/২০</a:t>
            </a:r>
            <a:r>
              <a:rPr lang="en-US" sz="1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21</a:t>
            </a:r>
            <a:endParaRPr lang="en-US" sz="1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6960492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85889" y="495516"/>
            <a:ext cx="2457450" cy="769441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400" u="sng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শিখনফল</a:t>
            </a:r>
            <a:endParaRPr lang="en-US" u="sng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744746" y="6530033"/>
            <a:ext cx="2388404" cy="272815"/>
          </a:xfrm>
          <a:prstGeom prst="roundRect">
            <a:avLst>
              <a:gd name="adj" fmla="val 50000"/>
            </a:avLst>
          </a:prstGeom>
          <a:noFill/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1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কাওছার আহমেদ </a:t>
            </a:r>
            <a:endParaRPr lang="en-US" sz="1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5105317" y="6543068"/>
            <a:ext cx="2388404" cy="272815"/>
          </a:xfrm>
          <a:prstGeom prst="roundRect">
            <a:avLst>
              <a:gd name="adj" fmla="val 50000"/>
            </a:avLst>
          </a:prstGeom>
          <a:noFill/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1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০১৭১৫-০০৯৫২৪ </a:t>
            </a:r>
            <a:endParaRPr lang="en-US" sz="1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6DE0C70C-A127-43D4-8B56-067D5930334F}"/>
              </a:ext>
            </a:extLst>
          </p:cNvPr>
          <p:cNvSpPr txBox="1"/>
          <p:nvPr/>
        </p:nvSpPr>
        <p:spPr>
          <a:xfrm rot="10800000" flipH="1" flipV="1">
            <a:off x="1385889" y="1751616"/>
            <a:ext cx="4573007" cy="584775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এই পাঠ শেষে শিক্ষার্থীরা-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EAE8EF76-D856-4CBC-BEC2-FA51C3E1AC0B}"/>
              </a:ext>
            </a:extLst>
          </p:cNvPr>
          <p:cNvSpPr txBox="1"/>
          <p:nvPr/>
        </p:nvSpPr>
        <p:spPr>
          <a:xfrm>
            <a:off x="1413194" y="2977057"/>
            <a:ext cx="9772650" cy="2554545"/>
          </a:xfrm>
          <a:prstGeom prst="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4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১২</a:t>
            </a:r>
            <a:r>
              <a:rPr lang="en-US" sz="4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.2.1 </a:t>
            </a:r>
            <a:r>
              <a:rPr lang="bn-IN" sz="4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গ্রিন </a:t>
            </a:r>
            <a:r>
              <a:rPr lang="bn-IN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হাউজ গ্যাস কী </a:t>
            </a:r>
            <a:r>
              <a:rPr lang="en-US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তা</a:t>
            </a:r>
            <a:r>
              <a:rPr lang="bn-IN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বলতে </a:t>
            </a:r>
            <a:r>
              <a:rPr lang="bn-IN" sz="4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;</a:t>
            </a:r>
            <a:endParaRPr lang="bn-IN" sz="40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4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12.2.2 </a:t>
            </a:r>
            <a:r>
              <a:rPr lang="bn-IN" sz="4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বায়ুমণ্ডল কীভাবে </a:t>
            </a:r>
            <a:r>
              <a:rPr lang="bn-IN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গ্রিন </a:t>
            </a:r>
            <a:r>
              <a:rPr lang="bn-IN" sz="4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হাউজের </a:t>
            </a:r>
            <a:r>
              <a:rPr lang="bn-IN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মত কাজ করে  </a:t>
            </a:r>
            <a:r>
              <a:rPr lang="en-US" sz="4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r>
              <a:rPr lang="en-US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        </a:t>
            </a:r>
            <a:r>
              <a:rPr lang="bn-IN" sz="4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ব্যাখ্যা </a:t>
            </a:r>
            <a:r>
              <a:rPr lang="bn-IN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করতে </a:t>
            </a:r>
            <a:r>
              <a:rPr lang="bn-IN" sz="4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;</a:t>
            </a:r>
            <a:endParaRPr lang="bn-IN" sz="40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4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12.2.3 </a:t>
            </a:r>
            <a:r>
              <a:rPr lang="bn-IN" sz="4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গ্রিন </a:t>
            </a:r>
            <a:r>
              <a:rPr lang="bn-IN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হাউজ প্রভাব  বর্ণনা করতে পারবে। </a:t>
            </a:r>
            <a:endParaRPr lang="en-US" sz="40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Rounded Rectangle 8">
            <a:extLst>
              <a:ext uri="{FF2B5EF4-FFF2-40B4-BE49-F238E27FC236}">
                <a16:creationId xmlns:a16="http://schemas.microsoft.com/office/drawing/2014/main" xmlns="" id="{1F16E8F2-692F-472F-A5CB-7D9CD1AD87C0}"/>
              </a:ext>
            </a:extLst>
          </p:cNvPr>
          <p:cNvSpPr/>
          <p:nvPr/>
        </p:nvSpPr>
        <p:spPr>
          <a:xfrm>
            <a:off x="9152518" y="6552461"/>
            <a:ext cx="2388404" cy="272815"/>
          </a:xfrm>
          <a:prstGeom prst="roundRect">
            <a:avLst>
              <a:gd name="adj" fmla="val 50000"/>
            </a:avLst>
          </a:prstGeom>
          <a:noFill/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1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  <a:r>
              <a:rPr lang="bn-IN" sz="1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৯/০</a:t>
            </a:r>
            <a:r>
              <a:rPr lang="en-US" sz="1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7</a:t>
            </a:r>
            <a:r>
              <a:rPr lang="bn-IN" sz="1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/২০</a:t>
            </a:r>
            <a:r>
              <a:rPr lang="en-US" sz="1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21</a:t>
            </a:r>
            <a:endParaRPr lang="en-US" sz="1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2807192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 tmFilter="0,0; .5, 1; 1, 1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50"/>
                            </p:stCondLst>
                            <p:childTnLst>
                              <p:par>
                                <p:cTn id="17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 tmFilter="0,0; .5, 1; 1, 1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8" grpId="0" animBg="1"/>
      <p:bldP spid="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be 4"/>
          <p:cNvSpPr/>
          <p:nvPr/>
        </p:nvSpPr>
        <p:spPr>
          <a:xfrm>
            <a:off x="1615440" y="3962400"/>
            <a:ext cx="822960" cy="746760"/>
          </a:xfrm>
          <a:prstGeom prst="cube">
            <a:avLst/>
          </a:prstGeo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Cube 14"/>
          <p:cNvSpPr/>
          <p:nvPr/>
        </p:nvSpPr>
        <p:spPr>
          <a:xfrm>
            <a:off x="2941320" y="3962400"/>
            <a:ext cx="822960" cy="746760"/>
          </a:xfrm>
          <a:prstGeom prst="cube">
            <a:avLst/>
          </a:prstGeo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Cube 15"/>
          <p:cNvSpPr/>
          <p:nvPr/>
        </p:nvSpPr>
        <p:spPr>
          <a:xfrm>
            <a:off x="4267200" y="3962400"/>
            <a:ext cx="822960" cy="746760"/>
          </a:xfrm>
          <a:prstGeom prst="cube">
            <a:avLst/>
          </a:prstGeo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Cube 16"/>
          <p:cNvSpPr/>
          <p:nvPr/>
        </p:nvSpPr>
        <p:spPr>
          <a:xfrm>
            <a:off x="7749540" y="3840480"/>
            <a:ext cx="822960" cy="746760"/>
          </a:xfrm>
          <a:prstGeom prst="cube">
            <a:avLst/>
          </a:prstGeo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Cube 17"/>
          <p:cNvSpPr/>
          <p:nvPr/>
        </p:nvSpPr>
        <p:spPr>
          <a:xfrm>
            <a:off x="9083040" y="3840480"/>
            <a:ext cx="822960" cy="746760"/>
          </a:xfrm>
          <a:prstGeom prst="cube">
            <a:avLst/>
          </a:prstGeo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Cube 18"/>
          <p:cNvSpPr/>
          <p:nvPr/>
        </p:nvSpPr>
        <p:spPr>
          <a:xfrm>
            <a:off x="10203180" y="3848100"/>
            <a:ext cx="822960" cy="746760"/>
          </a:xfrm>
          <a:prstGeom prst="cube">
            <a:avLst/>
          </a:prstGeo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extBox 21"/>
          <p:cNvSpPr txBox="1"/>
          <p:nvPr/>
        </p:nvSpPr>
        <p:spPr>
          <a:xfrm>
            <a:off x="1719134" y="4972827"/>
            <a:ext cx="2057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2400" dirty="0">
                <a:latin typeface="NikoshBAN" panose="02000000000000000000" pitchFamily="2" charset="0"/>
                <a:cs typeface="NikoshBAN" panose="02000000000000000000" pitchFamily="2" charset="0"/>
              </a:rPr>
              <a:t>কাঁচের বাটি 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8279749" y="4972828"/>
            <a:ext cx="2057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2400" dirty="0">
                <a:latin typeface="NikoshBAN" panose="02000000000000000000" pitchFamily="2" charset="0"/>
                <a:cs typeface="NikoshBAN" panose="02000000000000000000" pitchFamily="2" charset="0"/>
              </a:rPr>
              <a:t>কাঁচের বাটি 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3612191" y="4686813"/>
            <a:ext cx="15544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2400" dirty="0">
                <a:latin typeface="NikoshBAN" panose="02000000000000000000" pitchFamily="2" charset="0"/>
                <a:cs typeface="NikoshBAN" panose="02000000000000000000" pitchFamily="2" charset="0"/>
              </a:rPr>
              <a:t>বরফখন্ড 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10067641" y="4570200"/>
            <a:ext cx="15544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2400" dirty="0">
                <a:latin typeface="NikoshBAN" panose="02000000000000000000" pitchFamily="2" charset="0"/>
                <a:cs typeface="NikoshBAN" panose="02000000000000000000" pitchFamily="2" charset="0"/>
              </a:rPr>
              <a:t>বরফখন্ড 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8" name="Sun 27"/>
          <p:cNvSpPr/>
          <p:nvPr/>
        </p:nvSpPr>
        <p:spPr>
          <a:xfrm>
            <a:off x="5166360" y="0"/>
            <a:ext cx="1257300" cy="1219200"/>
          </a:xfrm>
          <a:prstGeom prst="sun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5" name="TextBox 94"/>
          <p:cNvSpPr txBox="1"/>
          <p:nvPr/>
        </p:nvSpPr>
        <p:spPr>
          <a:xfrm>
            <a:off x="201830" y="166209"/>
            <a:ext cx="44768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u="sng" dirty="0" err="1">
                <a:latin typeface="NikoshBAN" panose="02000000000000000000" pitchFamily="2" charset="0"/>
                <a:cs typeface="NikoshBAN" panose="02000000000000000000" pitchFamily="2" charset="0"/>
              </a:rPr>
              <a:t>ছবিগুলো</a:t>
            </a:r>
            <a:r>
              <a:rPr lang="en-US" sz="2800" u="sng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u="sng" dirty="0" err="1">
                <a:latin typeface="NikoshBAN" panose="02000000000000000000" pitchFamily="2" charset="0"/>
                <a:cs typeface="NikoshBAN" panose="02000000000000000000" pitchFamily="2" charset="0"/>
              </a:rPr>
              <a:t>মনোযোগ</a:t>
            </a:r>
            <a:r>
              <a:rPr lang="en-US" sz="2800" u="sng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u="sng" dirty="0" err="1">
                <a:latin typeface="NikoshBAN" panose="02000000000000000000" pitchFamily="2" charset="0"/>
                <a:cs typeface="NikoshBAN" panose="02000000000000000000" pitchFamily="2" charset="0"/>
              </a:rPr>
              <a:t>দিয়ে</a:t>
            </a:r>
            <a:r>
              <a:rPr lang="en-US" sz="2800" u="sng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u="sng" dirty="0" err="1">
                <a:latin typeface="NikoshBAN" panose="02000000000000000000" pitchFamily="2" charset="0"/>
                <a:cs typeface="NikoshBAN" panose="02000000000000000000" pitchFamily="2" charset="0"/>
              </a:rPr>
              <a:t>পর্যবেক্ষণ</a:t>
            </a:r>
            <a:r>
              <a:rPr lang="en-US" sz="2800" u="sng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u="sng" dirty="0" err="1"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bn-IN" sz="2800" u="sng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2800" u="sng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6" name="TextBox 95"/>
          <p:cNvSpPr txBox="1"/>
          <p:nvPr/>
        </p:nvSpPr>
        <p:spPr>
          <a:xfrm>
            <a:off x="192861" y="911454"/>
            <a:ext cx="380361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বাটিগুলোতে কী নিলাম ?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449580" y="3627120"/>
            <a:ext cx="11532870" cy="1417320"/>
            <a:chOff x="449580" y="3627120"/>
            <a:chExt cx="11532870" cy="1417320"/>
          </a:xfrm>
        </p:grpSpPr>
        <p:grpSp>
          <p:nvGrpSpPr>
            <p:cNvPr id="93" name="Group 92"/>
            <p:cNvGrpSpPr/>
            <p:nvPr/>
          </p:nvGrpSpPr>
          <p:grpSpPr>
            <a:xfrm>
              <a:off x="449580" y="3627120"/>
              <a:ext cx="11384280" cy="1417320"/>
              <a:chOff x="449580" y="3627120"/>
              <a:chExt cx="11384280" cy="1417320"/>
            </a:xfrm>
          </p:grpSpPr>
          <p:sp>
            <p:nvSpPr>
              <p:cNvPr id="20" name="Flowchart: Magnetic Disk 19"/>
              <p:cNvSpPr/>
              <p:nvPr/>
            </p:nvSpPr>
            <p:spPr>
              <a:xfrm>
                <a:off x="6515100" y="3627120"/>
                <a:ext cx="5318760" cy="1417320"/>
              </a:xfrm>
              <a:prstGeom prst="flowChartMagneticDisk">
                <a:avLst/>
              </a:prstGeom>
              <a:noFill/>
              <a:ln w="19050">
                <a:solidFill>
                  <a:schemeClr val="tx1"/>
                </a:solidFill>
              </a:ln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" name="Flowchart: Magnetic Disk 20"/>
              <p:cNvSpPr/>
              <p:nvPr/>
            </p:nvSpPr>
            <p:spPr>
              <a:xfrm>
                <a:off x="449580" y="3627120"/>
                <a:ext cx="5318760" cy="1417320"/>
              </a:xfrm>
              <a:prstGeom prst="flowChartMagneticDisk">
                <a:avLst/>
              </a:prstGeom>
              <a:noFill/>
              <a:ln w="19050">
                <a:solidFill>
                  <a:schemeClr val="tx1"/>
                </a:solidFill>
              </a:ln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97" name="TextBox 96"/>
            <p:cNvSpPr txBox="1"/>
            <p:nvPr/>
          </p:nvSpPr>
          <p:spPr>
            <a:xfrm>
              <a:off x="5377531" y="4137542"/>
              <a:ext cx="528988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IN" sz="48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১</a:t>
              </a:r>
              <a:endParaRPr lang="en-US" sz="4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98" name="TextBox 97"/>
            <p:cNvSpPr txBox="1"/>
            <p:nvPr/>
          </p:nvSpPr>
          <p:spPr>
            <a:xfrm>
              <a:off x="11453462" y="4182177"/>
              <a:ext cx="528988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IN" sz="48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২ </a:t>
              </a:r>
              <a:endParaRPr lang="en-US" sz="4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sp>
        <p:nvSpPr>
          <p:cNvPr id="99" name="TextBox 98"/>
          <p:cNvSpPr txBox="1"/>
          <p:nvPr/>
        </p:nvSpPr>
        <p:spPr>
          <a:xfrm>
            <a:off x="2301506" y="5731412"/>
            <a:ext cx="7167613" cy="646331"/>
          </a:xfrm>
          <a:prstGeom prst="rect">
            <a:avLst/>
          </a:prstGeom>
          <a:noFill/>
          <a:ln w="9525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২ নম্বর বাটিটি কাঁচের পাত্রদ্বারা ঢেকে দিলাম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0" name="TextBox 99"/>
          <p:cNvSpPr txBox="1"/>
          <p:nvPr/>
        </p:nvSpPr>
        <p:spPr>
          <a:xfrm>
            <a:off x="244288" y="1419778"/>
            <a:ext cx="380361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২ নম্বর বাটিকে কী করলাম ?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1" name="TextBox 100"/>
          <p:cNvSpPr txBox="1"/>
          <p:nvPr/>
        </p:nvSpPr>
        <p:spPr>
          <a:xfrm>
            <a:off x="2184533" y="5281044"/>
            <a:ext cx="7167613" cy="1200329"/>
          </a:xfrm>
          <a:prstGeom prst="rect">
            <a:avLst/>
          </a:prstGeom>
          <a:noFill/>
          <a:ln w="635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এবারে সূর্যের আলোতে যদি রেখে দেই, তবে কোন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বাটির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বরফ খন্ডগুলো আগে গলে যাবে?  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2" name="TextBox 101"/>
          <p:cNvSpPr txBox="1"/>
          <p:nvPr/>
        </p:nvSpPr>
        <p:spPr>
          <a:xfrm>
            <a:off x="2018860" y="5618927"/>
            <a:ext cx="7280709" cy="646331"/>
          </a:xfrm>
          <a:prstGeom prst="rect">
            <a:avLst/>
          </a:prstGeom>
          <a:noFill/>
          <a:ln w="635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২ নম্বর বাটিতে রাখা বরফখন্ডগুল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ো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আগে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গলে যাবে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3" name="TextBox 102"/>
          <p:cNvSpPr txBox="1"/>
          <p:nvPr/>
        </p:nvSpPr>
        <p:spPr>
          <a:xfrm>
            <a:off x="2609785" y="5487314"/>
            <a:ext cx="7280709" cy="646331"/>
          </a:xfrm>
          <a:prstGeom prst="rect">
            <a:avLst/>
          </a:prstGeom>
          <a:noFill/>
          <a:ln w="9525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কেন ২ নম্বর বাটির বরফখন্ড আগে 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গলে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যাবে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? 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922085" y="5287882"/>
            <a:ext cx="10045907" cy="1200329"/>
          </a:xfrm>
          <a:prstGeom prst="rect">
            <a:avLst/>
          </a:prstGeom>
          <a:noFill/>
          <a:ln w="635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কারন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সূর্যের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তাপ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সহজেই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কাচের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ঢাকনা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দিয়ে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প্রবেশ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পারে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কিন্তু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সহজে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বের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হতে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পারে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না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ফলে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ঢাকনার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ভেতরে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দ্রুত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গরম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হয়ে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ওঠে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।  </a:t>
            </a:r>
          </a:p>
        </p:txBody>
      </p:sp>
      <p:sp>
        <p:nvSpPr>
          <p:cNvPr id="123" name="Flowchart: Delay 122"/>
          <p:cNvSpPr/>
          <p:nvPr/>
        </p:nvSpPr>
        <p:spPr>
          <a:xfrm rot="16200000">
            <a:off x="7299309" y="834891"/>
            <a:ext cx="4018280" cy="4084320"/>
          </a:xfrm>
          <a:prstGeom prst="flowChartDelay">
            <a:avLst/>
          </a:prstGeom>
          <a:noFill/>
          <a:ln w="28575">
            <a:solidFill>
              <a:schemeClr val="tx1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3135303" y="814517"/>
            <a:ext cx="5753454" cy="3181232"/>
            <a:chOff x="3135303" y="814517"/>
            <a:chExt cx="5753454" cy="3181232"/>
          </a:xfrm>
          <a:solidFill>
            <a:srgbClr val="FFC000"/>
          </a:solidFill>
        </p:grpSpPr>
        <p:sp>
          <p:nvSpPr>
            <p:cNvPr id="6" name="Down Arrow 5"/>
            <p:cNvSpPr/>
            <p:nvPr/>
          </p:nvSpPr>
          <p:spPr>
            <a:xfrm rot="2284035">
              <a:off x="4659040" y="1000526"/>
              <a:ext cx="434994" cy="973455"/>
            </a:xfrm>
            <a:prstGeom prst="downArrow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Down Arrow 38"/>
            <p:cNvSpPr/>
            <p:nvPr/>
          </p:nvSpPr>
          <p:spPr>
            <a:xfrm rot="2284035">
              <a:off x="3896949" y="1873023"/>
              <a:ext cx="434994" cy="973455"/>
            </a:xfrm>
            <a:prstGeom prst="downArrow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Down Arrow 39"/>
            <p:cNvSpPr/>
            <p:nvPr/>
          </p:nvSpPr>
          <p:spPr>
            <a:xfrm rot="2284035">
              <a:off x="3135303" y="2766369"/>
              <a:ext cx="434994" cy="973455"/>
            </a:xfrm>
            <a:prstGeom prst="downArrow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Down Arrow 40"/>
            <p:cNvSpPr/>
            <p:nvPr/>
          </p:nvSpPr>
          <p:spPr>
            <a:xfrm rot="2284035">
              <a:off x="5066839" y="1225437"/>
              <a:ext cx="434994" cy="973455"/>
            </a:xfrm>
            <a:prstGeom prst="downArrow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Down Arrow 41"/>
            <p:cNvSpPr/>
            <p:nvPr/>
          </p:nvSpPr>
          <p:spPr>
            <a:xfrm rot="2284035">
              <a:off x="4349689" y="2169714"/>
              <a:ext cx="434994" cy="973455"/>
            </a:xfrm>
            <a:prstGeom prst="downArrow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Down Arrow 42"/>
            <p:cNvSpPr/>
            <p:nvPr/>
          </p:nvSpPr>
          <p:spPr>
            <a:xfrm rot="2284035">
              <a:off x="3694757" y="3022294"/>
              <a:ext cx="434994" cy="973455"/>
            </a:xfrm>
            <a:prstGeom prst="downArrow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Down Arrow 48"/>
            <p:cNvSpPr/>
            <p:nvPr/>
          </p:nvSpPr>
          <p:spPr>
            <a:xfrm rot="19523121">
              <a:off x="6347035" y="1205783"/>
              <a:ext cx="434994" cy="973455"/>
            </a:xfrm>
            <a:prstGeom prst="downArrow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Down Arrow 49"/>
            <p:cNvSpPr/>
            <p:nvPr/>
          </p:nvSpPr>
          <p:spPr>
            <a:xfrm rot="19523121">
              <a:off x="6945940" y="2080881"/>
              <a:ext cx="434994" cy="973455"/>
            </a:xfrm>
            <a:prstGeom prst="downArrow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Down Arrow 50"/>
            <p:cNvSpPr/>
            <p:nvPr/>
          </p:nvSpPr>
          <p:spPr>
            <a:xfrm rot="19523121">
              <a:off x="7564915" y="2936588"/>
              <a:ext cx="434994" cy="973455"/>
            </a:xfrm>
            <a:prstGeom prst="downArrow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Down Arrow 51"/>
            <p:cNvSpPr/>
            <p:nvPr/>
          </p:nvSpPr>
          <p:spPr>
            <a:xfrm rot="19095660">
              <a:off x="6759922" y="814517"/>
              <a:ext cx="434994" cy="973455"/>
            </a:xfrm>
            <a:prstGeom prst="downArrow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Down Arrow 52"/>
            <p:cNvSpPr/>
            <p:nvPr/>
          </p:nvSpPr>
          <p:spPr>
            <a:xfrm rot="18928747">
              <a:off x="7590037" y="1707223"/>
              <a:ext cx="434994" cy="973455"/>
            </a:xfrm>
            <a:prstGeom prst="downArrow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Down Arrow 53"/>
            <p:cNvSpPr/>
            <p:nvPr/>
          </p:nvSpPr>
          <p:spPr>
            <a:xfrm rot="19236308">
              <a:off x="8453763" y="2553222"/>
              <a:ext cx="434994" cy="1141683"/>
            </a:xfrm>
            <a:prstGeom prst="downArrow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2185491" y="458091"/>
            <a:ext cx="8051025" cy="2720940"/>
            <a:chOff x="2185491" y="458091"/>
            <a:chExt cx="8051025" cy="2720940"/>
          </a:xfrm>
          <a:solidFill>
            <a:srgbClr val="FFC000"/>
          </a:solidFill>
        </p:grpSpPr>
        <p:sp>
          <p:nvSpPr>
            <p:cNvPr id="58" name="Down Arrow 57"/>
            <p:cNvSpPr/>
            <p:nvPr/>
          </p:nvSpPr>
          <p:spPr>
            <a:xfrm rot="9420278">
              <a:off x="2563731" y="2659370"/>
              <a:ext cx="217169" cy="519661"/>
            </a:xfrm>
            <a:prstGeom prst="downArrow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Down Arrow 58"/>
            <p:cNvSpPr/>
            <p:nvPr/>
          </p:nvSpPr>
          <p:spPr>
            <a:xfrm rot="9420278">
              <a:off x="2185491" y="1751504"/>
              <a:ext cx="217169" cy="519661"/>
            </a:xfrm>
            <a:prstGeom prst="downArrow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Down Arrow 60"/>
            <p:cNvSpPr/>
            <p:nvPr/>
          </p:nvSpPr>
          <p:spPr>
            <a:xfrm rot="9420278">
              <a:off x="3177891" y="2346250"/>
              <a:ext cx="217169" cy="519661"/>
            </a:xfrm>
            <a:prstGeom prst="downArrow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Down Arrow 61"/>
            <p:cNvSpPr/>
            <p:nvPr/>
          </p:nvSpPr>
          <p:spPr>
            <a:xfrm rot="9420278">
              <a:off x="2865981" y="1667320"/>
              <a:ext cx="217169" cy="519661"/>
            </a:xfrm>
            <a:prstGeom prst="downArrow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Down Arrow 65"/>
            <p:cNvSpPr/>
            <p:nvPr/>
          </p:nvSpPr>
          <p:spPr>
            <a:xfrm rot="12371669">
              <a:off x="8901839" y="1840592"/>
              <a:ext cx="241697" cy="637200"/>
            </a:xfrm>
            <a:prstGeom prst="downArrow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Down Arrow 68"/>
            <p:cNvSpPr/>
            <p:nvPr/>
          </p:nvSpPr>
          <p:spPr>
            <a:xfrm rot="12341707">
              <a:off x="9248857" y="1287896"/>
              <a:ext cx="241697" cy="637200"/>
            </a:xfrm>
            <a:prstGeom prst="downArrow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Down Arrow 69"/>
            <p:cNvSpPr/>
            <p:nvPr/>
          </p:nvSpPr>
          <p:spPr>
            <a:xfrm rot="12284451">
              <a:off x="9654882" y="1724771"/>
              <a:ext cx="217169" cy="519661"/>
            </a:xfrm>
            <a:prstGeom prst="downArrow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Down Arrow 71"/>
            <p:cNvSpPr/>
            <p:nvPr/>
          </p:nvSpPr>
          <p:spPr>
            <a:xfrm rot="12151369">
              <a:off x="9348271" y="2274286"/>
              <a:ext cx="241697" cy="637200"/>
            </a:xfrm>
            <a:prstGeom prst="downArrow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Down Arrow 73"/>
            <p:cNvSpPr/>
            <p:nvPr/>
          </p:nvSpPr>
          <p:spPr>
            <a:xfrm rot="12526982">
              <a:off x="10019347" y="458091"/>
              <a:ext cx="217169" cy="519661"/>
            </a:xfrm>
            <a:prstGeom prst="downArrow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9741488" y="1068208"/>
            <a:ext cx="1083136" cy="1545565"/>
            <a:chOff x="9349152" y="1045097"/>
            <a:chExt cx="1083136" cy="1545565"/>
          </a:xfrm>
          <a:solidFill>
            <a:srgbClr val="FFC000"/>
          </a:solidFill>
        </p:grpSpPr>
        <p:sp>
          <p:nvSpPr>
            <p:cNvPr id="77" name="Down Arrow 76"/>
            <p:cNvSpPr/>
            <p:nvPr/>
          </p:nvSpPr>
          <p:spPr>
            <a:xfrm rot="20895916">
              <a:off x="9899080" y="2224976"/>
              <a:ext cx="167481" cy="365686"/>
            </a:xfrm>
            <a:prstGeom prst="downArrow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" name="Down Arrow 78"/>
            <p:cNvSpPr/>
            <p:nvPr/>
          </p:nvSpPr>
          <p:spPr>
            <a:xfrm rot="20895916">
              <a:off x="10264807" y="1770213"/>
              <a:ext cx="167481" cy="365686"/>
            </a:xfrm>
            <a:prstGeom prst="downArrow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" name="Down Arrow 79"/>
            <p:cNvSpPr/>
            <p:nvPr/>
          </p:nvSpPr>
          <p:spPr>
            <a:xfrm rot="20895916">
              <a:off x="9840270" y="1291343"/>
              <a:ext cx="167481" cy="365686"/>
            </a:xfrm>
            <a:prstGeom prst="downArrow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4" name="Down Arrow 113"/>
            <p:cNvSpPr/>
            <p:nvPr/>
          </p:nvSpPr>
          <p:spPr>
            <a:xfrm rot="20895916">
              <a:off x="9349152" y="1045097"/>
              <a:ext cx="167481" cy="365686"/>
            </a:xfrm>
            <a:prstGeom prst="downArrow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3" name="Rounded Rectangle 62"/>
          <p:cNvSpPr/>
          <p:nvPr/>
        </p:nvSpPr>
        <p:spPr>
          <a:xfrm>
            <a:off x="744746" y="6557743"/>
            <a:ext cx="2388404" cy="272815"/>
          </a:xfrm>
          <a:prstGeom prst="roundRect">
            <a:avLst>
              <a:gd name="adj" fmla="val 50000"/>
            </a:avLst>
          </a:prstGeom>
          <a:noFill/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1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কাওছার আহমেদ </a:t>
            </a:r>
            <a:endParaRPr lang="en-US" sz="1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4" name="Rounded Rectangle 63"/>
          <p:cNvSpPr/>
          <p:nvPr/>
        </p:nvSpPr>
        <p:spPr>
          <a:xfrm>
            <a:off x="5105317" y="6570778"/>
            <a:ext cx="2388404" cy="272815"/>
          </a:xfrm>
          <a:prstGeom prst="roundRect">
            <a:avLst>
              <a:gd name="adj" fmla="val 50000"/>
            </a:avLst>
          </a:prstGeom>
          <a:noFill/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1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০১৭১৫-০০৯৫২৪ </a:t>
            </a:r>
            <a:endParaRPr lang="en-US" sz="1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5" name="Rounded Rectangle 8">
            <a:extLst>
              <a:ext uri="{FF2B5EF4-FFF2-40B4-BE49-F238E27FC236}">
                <a16:creationId xmlns:a16="http://schemas.microsoft.com/office/drawing/2014/main" xmlns="" id="{1F16E8F2-692F-472F-A5CB-7D9CD1AD87C0}"/>
              </a:ext>
            </a:extLst>
          </p:cNvPr>
          <p:cNvSpPr/>
          <p:nvPr/>
        </p:nvSpPr>
        <p:spPr>
          <a:xfrm>
            <a:off x="9152518" y="6552461"/>
            <a:ext cx="2388404" cy="272815"/>
          </a:xfrm>
          <a:prstGeom prst="roundRect">
            <a:avLst>
              <a:gd name="adj" fmla="val 50000"/>
            </a:avLst>
          </a:prstGeom>
          <a:noFill/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1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  <a:r>
              <a:rPr lang="bn-IN" sz="1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৯/০</a:t>
            </a:r>
            <a:r>
              <a:rPr lang="en-US" sz="1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7</a:t>
            </a:r>
            <a:r>
              <a:rPr lang="bn-IN" sz="1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/২০</a:t>
            </a:r>
            <a:r>
              <a:rPr lang="en-US" sz="1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21</a:t>
            </a:r>
            <a:endParaRPr lang="en-US" sz="1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8506132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4" dur="500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6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9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3" dur="500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5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500"/>
                            </p:stCondLst>
                            <p:childTnLst>
                              <p:par>
                                <p:cTn id="88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0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4" dur="500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6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6" presetClass="entr" presetSubtype="32" repeatCount="indefinite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02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2000"/>
                            </p:stCondLst>
                            <p:childTnLst>
                              <p:par>
                                <p:cTn id="104" presetID="22" presetClass="entr" presetSubtype="1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6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3000"/>
                            </p:stCondLst>
                            <p:childTnLst>
                              <p:par>
                                <p:cTn id="108" presetID="22" presetClass="entr" presetSubtype="4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4000"/>
                            </p:stCondLst>
                            <p:childTnLst>
                              <p:par>
                                <p:cTn id="112" presetID="22" presetClass="entr" presetSubtype="1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9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3" dur="500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500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5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14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131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14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35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41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>
                      <p:stCondLst>
                        <p:cond delay="indefinite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45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1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2" grpId="0"/>
      <p:bldP spid="23" grpId="0"/>
      <p:bldP spid="24" grpId="0"/>
      <p:bldP spid="25" grpId="0"/>
      <p:bldP spid="28" grpId="0" animBg="1"/>
      <p:bldP spid="95" grpId="0"/>
      <p:bldP spid="96" grpId="0"/>
      <p:bldP spid="96" grpId="1"/>
      <p:bldP spid="99" grpId="0" animBg="1"/>
      <p:bldP spid="99" grpId="1" animBg="1"/>
      <p:bldP spid="100" grpId="0"/>
      <p:bldP spid="100" grpId="1"/>
      <p:bldP spid="101" grpId="0" animBg="1"/>
      <p:bldP spid="101" grpId="1" animBg="1"/>
      <p:bldP spid="102" grpId="0" animBg="1"/>
      <p:bldP spid="102" grpId="1" animBg="1"/>
      <p:bldP spid="103" grpId="0" animBg="1"/>
      <p:bldP spid="103" grpId="1" animBg="1"/>
      <p:bldP spid="47" grpId="0" animBg="1"/>
      <p:bldP spid="12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onut 1"/>
          <p:cNvSpPr/>
          <p:nvPr/>
        </p:nvSpPr>
        <p:spPr>
          <a:xfrm>
            <a:off x="6040828" y="964852"/>
            <a:ext cx="5906124" cy="5518184"/>
          </a:xfrm>
          <a:prstGeom prst="donut">
            <a:avLst/>
          </a:prstGeom>
          <a:pattFill prst="pct5">
            <a:fgClr>
              <a:schemeClr val="tx1"/>
            </a:fgClr>
            <a:bgClr>
              <a:schemeClr val="bg1"/>
            </a:bgClr>
          </a:pattFill>
          <a:ln w="38100">
            <a:solidFill>
              <a:srgbClr val="FF66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34793" y="62273"/>
            <a:ext cx="2027831" cy="1961190"/>
            <a:chOff x="34793" y="62273"/>
            <a:chExt cx="2027831" cy="1961190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101" t="4839" r="14151" b="2642"/>
            <a:stretch/>
          </p:blipFill>
          <p:spPr>
            <a:xfrm>
              <a:off x="34793" y="62273"/>
              <a:ext cx="2027831" cy="1961190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</p:spPr>
        </p:pic>
        <p:sp>
          <p:nvSpPr>
            <p:cNvPr id="15" name="Sun 14"/>
            <p:cNvSpPr/>
            <p:nvPr/>
          </p:nvSpPr>
          <p:spPr>
            <a:xfrm>
              <a:off x="88232" y="213360"/>
              <a:ext cx="1920240" cy="1598056"/>
            </a:xfrm>
            <a:prstGeom prst="sun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0" b="1" dirty="0" err="1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সূর্য</a:t>
              </a:r>
              <a:endParaRPr lang="en-US" sz="40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sp>
        <p:nvSpPr>
          <p:cNvPr id="31" name="Down Arrow 30"/>
          <p:cNvSpPr/>
          <p:nvPr/>
        </p:nvSpPr>
        <p:spPr>
          <a:xfrm rot="17558992">
            <a:off x="2625476" y="757990"/>
            <a:ext cx="745976" cy="1762611"/>
          </a:xfrm>
          <a:prstGeom prst="downArrow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1554771" y="137288"/>
            <a:ext cx="426353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u="sng" dirty="0" err="1">
                <a:latin typeface="NikoshBAN" panose="02000000000000000000" pitchFamily="2" charset="0"/>
                <a:cs typeface="NikoshBAN" panose="02000000000000000000" pitchFamily="2" charset="0"/>
              </a:rPr>
              <a:t>মনোযোগ</a:t>
            </a:r>
            <a:r>
              <a:rPr lang="en-US" sz="3200" u="sng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u="sng" dirty="0" err="1">
                <a:latin typeface="NikoshBAN" panose="02000000000000000000" pitchFamily="2" charset="0"/>
                <a:cs typeface="NikoshBAN" panose="02000000000000000000" pitchFamily="2" charset="0"/>
              </a:rPr>
              <a:t>দিয়ে</a:t>
            </a:r>
            <a:r>
              <a:rPr lang="en-US" sz="3200" u="sng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u="sng" dirty="0" err="1">
                <a:latin typeface="NikoshBAN" panose="02000000000000000000" pitchFamily="2" charset="0"/>
                <a:cs typeface="NikoshBAN" panose="02000000000000000000" pitchFamily="2" charset="0"/>
              </a:rPr>
              <a:t>পর্যবেক্ষ</a:t>
            </a:r>
            <a:r>
              <a:rPr lang="bn-IN" sz="3200" u="sng" dirty="0">
                <a:latin typeface="NikoshBAN" panose="02000000000000000000" pitchFamily="2" charset="0"/>
                <a:cs typeface="NikoshBAN" panose="02000000000000000000" pitchFamily="2" charset="0"/>
              </a:rPr>
              <a:t>ণ</a:t>
            </a:r>
            <a:r>
              <a:rPr lang="en-US" sz="3200" u="sng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u="sng" dirty="0" err="1"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en-US" sz="3200" u="sng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9308172" y="5196382"/>
            <a:ext cx="19850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বায়ুমণ্ডল 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 flipH="1">
            <a:off x="648831" y="3297059"/>
            <a:ext cx="3527155" cy="584775"/>
          </a:xfrm>
          <a:prstGeom prst="rect">
            <a:avLst/>
          </a:prstGeom>
          <a:noFill/>
          <a:ln w="635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ছবিতে কী দেখতে পাচ্ছ?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331969" y="3400435"/>
            <a:ext cx="5097241" cy="461665"/>
          </a:xfrm>
          <a:prstGeom prst="rect">
            <a:avLst/>
          </a:prstGeom>
          <a:noFill/>
          <a:ln w="9525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2400" dirty="0">
                <a:latin typeface="NikoshBAN" panose="02000000000000000000" pitchFamily="2" charset="0"/>
                <a:cs typeface="NikoshBAN" panose="02000000000000000000" pitchFamily="2" charset="0"/>
              </a:rPr>
              <a:t>পৃথিবীর চারপাশের যে আবরণ দেখা যাচ্ছে, সেটা কী?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1148205" y="2798706"/>
            <a:ext cx="2800775" cy="646331"/>
          </a:xfrm>
          <a:prstGeom prst="rect">
            <a:avLst/>
          </a:prstGeom>
          <a:noFill/>
          <a:ln w="9525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বায়ুম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ণ্ডল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? </a:t>
            </a:r>
          </a:p>
        </p:txBody>
      </p:sp>
      <p:sp>
        <p:nvSpPr>
          <p:cNvPr id="4" name="TextBox 3"/>
          <p:cNvSpPr txBox="1"/>
          <p:nvPr/>
        </p:nvSpPr>
        <p:spPr>
          <a:xfrm flipH="1">
            <a:off x="710713" y="5843130"/>
            <a:ext cx="5572375" cy="523220"/>
          </a:xfrm>
          <a:prstGeom prst="rect">
            <a:avLst/>
          </a:prstGeom>
          <a:noFill/>
          <a:ln w="9525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বায়ুমণ্ডল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হলো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পৃথিবীকে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ঘিরে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থাকা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বায়ুর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স্তর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</p:txBody>
      </p:sp>
      <p:sp>
        <p:nvSpPr>
          <p:cNvPr id="19" name="TextBox 18"/>
          <p:cNvSpPr txBox="1"/>
          <p:nvPr/>
        </p:nvSpPr>
        <p:spPr>
          <a:xfrm flipH="1">
            <a:off x="496971" y="5384286"/>
            <a:ext cx="5976881" cy="954107"/>
          </a:xfrm>
          <a:prstGeom prst="rect">
            <a:avLst/>
          </a:prstGeom>
          <a:noFill/>
          <a:ln w="1270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বায়ুমণ্ডলের জলীয় বাষ্প ও কার্বন ডাইঅক্সাইড গ্যাস গ্রিন হাউজের কাঁচের দেয়ালের মতো কাজ করে।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7385" y="5006471"/>
            <a:ext cx="6191688" cy="1384995"/>
          </a:xfrm>
          <a:prstGeom prst="rect">
            <a:avLst/>
          </a:prstGeom>
          <a:noFill/>
          <a:ln w="9525">
            <a:noFill/>
          </a:ln>
        </p:spPr>
        <p:txBody>
          <a:bodyPr wrap="square" rtlCol="0">
            <a:spAutoFit/>
          </a:bodyPr>
          <a:lstStyle/>
          <a:p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দিনে সূর্যের আলো বায়ুমণ্ডলের ভেতর দিয়ে ভূপৃষ্ঠে এসে পড়ে এবং উত্তপ্ত হয়। রাতে সেই তাপ বায়ুমণ্ডলে ফিরে আসে।কিছু তাপ গ্যাসের কারনে ভূপৃষ্ঠে ফিরে আসে।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88232" y="5861340"/>
            <a:ext cx="4651278" cy="523220"/>
          </a:xfrm>
          <a:prstGeom prst="rect">
            <a:avLst/>
          </a:prstGeom>
          <a:noFill/>
          <a:ln w="9525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তাপ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কিছু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ফিরে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আসার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কারনে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?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1974496" y="5465663"/>
            <a:ext cx="3882980" cy="523220"/>
          </a:xfrm>
          <a:prstGeom prst="rect">
            <a:avLst/>
          </a:prstGeom>
          <a:noFill/>
          <a:ln w="9525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রাতের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বেলায়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পৃথিবী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উ</a:t>
            </a:r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ষ্ণ থাকে 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70482" y="5627718"/>
            <a:ext cx="6089562" cy="523220"/>
          </a:xfrm>
          <a:prstGeom prst="rect">
            <a:avLst/>
          </a:prstGeom>
          <a:noFill/>
          <a:ln w="635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তাপ ধরে রাখার এই ঘটনাকেই গ্রিন হাউজ প্রভাব বলে।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6" name="Down Arrow 55"/>
          <p:cNvSpPr/>
          <p:nvPr/>
        </p:nvSpPr>
        <p:spPr>
          <a:xfrm rot="18841353">
            <a:off x="8338206" y="1073909"/>
            <a:ext cx="583001" cy="819108"/>
          </a:xfrm>
          <a:prstGeom prst="downArrow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8" name="Group 57"/>
          <p:cNvGrpSpPr/>
          <p:nvPr/>
        </p:nvGrpSpPr>
        <p:grpSpPr>
          <a:xfrm>
            <a:off x="7470725" y="605655"/>
            <a:ext cx="824799" cy="1735969"/>
            <a:chOff x="6980588" y="605655"/>
            <a:chExt cx="1314937" cy="1735969"/>
          </a:xfrm>
          <a:solidFill>
            <a:srgbClr val="FFC000"/>
          </a:solidFill>
        </p:grpSpPr>
        <p:sp>
          <p:nvSpPr>
            <p:cNvPr id="62" name="Down Arrow 61"/>
            <p:cNvSpPr/>
            <p:nvPr/>
          </p:nvSpPr>
          <p:spPr>
            <a:xfrm rot="9423952">
              <a:off x="7281813" y="1335652"/>
              <a:ext cx="1013712" cy="1005972"/>
            </a:xfrm>
            <a:prstGeom prst="downArrow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Down Arrow 65"/>
            <p:cNvSpPr/>
            <p:nvPr/>
          </p:nvSpPr>
          <p:spPr>
            <a:xfrm rot="9423952">
              <a:off x="6980588" y="605655"/>
              <a:ext cx="829920" cy="798105"/>
            </a:xfrm>
            <a:prstGeom prst="downArrow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8" name="Donut 67"/>
          <p:cNvSpPr/>
          <p:nvPr/>
        </p:nvSpPr>
        <p:spPr>
          <a:xfrm>
            <a:off x="7007708" y="1780420"/>
            <a:ext cx="3973858" cy="3833499"/>
          </a:xfrm>
          <a:prstGeom prst="donut">
            <a:avLst/>
          </a:prstGeom>
          <a:gradFill flip="none" rotWithShape="1">
            <a:gsLst>
              <a:gs pos="100000">
                <a:srgbClr val="FFFF00">
                  <a:lumMod val="0"/>
                  <a:lumOff val="100000"/>
                  <a:alpha val="3000"/>
                </a:srgbClr>
              </a:gs>
              <a:gs pos="59000">
                <a:srgbClr val="FF0000"/>
              </a:gs>
            </a:gsLst>
            <a:path path="circle">
              <a:fillToRect l="50000" t="50000" r="50000" b="50000"/>
            </a:path>
            <a:tileRect/>
          </a:gradFill>
          <a:ln w="38100"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25" name="Picture 2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35845" y="1915326"/>
            <a:ext cx="3706184" cy="3617236"/>
          </a:xfrm>
          <a:prstGeom prst="rect">
            <a:avLst/>
          </a:prstGeom>
        </p:spPr>
      </p:pic>
      <p:sp>
        <p:nvSpPr>
          <p:cNvPr id="26" name="TextBox 25"/>
          <p:cNvSpPr txBox="1"/>
          <p:nvPr/>
        </p:nvSpPr>
        <p:spPr>
          <a:xfrm>
            <a:off x="7934664" y="3262279"/>
            <a:ext cx="191874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54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পৃথিবী </a:t>
            </a:r>
            <a:endParaRPr lang="en-US" sz="54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Oval 7"/>
          <p:cNvSpPr/>
          <p:nvPr/>
        </p:nvSpPr>
        <p:spPr>
          <a:xfrm>
            <a:off x="5959225" y="881736"/>
            <a:ext cx="6035040" cy="5669280"/>
          </a:xfrm>
          <a:prstGeom prst="ellipse">
            <a:avLst/>
          </a:prstGeom>
          <a:noFill/>
          <a:ln w="38100" cap="rnd" cmpd="dbl">
            <a:solidFill>
              <a:srgbClr val="FF5050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entagon 2"/>
          <p:cNvSpPr/>
          <p:nvPr/>
        </p:nvSpPr>
        <p:spPr>
          <a:xfrm>
            <a:off x="290586" y="4135117"/>
            <a:ext cx="5727632" cy="484632"/>
          </a:xfrm>
          <a:prstGeom prst="homePlat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r>
              <a:rPr lang="bn-IN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লীয় বাষ্প ও কার্বন ডাইঅক্সাইড গ্যাসের আবরণ</a:t>
            </a:r>
            <a:endParaRPr lang="en-US" sz="28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54066" y="3451943"/>
            <a:ext cx="5664240" cy="523220"/>
          </a:xfrm>
          <a:prstGeom prst="rect">
            <a:avLst/>
          </a:prstGeom>
          <a:noFill/>
          <a:ln w="9525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গ্যাসের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এই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আবরণ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বায়ুমণ্ডলে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কিসের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কাজ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? </a:t>
            </a:r>
          </a:p>
        </p:txBody>
      </p:sp>
      <p:sp>
        <p:nvSpPr>
          <p:cNvPr id="28" name="Rounded Rectangle 27"/>
          <p:cNvSpPr/>
          <p:nvPr/>
        </p:nvSpPr>
        <p:spPr>
          <a:xfrm>
            <a:off x="744746" y="6530033"/>
            <a:ext cx="2388404" cy="272815"/>
          </a:xfrm>
          <a:prstGeom prst="roundRect">
            <a:avLst>
              <a:gd name="adj" fmla="val 50000"/>
            </a:avLst>
          </a:prstGeom>
          <a:noFill/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1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কাওছার আহমেদ </a:t>
            </a:r>
            <a:endParaRPr lang="en-US" sz="1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9" name="Rounded Rectangle 28"/>
          <p:cNvSpPr/>
          <p:nvPr/>
        </p:nvSpPr>
        <p:spPr>
          <a:xfrm>
            <a:off x="5105317" y="6543068"/>
            <a:ext cx="2388404" cy="272815"/>
          </a:xfrm>
          <a:prstGeom prst="roundRect">
            <a:avLst>
              <a:gd name="adj" fmla="val 50000"/>
            </a:avLst>
          </a:prstGeom>
          <a:noFill/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1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০১৭১৫-০০৯৫২৪ </a:t>
            </a:r>
            <a:endParaRPr lang="en-US" sz="1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3" name="Rounded Rectangle 8">
            <a:extLst>
              <a:ext uri="{FF2B5EF4-FFF2-40B4-BE49-F238E27FC236}">
                <a16:creationId xmlns:a16="http://schemas.microsoft.com/office/drawing/2014/main" xmlns="" id="{1F16E8F2-692F-472F-A5CB-7D9CD1AD87C0}"/>
              </a:ext>
            </a:extLst>
          </p:cNvPr>
          <p:cNvSpPr/>
          <p:nvPr/>
        </p:nvSpPr>
        <p:spPr>
          <a:xfrm>
            <a:off x="9152518" y="6552461"/>
            <a:ext cx="2388404" cy="272815"/>
          </a:xfrm>
          <a:prstGeom prst="roundRect">
            <a:avLst>
              <a:gd name="adj" fmla="val 50000"/>
            </a:avLst>
          </a:prstGeom>
          <a:noFill/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1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  <a:r>
              <a:rPr lang="bn-IN" sz="1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৯/০</a:t>
            </a:r>
            <a:r>
              <a:rPr lang="en-US" sz="1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7</a:t>
            </a:r>
            <a:r>
              <a:rPr lang="bn-IN" sz="1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/২০</a:t>
            </a:r>
            <a:r>
              <a:rPr lang="en-US" sz="1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21</a:t>
            </a:r>
            <a:endParaRPr lang="en-US" sz="1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1198413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34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8" dur="5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0" dur="5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500"/>
                            </p:stCondLst>
                            <p:childTnLst>
                              <p:par>
                                <p:cTn id="6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1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2000"/>
                            </p:stCondLst>
                            <p:childTnLst>
                              <p:par>
                                <p:cTn id="81" presetID="10" presetClass="entr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2500"/>
                            </p:stCondLst>
                            <p:childTnLst>
                              <p:par>
                                <p:cTn id="85" presetID="49" presetClass="path" presetSubtype="0" repeatCount="indefinite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0833E-6 7.40741E-7 L 0.31146 0.20162 " pathEditMode="relative" rAng="0" ptsTypes="AA">
                                      <p:cBhvr>
                                        <p:cTn id="86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573" y="100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4500"/>
                            </p:stCondLst>
                            <p:childTnLst>
                              <p:par>
                                <p:cTn id="88" presetID="10" presetClass="exit" presetSubtype="0" repeatCount="indefinite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5000"/>
                            </p:stCondLst>
                            <p:childTnLst>
                              <p:par>
                                <p:cTn id="92" presetID="22" presetClass="entr" presetSubtype="4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4" dur="3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8000"/>
                            </p:stCondLst>
                            <p:childTnLst>
                              <p:par>
                                <p:cTn id="96" presetID="22" presetClass="entr" presetSubtype="1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8" dur="3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14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0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14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21" presetClass="entr" presetSubtype="1" repeatCount="indefinite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4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8" fill="hold">
                            <p:stCondLst>
                              <p:cond delay="500"/>
                            </p:stCondLst>
                            <p:childTnLst>
                              <p:par>
                                <p:cTn id="139" presetID="6" presetClass="entr" presetSubtype="32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41" dur="3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>
                      <p:stCondLst>
                        <p:cond delay="indefinite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>
                      <p:stCondLst>
                        <p:cond delay="indefinite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2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6" fill="hold">
                      <p:stCondLst>
                        <p:cond delay="indefinite"/>
                      </p:stCondLst>
                      <p:childTnLst>
                        <p:par>
                          <p:cTn id="157" fill="hold">
                            <p:stCondLst>
                              <p:cond delay="0"/>
                            </p:stCondLst>
                            <p:childTnLst>
                              <p:par>
                                <p:cTn id="15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0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2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>
                      <p:stCondLst>
                        <p:cond delay="indefinite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6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7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0" fill="hold">
                      <p:stCondLst>
                        <p:cond delay="indefinite"/>
                      </p:stCondLst>
                      <p:childTnLst>
                        <p:par>
                          <p:cTn id="171" fill="hold">
                            <p:stCondLst>
                              <p:cond delay="0"/>
                            </p:stCondLst>
                            <p:childTnLst>
                              <p:par>
                                <p:cTn id="17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7" fill="hold">
                      <p:stCondLst>
                        <p:cond delay="indefinite"/>
                      </p:stCondLst>
                      <p:childTnLst>
                        <p:par>
                          <p:cTn id="178" fill="hold">
                            <p:stCondLst>
                              <p:cond delay="0"/>
                            </p:stCondLst>
                            <p:childTnLst>
                              <p:par>
                                <p:cTn id="179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0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1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4" fill="hold">
                      <p:stCondLst>
                        <p:cond delay="indefinite"/>
                      </p:stCondLst>
                      <p:childTnLst>
                        <p:par>
                          <p:cTn id="185" fill="hold">
                            <p:stCondLst>
                              <p:cond delay="0"/>
                            </p:stCondLst>
                            <p:childTnLst>
                              <p:par>
                                <p:cTn id="18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1" grpId="0" animBg="1"/>
      <p:bldP spid="31" grpId="1" animBg="1"/>
      <p:bldP spid="31" grpId="2" animBg="1"/>
      <p:bldP spid="32" grpId="0"/>
      <p:bldP spid="36" grpId="0"/>
      <p:bldP spid="37" grpId="0" animBg="1"/>
      <p:bldP spid="37" grpId="1" animBg="1"/>
      <p:bldP spid="38" grpId="0" animBg="1"/>
      <p:bldP spid="38" grpId="1" animBg="1"/>
      <p:bldP spid="39" grpId="0" animBg="1"/>
      <p:bldP spid="39" grpId="1" animBg="1"/>
      <p:bldP spid="4" grpId="0" animBg="1"/>
      <p:bldP spid="4" grpId="1" animBg="1"/>
      <p:bldP spid="19" grpId="0" animBg="1"/>
      <p:bldP spid="19" grpId="1" animBg="1"/>
      <p:bldP spid="7" grpId="0" animBg="1"/>
      <p:bldP spid="7" grpId="1" animBg="1"/>
      <p:bldP spid="20" grpId="0" animBg="1"/>
      <p:bldP spid="20" grpId="1" animBg="1"/>
      <p:bldP spid="30" grpId="0" animBg="1"/>
      <p:bldP spid="30" grpId="1" animBg="1"/>
      <p:bldP spid="9" grpId="0" animBg="1"/>
      <p:bldP spid="56" grpId="0" animBg="1"/>
      <p:bldP spid="68" grpId="0" animBg="1"/>
      <p:bldP spid="26" grpId="0"/>
      <p:bldP spid="8" grpId="0" animBg="1"/>
      <p:bldP spid="3" grpId="0" animBg="1"/>
      <p:bldP spid="3" grpId="1" animBg="1"/>
      <p:bldP spid="10" grpId="0" animBg="1"/>
      <p:bldP spid="10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onut 1"/>
          <p:cNvSpPr/>
          <p:nvPr/>
        </p:nvSpPr>
        <p:spPr>
          <a:xfrm>
            <a:off x="7304851" y="2023463"/>
            <a:ext cx="3372114" cy="3431192"/>
          </a:xfrm>
          <a:prstGeom prst="donut">
            <a:avLst/>
          </a:prstGeom>
          <a:pattFill prst="pct5">
            <a:fgClr>
              <a:schemeClr val="tx1"/>
            </a:fgClr>
            <a:bgClr>
              <a:schemeClr val="bg1"/>
            </a:bgClr>
          </a:pattFill>
          <a:ln w="38100">
            <a:solidFill>
              <a:srgbClr val="FF66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100">
              <a:solidFill>
                <a:schemeClr val="tx1"/>
              </a:solidFill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2621354" y="1544138"/>
            <a:ext cx="1713946" cy="1451505"/>
            <a:chOff x="34793" y="62273"/>
            <a:chExt cx="2027831" cy="1961190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101" t="4839" r="14151" b="2642"/>
            <a:stretch/>
          </p:blipFill>
          <p:spPr>
            <a:xfrm>
              <a:off x="34793" y="62273"/>
              <a:ext cx="2027831" cy="1961190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</p:spPr>
        </p:pic>
        <p:sp>
          <p:nvSpPr>
            <p:cNvPr id="5" name="Sun 4"/>
            <p:cNvSpPr/>
            <p:nvPr/>
          </p:nvSpPr>
          <p:spPr>
            <a:xfrm>
              <a:off x="88232" y="213360"/>
              <a:ext cx="1920240" cy="1598056"/>
            </a:xfrm>
            <a:prstGeom prst="sun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b="1" dirty="0" err="1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সূর্য</a:t>
              </a:r>
              <a:endParaRPr lang="en-US" sz="32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sp>
        <p:nvSpPr>
          <p:cNvPr id="6" name="Down Arrow 5"/>
          <p:cNvSpPr/>
          <p:nvPr/>
        </p:nvSpPr>
        <p:spPr>
          <a:xfrm rot="17558992">
            <a:off x="4705437" y="1996392"/>
            <a:ext cx="854736" cy="1686874"/>
          </a:xfrm>
          <a:prstGeom prst="downArrow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970882" y="4886881"/>
            <a:ext cx="224841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বায়ুমণ্ডল </a:t>
            </a:r>
            <a:endParaRPr lang="en-US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8" name="Down Arrow 17"/>
          <p:cNvSpPr/>
          <p:nvPr/>
        </p:nvSpPr>
        <p:spPr>
          <a:xfrm rot="18841353">
            <a:off x="8818832" y="1894539"/>
            <a:ext cx="377642" cy="812483"/>
          </a:xfrm>
          <a:prstGeom prst="downArrow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100"/>
          </a:p>
        </p:txBody>
      </p:sp>
      <p:grpSp>
        <p:nvGrpSpPr>
          <p:cNvPr id="19" name="Group 18"/>
          <p:cNvGrpSpPr/>
          <p:nvPr/>
        </p:nvGrpSpPr>
        <p:grpSpPr>
          <a:xfrm>
            <a:off x="7963402" y="1664834"/>
            <a:ext cx="552600" cy="1117588"/>
            <a:chOff x="6980588" y="605655"/>
            <a:chExt cx="1314937" cy="1735969"/>
          </a:xfrm>
          <a:solidFill>
            <a:srgbClr val="FFC000"/>
          </a:solidFill>
        </p:grpSpPr>
        <p:sp>
          <p:nvSpPr>
            <p:cNvPr id="20" name="Down Arrow 19"/>
            <p:cNvSpPr/>
            <p:nvPr/>
          </p:nvSpPr>
          <p:spPr>
            <a:xfrm rot="9423952">
              <a:off x="7281813" y="1335652"/>
              <a:ext cx="1013712" cy="1005972"/>
            </a:xfrm>
            <a:prstGeom prst="downArrow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100"/>
            </a:p>
          </p:txBody>
        </p:sp>
        <p:sp>
          <p:nvSpPr>
            <p:cNvPr id="21" name="Down Arrow 20"/>
            <p:cNvSpPr/>
            <p:nvPr/>
          </p:nvSpPr>
          <p:spPr>
            <a:xfrm rot="9423952">
              <a:off x="6980588" y="605655"/>
              <a:ext cx="829920" cy="798105"/>
            </a:xfrm>
            <a:prstGeom prst="downArrow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100"/>
            </a:p>
          </p:txBody>
        </p:sp>
      </p:grpSp>
      <p:sp>
        <p:nvSpPr>
          <p:cNvPr id="22" name="Donut 21"/>
          <p:cNvSpPr/>
          <p:nvPr/>
        </p:nvSpPr>
        <p:spPr>
          <a:xfrm>
            <a:off x="7859049" y="2498776"/>
            <a:ext cx="2271176" cy="2396788"/>
          </a:xfrm>
          <a:prstGeom prst="donut">
            <a:avLst/>
          </a:prstGeom>
          <a:gradFill flip="none" rotWithShape="1">
            <a:gsLst>
              <a:gs pos="100000">
                <a:srgbClr val="FFFF00">
                  <a:lumMod val="0"/>
                  <a:lumOff val="100000"/>
                  <a:alpha val="3000"/>
                </a:srgbClr>
              </a:gs>
              <a:gs pos="59000">
                <a:srgbClr val="FF0000"/>
              </a:gs>
            </a:gsLst>
            <a:path path="circle">
              <a:fillToRect l="50000" t="50000" r="50000" b="50000"/>
            </a:path>
            <a:tileRect/>
          </a:gradFill>
          <a:ln w="38100"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100">
              <a:solidFill>
                <a:schemeClr val="tx1"/>
              </a:solidFill>
            </a:endParaRPr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0342" y="2535563"/>
            <a:ext cx="2317190" cy="2372958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8345726" y="3435301"/>
            <a:ext cx="10966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6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পৃথিবী </a:t>
            </a:r>
            <a:endParaRPr lang="en-US" sz="36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5" name="Oval 24"/>
          <p:cNvSpPr/>
          <p:nvPr/>
        </p:nvSpPr>
        <p:spPr>
          <a:xfrm>
            <a:off x="7252144" y="1944095"/>
            <a:ext cx="3449202" cy="3544562"/>
          </a:xfrm>
          <a:prstGeom prst="ellipse">
            <a:avLst/>
          </a:prstGeom>
          <a:noFill/>
          <a:ln w="38100" cap="rnd" cmpd="dbl">
            <a:solidFill>
              <a:srgbClr val="FF5050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100"/>
          </a:p>
        </p:txBody>
      </p:sp>
      <p:sp>
        <p:nvSpPr>
          <p:cNvPr id="43" name="TextBox 42"/>
          <p:cNvSpPr txBox="1"/>
          <p:nvPr/>
        </p:nvSpPr>
        <p:spPr>
          <a:xfrm>
            <a:off x="3133150" y="886006"/>
            <a:ext cx="8184992" cy="584775"/>
          </a:xfrm>
          <a:prstGeom prst="rect">
            <a:avLst/>
          </a:prstGeom>
          <a:noFill/>
          <a:ln w="9525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সূর্য থেকে আলো ও তাপ কী ভেদ করে পৃথিবীতে আসছে?  </a:t>
            </a:r>
            <a:endParaRPr lang="en-US" sz="32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249629" y="182644"/>
            <a:ext cx="2371725" cy="1077218"/>
          </a:xfrm>
          <a:prstGeom prst="rect">
            <a:avLst/>
          </a:prstGeom>
          <a:noFill/>
          <a:ln w="952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আমরা একটি   চিত্র দেখি 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1259630" y="4895564"/>
            <a:ext cx="4229477" cy="646331"/>
          </a:xfrm>
          <a:prstGeom prst="rect">
            <a:avLst/>
          </a:prstGeom>
          <a:noFill/>
          <a:ln w="9525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বায়ুমণ্ডল ভেদ করে   </a:t>
            </a:r>
            <a:endParaRPr lang="en-US" sz="36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3374369" y="877095"/>
            <a:ext cx="7167877" cy="646331"/>
          </a:xfrm>
          <a:prstGeom prst="rect">
            <a:avLst/>
          </a:prstGeom>
          <a:noFill/>
          <a:ln w="9525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পৃথিবীতে তাপ ফেরত আসছে কেন?   </a:t>
            </a:r>
            <a:endParaRPr lang="en-US" sz="36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1112496" y="5677591"/>
            <a:ext cx="9429750" cy="646331"/>
          </a:xfrm>
          <a:prstGeom prst="rect">
            <a:avLst/>
          </a:prstGeom>
          <a:noFill/>
          <a:ln w="9525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 বায়ুমণ্ডলের গ্যাসে বাধাপ্রাপ্ত হয়ে তাপ ফেরত আসছে </a:t>
            </a:r>
            <a:endParaRPr lang="en-US" sz="36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3815530" y="292320"/>
            <a:ext cx="4636357" cy="584775"/>
          </a:xfrm>
          <a:prstGeom prst="rect">
            <a:avLst/>
          </a:prstGeom>
          <a:noFill/>
          <a:ln w="952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 চিত্র বিষয়ক আলোচনা 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9" name="Rounded Rectangle 48"/>
          <p:cNvSpPr/>
          <p:nvPr/>
        </p:nvSpPr>
        <p:spPr>
          <a:xfrm>
            <a:off x="744746" y="6530033"/>
            <a:ext cx="2388404" cy="272815"/>
          </a:xfrm>
          <a:prstGeom prst="roundRect">
            <a:avLst>
              <a:gd name="adj" fmla="val 50000"/>
            </a:avLst>
          </a:prstGeom>
          <a:noFill/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1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কাওছার আহমেদ </a:t>
            </a:r>
            <a:endParaRPr lang="en-US" sz="1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0" name="Rounded Rectangle 49"/>
          <p:cNvSpPr/>
          <p:nvPr/>
        </p:nvSpPr>
        <p:spPr>
          <a:xfrm>
            <a:off x="5105317" y="6543068"/>
            <a:ext cx="2388404" cy="272815"/>
          </a:xfrm>
          <a:prstGeom prst="roundRect">
            <a:avLst>
              <a:gd name="adj" fmla="val 50000"/>
            </a:avLst>
          </a:prstGeom>
          <a:noFill/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1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০১৭১৫-০০৯৫২৪ </a:t>
            </a:r>
            <a:endParaRPr lang="en-US" sz="1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7" name="Rounded Rectangle 8">
            <a:extLst>
              <a:ext uri="{FF2B5EF4-FFF2-40B4-BE49-F238E27FC236}">
                <a16:creationId xmlns:a16="http://schemas.microsoft.com/office/drawing/2014/main" xmlns="" id="{1F16E8F2-692F-472F-A5CB-7D9CD1AD87C0}"/>
              </a:ext>
            </a:extLst>
          </p:cNvPr>
          <p:cNvSpPr/>
          <p:nvPr/>
        </p:nvSpPr>
        <p:spPr>
          <a:xfrm>
            <a:off x="9152518" y="6552461"/>
            <a:ext cx="2388404" cy="272815"/>
          </a:xfrm>
          <a:prstGeom prst="roundRect">
            <a:avLst>
              <a:gd name="adj" fmla="val 50000"/>
            </a:avLst>
          </a:prstGeom>
          <a:noFill/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1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  <a:r>
              <a:rPr lang="bn-IN" sz="1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৯/০</a:t>
            </a:r>
            <a:r>
              <a:rPr lang="en-US" sz="1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7</a:t>
            </a:r>
            <a:r>
              <a:rPr lang="bn-IN" sz="1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/২০</a:t>
            </a:r>
            <a:r>
              <a:rPr lang="en-US" sz="1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21</a:t>
            </a:r>
            <a:endParaRPr lang="en-US" sz="1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8936258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10" presetClass="entr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500"/>
                            </p:stCondLst>
                            <p:childTnLst>
                              <p:par>
                                <p:cTn id="33" presetID="49" presetClass="path" presetSubtype="0" repeatCount="indefinite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54167E-6 -3.7037E-7 L 0.17878 0.10486 " pathEditMode="relative" rAng="0" ptsTypes="AA">
                                      <p:cBhvr>
                                        <p:cTn id="3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932" y="52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4500"/>
                            </p:stCondLst>
                            <p:childTnLst>
                              <p:par>
                                <p:cTn id="36" presetID="10" presetClass="exit" presetSubtype="0" repeatCount="indefinite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0"/>
                            </p:stCondLst>
                            <p:childTnLst>
                              <p:par>
                                <p:cTn id="40" presetID="22" presetClass="entr" presetSubtype="4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3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8000"/>
                            </p:stCondLst>
                            <p:childTnLst>
                              <p:par>
                                <p:cTn id="44" presetID="22" presetClass="entr" presetSubtype="1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6" dur="3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1" presetClass="entr" presetSubtype="1" repeatCount="indefinite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1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2000"/>
                            </p:stCondLst>
                            <p:childTnLst>
                              <p:par>
                                <p:cTn id="53" presetID="6" presetClass="entr" presetSubtype="32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55" dur="3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8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4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60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6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6" dur="2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0" dur="5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5" dur="5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3" dur="2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8" dur="2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 animBg="1"/>
      <p:bldP spid="6" grpId="1" animBg="1"/>
      <p:bldP spid="6" grpId="2" animBg="1"/>
      <p:bldP spid="8" grpId="0"/>
      <p:bldP spid="18" grpId="0" animBg="1"/>
      <p:bldP spid="22" grpId="0" animBg="1"/>
      <p:bldP spid="24" grpId="0"/>
      <p:bldP spid="25" grpId="0" animBg="1"/>
      <p:bldP spid="43" grpId="0" animBg="1"/>
      <p:bldP spid="43" grpId="1" animBg="1"/>
      <p:bldP spid="44" grpId="0" animBg="1"/>
      <p:bldP spid="44" grpId="1" animBg="1"/>
      <p:bldP spid="45" grpId="0" animBg="1"/>
      <p:bldP spid="45" grpId="1" animBg="1"/>
      <p:bldP spid="46" grpId="0" animBg="1"/>
      <p:bldP spid="47" grpId="0" animBg="1"/>
      <p:bldP spid="4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798196" y="3622811"/>
            <a:ext cx="6463273" cy="1938992"/>
          </a:xfrm>
          <a:prstGeom prst="rect">
            <a:avLst/>
          </a:prstGeom>
          <a:noFill/>
          <a:ln w="6350">
            <a:noFill/>
          </a:ln>
        </p:spPr>
        <p:txBody>
          <a:bodyPr wrap="square" rtlCol="0">
            <a:spAutoFit/>
          </a:bodyPr>
          <a:lstStyle/>
          <a:p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১। গ্রিন হাউজ প্রভাব কী ? </a:t>
            </a:r>
          </a:p>
          <a:p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২। রাতের বেলায় সূর্যের অনুপস্থিতিতে 	পৃথিবী কিছুটা উষ্ণ থাকে কেন?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744746" y="6530033"/>
            <a:ext cx="2388404" cy="272815"/>
          </a:xfrm>
          <a:prstGeom prst="roundRect">
            <a:avLst>
              <a:gd name="adj" fmla="val 50000"/>
            </a:avLst>
          </a:prstGeom>
          <a:noFill/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1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কাওছার আহমেদ </a:t>
            </a:r>
            <a:endParaRPr lang="en-US" sz="1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5105317" y="6543068"/>
            <a:ext cx="2388404" cy="272815"/>
          </a:xfrm>
          <a:prstGeom prst="roundRect">
            <a:avLst>
              <a:gd name="adj" fmla="val 50000"/>
            </a:avLst>
          </a:prstGeom>
          <a:noFill/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1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০১৭১৫-০০৯৫২৪ </a:t>
            </a:r>
            <a:endParaRPr lang="en-US" sz="1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8277415E-20E4-4856-A6EF-96F49771D0C4}"/>
              </a:ext>
            </a:extLst>
          </p:cNvPr>
          <p:cNvSpPr txBox="1"/>
          <p:nvPr/>
        </p:nvSpPr>
        <p:spPr>
          <a:xfrm>
            <a:off x="1045979" y="917417"/>
            <a:ext cx="1785937" cy="646331"/>
          </a:xfrm>
          <a:prstGeom prst="rect">
            <a:avLst/>
          </a:prstGeom>
          <a:noFill/>
          <a:ln w="63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3600" b="1" u="sng" dirty="0">
                <a:latin typeface="NikoshBAN" panose="02000000000000000000" pitchFamily="2" charset="0"/>
                <a:cs typeface="NikoshBAN" panose="02000000000000000000" pitchFamily="2" charset="0"/>
              </a:rPr>
              <a:t>একক কাজ </a:t>
            </a:r>
            <a:endParaRPr lang="en-US" sz="3600" b="1" u="sng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4" name="Picture 13" descr="download (1).png">
            <a:extLst>
              <a:ext uri="{FF2B5EF4-FFF2-40B4-BE49-F238E27FC236}">
                <a16:creationId xmlns:a16="http://schemas.microsoft.com/office/drawing/2014/main" xmlns="" id="{FEC9645A-9D16-486B-811B-48478541D6C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4746" y="2021469"/>
            <a:ext cx="1906396" cy="1258940"/>
          </a:xfrm>
          <a:prstGeom prst="rect">
            <a:avLst/>
          </a:prstGeom>
          <a:ln w="28575">
            <a:solidFill>
              <a:schemeClr val="accent4">
                <a:lumMod val="40000"/>
                <a:lumOff val="60000"/>
              </a:schemeClr>
            </a:solidFill>
          </a:ln>
          <a:effectLst>
            <a:softEdge rad="112500"/>
          </a:effectLst>
        </p:spPr>
      </p:pic>
      <p:sp>
        <p:nvSpPr>
          <p:cNvPr id="9" name="Rounded Rectangle 8">
            <a:extLst>
              <a:ext uri="{FF2B5EF4-FFF2-40B4-BE49-F238E27FC236}">
                <a16:creationId xmlns:a16="http://schemas.microsoft.com/office/drawing/2014/main" xmlns="" id="{1F16E8F2-692F-472F-A5CB-7D9CD1AD87C0}"/>
              </a:ext>
            </a:extLst>
          </p:cNvPr>
          <p:cNvSpPr/>
          <p:nvPr/>
        </p:nvSpPr>
        <p:spPr>
          <a:xfrm>
            <a:off x="9152518" y="6552461"/>
            <a:ext cx="2388404" cy="272815"/>
          </a:xfrm>
          <a:prstGeom prst="roundRect">
            <a:avLst>
              <a:gd name="adj" fmla="val 50000"/>
            </a:avLst>
          </a:prstGeom>
          <a:noFill/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1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  <a:r>
              <a:rPr lang="bn-IN" sz="1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৯/০</a:t>
            </a:r>
            <a:r>
              <a:rPr lang="en-US" sz="1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7</a:t>
            </a:r>
            <a:r>
              <a:rPr lang="bn-IN" sz="1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/২০</a:t>
            </a:r>
            <a:r>
              <a:rPr lang="en-US" sz="1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21</a:t>
            </a:r>
            <a:endParaRPr lang="en-US" sz="1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8314" y="589080"/>
            <a:ext cx="4060340" cy="2691329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401299966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3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296</TotalTime>
  <Words>825</Words>
  <Application>Microsoft Office PowerPoint</Application>
  <PresentationFormat>Widescreen</PresentationFormat>
  <Paragraphs>179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3" baseType="lpstr">
      <vt:lpstr>Arial</vt:lpstr>
      <vt:lpstr>Calibri</vt:lpstr>
      <vt:lpstr>Calibri Light</vt:lpstr>
      <vt:lpstr>NikoshBAN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Kawsar Ahamed</dc:creator>
  <cp:lastModifiedBy>Kawsar Ahamed</cp:lastModifiedBy>
  <cp:revision>83</cp:revision>
  <dcterms:created xsi:type="dcterms:W3CDTF">2019-07-26T16:41:41Z</dcterms:created>
  <dcterms:modified xsi:type="dcterms:W3CDTF">2021-08-04T09:13:59Z</dcterms:modified>
</cp:coreProperties>
</file>