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</p:sldMasterIdLst>
  <p:notesMasterIdLst>
    <p:notesMasterId r:id="rId31"/>
  </p:notesMasterIdLst>
  <p:sldIdLst>
    <p:sldId id="259" r:id="rId3"/>
    <p:sldId id="257" r:id="rId4"/>
    <p:sldId id="315" r:id="rId5"/>
    <p:sldId id="281" r:id="rId6"/>
    <p:sldId id="292" r:id="rId7"/>
    <p:sldId id="280" r:id="rId8"/>
    <p:sldId id="364" r:id="rId9"/>
    <p:sldId id="361" r:id="rId10"/>
    <p:sldId id="363" r:id="rId11"/>
    <p:sldId id="365" r:id="rId12"/>
    <p:sldId id="316" r:id="rId13"/>
    <p:sldId id="279" r:id="rId14"/>
    <p:sldId id="366" r:id="rId15"/>
    <p:sldId id="367" r:id="rId16"/>
    <p:sldId id="324" r:id="rId17"/>
    <p:sldId id="375" r:id="rId18"/>
    <p:sldId id="357" r:id="rId19"/>
    <p:sldId id="269" r:id="rId20"/>
    <p:sldId id="270" r:id="rId21"/>
    <p:sldId id="272" r:id="rId22"/>
    <p:sldId id="382" r:id="rId23"/>
    <p:sldId id="371" r:id="rId24"/>
    <p:sldId id="370" r:id="rId25"/>
    <p:sldId id="381" r:id="rId26"/>
    <p:sldId id="310" r:id="rId27"/>
    <p:sldId id="311" r:id="rId28"/>
    <p:sldId id="277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38E37"/>
    <a:srgbClr val="AC0100"/>
    <a:srgbClr val="AC0402"/>
    <a:srgbClr val="690402"/>
    <a:srgbClr val="3CF28B"/>
    <a:srgbClr val="131702"/>
    <a:srgbClr val="E6E6E6"/>
    <a:srgbClr val="3CC17A"/>
    <a:srgbClr val="D7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9" autoAdjust="0"/>
    <p:restoredTop sz="94660"/>
  </p:normalViewPr>
  <p:slideViewPr>
    <p:cSldViewPr snapToGrid="0">
      <p:cViewPr>
        <p:scale>
          <a:sx n="60" d="100"/>
          <a:sy n="60" d="100"/>
        </p:scale>
        <p:origin x="57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DDE1-87A8-4B0C-8151-62386031951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0441C-AAAD-4DF1-9EAB-22B43B6D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BF89B-374C-4E46-B5B3-177560AD4B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BF89B-374C-4E46-B5B3-177560AD4B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BF89B-374C-4E46-B5B3-177560AD4B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6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3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56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2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06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hcmamun@yahoo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50B00-AAE2-4999-A3E1-44C099CBA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56029"/>
            <a:ext cx="8814789" cy="6545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4A89DF-673E-405C-9600-4D8FD494F1EE}"/>
              </a:ext>
            </a:extLst>
          </p:cNvPr>
          <p:cNvSpPr txBox="1"/>
          <p:nvPr/>
        </p:nvSpPr>
        <p:spPr>
          <a:xfrm>
            <a:off x="232229" y="2413337"/>
            <a:ext cx="81514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5555F-63E8-4756-B359-B4AA8AEEFDD8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E0329D7-8B37-407B-AA95-BD7A4D638B9F}"/>
              </a:ext>
            </a:extLst>
          </p:cNvPr>
          <p:cNvSpPr txBox="1"/>
          <p:nvPr/>
        </p:nvSpPr>
        <p:spPr>
          <a:xfrm>
            <a:off x="275792" y="4790128"/>
            <a:ext cx="856340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ভূট্টোর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অজুহাত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৩রা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পরিষদের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অনির্দিষ্টকালের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স্থগিত ঘোষণা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EC5925-447F-46AC-8468-ACD59B312025}"/>
              </a:ext>
            </a:extLst>
          </p:cNvPr>
          <p:cNvGrpSpPr/>
          <p:nvPr/>
        </p:nvGrpSpPr>
        <p:grpSpPr>
          <a:xfrm>
            <a:off x="621369" y="1650045"/>
            <a:ext cx="2619375" cy="2752070"/>
            <a:chOff x="621369" y="1650045"/>
            <a:chExt cx="2619375" cy="27520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FBE373-80D3-48DA-8107-C71AF33AEC7E}"/>
                </a:ext>
              </a:extLst>
            </p:cNvPr>
            <p:cNvSpPr txBox="1"/>
            <p:nvPr/>
          </p:nvSpPr>
          <p:spPr>
            <a:xfrm>
              <a:off x="621369" y="3878895"/>
              <a:ext cx="2589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জুলফিকার আলী ভুট্টো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A45EC1-D256-44CA-AAF8-407A5F067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69" y="1650045"/>
              <a:ext cx="2619375" cy="2228850"/>
            </a:xfrm>
            <a:prstGeom prst="roundRect">
              <a:avLst>
                <a:gd name="adj" fmla="val 16667"/>
              </a:avLst>
            </a:prstGeom>
            <a:ln w="1270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5D4DE1-E1D9-4AFD-A58F-8F66F35F6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24" y="1650045"/>
            <a:ext cx="4793672" cy="2727991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939CB2F-22BD-4DF9-A700-02227B5300B7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E9FEB-26B0-4812-A3D3-3B033DA0325E}"/>
              </a:ext>
            </a:extLst>
          </p:cNvPr>
          <p:cNvSpPr txBox="1"/>
          <p:nvPr/>
        </p:nvSpPr>
        <p:spPr>
          <a:xfrm>
            <a:off x="2324100" y="329444"/>
            <a:ext cx="449580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ভাষণের পটভূমি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2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063DE96-C070-46B4-AEFC-34AFCC8A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7" y="1431245"/>
            <a:ext cx="2880502" cy="2523144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241357-C4FA-4BD3-A45D-6BBD1ACCD2A9}"/>
              </a:ext>
            </a:extLst>
          </p:cNvPr>
          <p:cNvSpPr txBox="1"/>
          <p:nvPr/>
        </p:nvSpPr>
        <p:spPr>
          <a:xfrm>
            <a:off x="876652" y="4154370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শেখ মুজিবর রহমান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2AEFF-7BD2-4B8B-8248-7EF6058D58ED}"/>
              </a:ext>
            </a:extLst>
          </p:cNvPr>
          <p:cNvSpPr txBox="1"/>
          <p:nvPr/>
        </p:nvSpPr>
        <p:spPr>
          <a:xfrm>
            <a:off x="262308" y="4898042"/>
            <a:ext cx="8527472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আহবানে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 ১৯৭১ ঢাকা এবং ৩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 সারা দেশে হরতাল পালিত হয়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হরতাল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চলাকালে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সেনাবাহিনির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হতাহত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954504-CAF3-4838-9214-813BC6A73110}"/>
              </a:ext>
            </a:extLst>
          </p:cNvPr>
          <p:cNvSpPr txBox="1"/>
          <p:nvPr/>
        </p:nvSpPr>
        <p:spPr>
          <a:xfrm>
            <a:off x="3844712" y="4154370"/>
            <a:ext cx="451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পুলিশ ও সেনাবাহিনীর গুলিতে হতাহত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46767-5DA2-4C75-8A5A-60269FD3A74F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D8A3F-48C8-4301-9BEE-6B30E9EFC4F0}"/>
              </a:ext>
            </a:extLst>
          </p:cNvPr>
          <p:cNvSpPr txBox="1"/>
          <p:nvPr/>
        </p:nvSpPr>
        <p:spPr>
          <a:xfrm>
            <a:off x="2324100" y="329444"/>
            <a:ext cx="449580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ভাষণের পটভূমি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11069-DE33-450A-A1BC-F3216E07B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31245"/>
            <a:ext cx="4239491" cy="2523144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42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6" t="4167" r="7560"/>
          <a:stretch/>
        </p:blipFill>
        <p:spPr>
          <a:xfrm>
            <a:off x="2613413" y="1847833"/>
            <a:ext cx="3915724" cy="3028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4454D1-01FD-40C5-8181-BD60DA414006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55597069-C707-4038-97E7-188E5F8F20FE}"/>
              </a:ext>
            </a:extLst>
          </p:cNvPr>
          <p:cNvSpPr/>
          <p:nvPr/>
        </p:nvSpPr>
        <p:spPr>
          <a:xfrm>
            <a:off x="2952025" y="453968"/>
            <a:ext cx="3238500" cy="903840"/>
          </a:xfrm>
          <a:prstGeom prst="bevel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42897-8BA2-4A03-88E6-086882E1EB68}"/>
              </a:ext>
            </a:extLst>
          </p:cNvPr>
          <p:cNvSpPr txBox="1"/>
          <p:nvPr/>
        </p:nvSpPr>
        <p:spPr>
          <a:xfrm>
            <a:off x="351476" y="5366154"/>
            <a:ext cx="8439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মার্চ সারা দেশে হরতাল পালিত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6CD6A-8855-428C-8D53-3F4F25883E1D}"/>
              </a:ext>
            </a:extLst>
          </p:cNvPr>
          <p:cNvSpPr/>
          <p:nvPr/>
        </p:nvSpPr>
        <p:spPr>
          <a:xfrm>
            <a:off x="6373035" y="672587"/>
            <a:ext cx="222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993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5" y="1624445"/>
            <a:ext cx="3781862" cy="278511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8D984-66B1-42AA-BCF2-6C2B03432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92" y="1624445"/>
            <a:ext cx="3864323" cy="278511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69DFBF7-9B48-42CE-ACC4-FA71CA10CF51}"/>
              </a:ext>
            </a:extLst>
          </p:cNvPr>
          <p:cNvSpPr txBox="1">
            <a:spLocks/>
          </p:cNvSpPr>
          <p:nvPr/>
        </p:nvSpPr>
        <p:spPr>
          <a:xfrm>
            <a:off x="352926" y="5078344"/>
            <a:ext cx="8438148" cy="1097016"/>
          </a:xfrm>
          <a:prstGeom prst="rect">
            <a:avLst/>
          </a:prstGeom>
          <a:noFill/>
          <a:ln w="12700" cap="flat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১৯৭১ সালের ৭ই মার্চ রেসকোর্স  ময়দানে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ঐতিহাসিক ভাষণ দেন।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1D945-EE91-46A8-B2DC-9015FA4E809C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B29D2-CF0F-4F56-BC97-41E395159DD0}"/>
              </a:ext>
            </a:extLst>
          </p:cNvPr>
          <p:cNvSpPr txBox="1"/>
          <p:nvPr/>
        </p:nvSpPr>
        <p:spPr>
          <a:xfrm>
            <a:off x="3253108" y="417962"/>
            <a:ext cx="28268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4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4A7D71-6406-4359-8DEA-18C9D9B78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6" t="3607" r="3794" b="5993"/>
          <a:stretch/>
        </p:blipFill>
        <p:spPr>
          <a:xfrm>
            <a:off x="4778789" y="3606027"/>
            <a:ext cx="3561795" cy="2004529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43D37-DDD1-4C13-A0CC-81DB063247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" t="13990" r="10362" b="41312"/>
          <a:stretch/>
        </p:blipFill>
        <p:spPr>
          <a:xfrm>
            <a:off x="597430" y="3586157"/>
            <a:ext cx="3713214" cy="2025817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C93CC209-A6A2-4390-84E8-5A426E6D79F1}"/>
              </a:ext>
            </a:extLst>
          </p:cNvPr>
          <p:cNvSpPr txBox="1">
            <a:spLocks/>
          </p:cNvSpPr>
          <p:nvPr/>
        </p:nvSpPr>
        <p:spPr>
          <a:xfrm>
            <a:off x="453052" y="5711283"/>
            <a:ext cx="8340819" cy="1033553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ভাষণে পশ্চিম পাকিস্তানি  শাসকগোষ্ঠীর শোষণ-শাসন, বঞ্চনার ইতিহাস তুলে ধরেন।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78A11-B69D-4DC3-B998-74DE8A957A74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7F74B-76C9-47BF-AAF9-F702D7276BF7}"/>
              </a:ext>
            </a:extLst>
          </p:cNvPr>
          <p:cNvSpPr txBox="1"/>
          <p:nvPr/>
        </p:nvSpPr>
        <p:spPr>
          <a:xfrm>
            <a:off x="3210036" y="342002"/>
            <a:ext cx="28268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89" y="1337793"/>
            <a:ext cx="3561795" cy="2077352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2DD91-BFEF-402B-8093-093E9B4FCD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609330" y="1297778"/>
            <a:ext cx="3701314" cy="2074763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0149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2DBF7-967F-4B3E-B0B7-A2850154A0C8}"/>
              </a:ext>
            </a:extLst>
          </p:cNvPr>
          <p:cNvSpPr txBox="1"/>
          <p:nvPr/>
        </p:nvSpPr>
        <p:spPr>
          <a:xfrm>
            <a:off x="180106" y="1161494"/>
            <a:ext cx="5386505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২০১৭ সালের অক্টোবরের শে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ভাষণকে "ডকুমেন্টারী হেরিটেজ" (বিশ্ব প্রামাণ্য ঐতিহ্য) হিসেবে স্বীকৃতি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তিহাসিক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ক্লান্ত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তর্জাতিক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স্বীকৃ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রাষ্ট্রদূত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ইউনেস</a:t>
            </a:r>
            <a:r>
              <a:rPr lang="as-IN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0327D-1662-456D-87BC-0FD8B1EB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33" y="1532001"/>
            <a:ext cx="3088751" cy="2278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4BD4106-55EF-4CA3-8220-8B2751A13EA8}"/>
              </a:ext>
            </a:extLst>
          </p:cNvPr>
          <p:cNvSpPr txBox="1">
            <a:spLocks/>
          </p:cNvSpPr>
          <p:nvPr/>
        </p:nvSpPr>
        <p:spPr>
          <a:xfrm>
            <a:off x="180106" y="4755757"/>
            <a:ext cx="8578883" cy="1976093"/>
          </a:xfrm>
          <a:prstGeom prst="rect">
            <a:avLst/>
          </a:prstGeom>
          <a:noFill/>
          <a:ln w="381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ইতিহাসে বিশেষ করে বাঙালি জাতির ইতিহাসে এ ভাষণ এক স্মরণীয় দলিল। পৃথিবীর ইতিহাসে যেসব ঐতিহাসিক ভাষণের নজির আছে ৭ই মার্চের ভাষণ তার অন্যতম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স্বাধীনতাকামী মানুষের নিকট এ ভাষণ অমর হয়ে থাকবে।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5B57A-A201-4695-9CFC-C38D49A687B5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41A99-5765-4688-AB9D-6046B77E14F3}"/>
              </a:ext>
            </a:extLst>
          </p:cNvPr>
          <p:cNvSpPr txBox="1"/>
          <p:nvPr/>
        </p:nvSpPr>
        <p:spPr>
          <a:xfrm>
            <a:off x="3253108" y="305668"/>
            <a:ext cx="28268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46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4190" y="5491636"/>
            <a:ext cx="6041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র্চের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ভাষণের তাৎপর্য 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9" y="1993448"/>
            <a:ext cx="4877454" cy="2862549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70C7BD-B95C-45A1-9BDD-765A86B24F6A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26C30FE3-BCA6-444D-93B7-16AED76350D2}"/>
              </a:ext>
            </a:extLst>
          </p:cNvPr>
          <p:cNvSpPr/>
          <p:nvPr/>
        </p:nvSpPr>
        <p:spPr>
          <a:xfrm>
            <a:off x="2995866" y="453968"/>
            <a:ext cx="3238500" cy="903840"/>
          </a:xfrm>
          <a:prstGeom prst="bevel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C7B99-5FC5-4B6D-B3C2-21539DDECB5D}"/>
              </a:ext>
            </a:extLst>
          </p:cNvPr>
          <p:cNvSpPr/>
          <p:nvPr/>
        </p:nvSpPr>
        <p:spPr>
          <a:xfrm>
            <a:off x="6373035" y="67258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344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B93302-9DB4-4357-AFF0-30657980F4B8}"/>
              </a:ext>
            </a:extLst>
          </p:cNvPr>
          <p:cNvSpPr txBox="1">
            <a:spLocks/>
          </p:cNvSpPr>
          <p:nvPr/>
        </p:nvSpPr>
        <p:spPr>
          <a:xfrm>
            <a:off x="4572000" y="1617335"/>
            <a:ext cx="4258234" cy="4859663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 থেকে  বাঙালি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 হওয়ার প্রেরণা ও  মুক্তিযুদ্ধের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 পায়।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ভাষণের পরেই বাঙালি জাতির সামনে  একটি মাত্র  গন্তব্য নির্ধারণ হয়ে যায় , তা হলো ‘স্বাধীনতা’ । ৭ই মার্চের ভাষণে বঙ্গবন্ধু  যে স্বাধীনতার  ডাক দেন, সে ডাকেই  বাঙালী জাতি  মুক্তিযুদ্ধের প্রস্তুতি নিতে থাকে।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E6E23-5789-412A-908F-6BC451857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>
          <a:xfrm>
            <a:off x="313766" y="1617335"/>
            <a:ext cx="3953434" cy="4859664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34625-4F4F-444E-B09D-1A79F6D7CA2E}"/>
              </a:ext>
            </a:extLst>
          </p:cNvPr>
          <p:cNvSpPr txBox="1"/>
          <p:nvPr/>
        </p:nvSpPr>
        <p:spPr>
          <a:xfrm>
            <a:off x="1952625" y="381001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63154-C658-4E22-B20F-235E055E2911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2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507" y="5327046"/>
            <a:ext cx="8191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‘প্রত্যেক ঘরে ঘরে দুর্গ গড়ে তোলো।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যা কিছু আছে তাই নিয়ে শত্রুর মোকাবিলা করতে হবে।’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ACF30-49C4-4947-A872-7E74C66E8874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907CD-0867-4208-890A-5683BD28F1D5}"/>
              </a:ext>
            </a:extLst>
          </p:cNvPr>
          <p:cNvSpPr txBox="1"/>
          <p:nvPr/>
        </p:nvSpPr>
        <p:spPr>
          <a:xfrm>
            <a:off x="2066925" y="361619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207FF-DE51-4BA9-BD8D-5EE7990CC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54" y="1841635"/>
            <a:ext cx="3120160" cy="269526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06CA6-0707-4382-9C37-58C94FCC4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9" b="66294"/>
          <a:stretch/>
        </p:blipFill>
        <p:spPr>
          <a:xfrm>
            <a:off x="2707825" y="1841635"/>
            <a:ext cx="3305380" cy="269526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51345A-58CF-4168-BC43-07621354B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52" y="1841635"/>
            <a:ext cx="3305380" cy="269526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725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057" y="1576568"/>
            <a:ext cx="3254960" cy="3018088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1" y="1576568"/>
            <a:ext cx="2857486" cy="3018088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/>
          <p:cNvSpPr/>
          <p:nvPr/>
        </p:nvSpPr>
        <p:spPr>
          <a:xfrm>
            <a:off x="469366" y="5051780"/>
            <a:ext cx="8108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দিয়েছি, রক্ত আরও দেবো,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এদেশের মানুষকে মুক্ত করে ছাড়ব,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ইনশাল্লাহ।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B998D9-1B6C-4CFD-A3FC-BD7F05146A53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08463-C672-4329-99F6-C6B6DC06D597}"/>
              </a:ext>
            </a:extLst>
          </p:cNvPr>
          <p:cNvSpPr txBox="1"/>
          <p:nvPr/>
        </p:nvSpPr>
        <p:spPr>
          <a:xfrm>
            <a:off x="2066925" y="303563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D125B-2F73-4FCE-86A4-7F067296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54488" b="48992"/>
          <a:stretch/>
        </p:blipFill>
        <p:spPr>
          <a:xfrm>
            <a:off x="6410148" y="1540353"/>
            <a:ext cx="2443565" cy="3018088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8403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ECFF31-4706-4FD2-9543-C5426ABB2405}"/>
              </a:ext>
            </a:extLst>
          </p:cNvPr>
          <p:cNvGrpSpPr/>
          <p:nvPr/>
        </p:nvGrpSpPr>
        <p:grpSpPr>
          <a:xfrm>
            <a:off x="0" y="-13855"/>
            <a:ext cx="9047018" cy="6858000"/>
            <a:chOff x="0" y="-13855"/>
            <a:chExt cx="9047018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169646-2A97-4B23-A15C-4F17F790F8C4}"/>
                </a:ext>
              </a:extLst>
            </p:cNvPr>
            <p:cNvSpPr txBox="1"/>
            <p:nvPr/>
          </p:nvSpPr>
          <p:spPr>
            <a:xfrm>
              <a:off x="3338288" y="174459"/>
              <a:ext cx="2467426" cy="940653"/>
            </a:xfrm>
            <a:prstGeom prst="bevel">
              <a:avLst/>
            </a:prstGeom>
            <a:gradFill flip="none" rotWithShape="1">
              <a:gsLst>
                <a:gs pos="0">
                  <a:srgbClr val="00B050"/>
                </a:gs>
                <a:gs pos="50000">
                  <a:schemeClr val="accent1">
                    <a:lumMod val="0"/>
                    <a:lumOff val="100000"/>
                  </a:schemeClr>
                </a:gs>
                <a:gs pos="100000">
                  <a:srgbClr val="00B050"/>
                </a:gs>
              </a:gsLst>
              <a:lin ang="16200000" scaled="1"/>
              <a:tileRect/>
            </a:gra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D3EE40-1AA1-4C0A-9D7A-0B4C6711758C}"/>
                </a:ext>
              </a:extLst>
            </p:cNvPr>
            <p:cNvGrpSpPr/>
            <p:nvPr/>
          </p:nvGrpSpPr>
          <p:grpSpPr>
            <a:xfrm>
              <a:off x="481310" y="1242403"/>
              <a:ext cx="3743595" cy="5304277"/>
              <a:chOff x="619857" y="1242401"/>
              <a:chExt cx="3743595" cy="530427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D0090-5EE3-408C-9564-09384C63A6B3}"/>
                  </a:ext>
                </a:extLst>
              </p:cNvPr>
              <p:cNvSpPr txBox="1"/>
              <p:nvPr/>
            </p:nvSpPr>
            <p:spPr>
              <a:xfrm>
                <a:off x="619857" y="1242401"/>
                <a:ext cx="3716299" cy="52629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247CD88-216C-4C58-8356-DD31F4FE4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788"/>
              <a:stretch/>
            </p:blipFill>
            <p:spPr>
              <a:xfrm>
                <a:off x="1342280" y="1447937"/>
                <a:ext cx="2326044" cy="241944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33854E-BC98-4811-A752-F32E4CBD218E}"/>
                  </a:ext>
                </a:extLst>
              </p:cNvPr>
              <p:cNvSpPr txBox="1"/>
              <p:nvPr/>
            </p:nvSpPr>
            <p:spPr>
              <a:xfrm>
                <a:off x="647153" y="4084465"/>
                <a:ext cx="3716299" cy="24622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এম.এম. মুমিনুল হক চৌধুরী</a:t>
                </a:r>
                <a:br>
                  <a:rPr lang="bn-BD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</a:br>
                <a:r>
                  <a:rPr lang="en-US" sz="24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সিনিয়র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সহকারি শিক্ষক </a:t>
                </a:r>
                <a:endParaRPr lang="en-US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কিশলয় আদর্শ শিক্ষা নিকেতন</a:t>
                </a:r>
                <a:br>
                  <a:rPr lang="bn-BD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</a:br>
                <a:r>
                  <a:rPr lang="bn-BD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খুটাখালী, চকরিয়া, কক্সবাজার।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ইমেইল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mhcmamun@yahoo.com</a:t>
                </a:r>
                <a:endParaRPr lang="en-US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মোবাইল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01718-253984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4E16598-212A-4705-86D2-4C1EBD558D9B}"/>
                </a:ext>
              </a:extLst>
            </p:cNvPr>
            <p:cNvGrpSpPr/>
            <p:nvPr/>
          </p:nvGrpSpPr>
          <p:grpSpPr>
            <a:xfrm>
              <a:off x="4997900" y="1242402"/>
              <a:ext cx="3716299" cy="5262979"/>
              <a:chOff x="4997900" y="1242402"/>
              <a:chExt cx="3716299" cy="526297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28D226-8503-4454-9598-0F33337340A5}"/>
                  </a:ext>
                </a:extLst>
              </p:cNvPr>
              <p:cNvSpPr txBox="1"/>
              <p:nvPr/>
            </p:nvSpPr>
            <p:spPr>
              <a:xfrm>
                <a:off x="4997900" y="1242402"/>
                <a:ext cx="3716299" cy="52629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8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FCFED3-7A74-41B4-8E2E-FF52D0D285E2}"/>
                  </a:ext>
                </a:extLst>
              </p:cNvPr>
              <p:cNvSpPr txBox="1"/>
              <p:nvPr/>
            </p:nvSpPr>
            <p:spPr>
              <a:xfrm>
                <a:off x="5025196" y="4290154"/>
                <a:ext cx="3615314" cy="21236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অধ্যায়-২: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স্বাধীন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endParaRPr lang="en-US" sz="28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</a:t>
                </a:r>
                <a:r>
                  <a:rPr lang="en-US" sz="2800" spc="-100" dirty="0" err="1">
                    <a:ln w="0"/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মুক্তিযুদ্ধের</a:t>
                </a:r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-1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প্রস্তুতি</a:t>
                </a:r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spc="-1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সশস্ত্র</a:t>
                </a:r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-1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মুক্তিযুদ্ধ</a:t>
                </a:r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spc="-1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স্বাধীন</a:t>
                </a:r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-1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-1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অভ্যুদয়</a:t>
                </a:r>
                <a:r>
                  <a:rPr lang="en-US" sz="2800" spc="-1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ctr"/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সময়ঃ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৫০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তারিখঃ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04/০8/২০২১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D21DA8-7A4D-4C88-AC3D-2B78D1246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424" y="1447939"/>
              <a:ext cx="3213250" cy="27506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576F78-2969-4882-9660-908CEB2C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70259" y="3287507"/>
              <a:ext cx="5520603" cy="14196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96A7C8-8331-4A69-91B1-8ED51C2E36A2}"/>
                </a:ext>
              </a:extLst>
            </p:cNvPr>
            <p:cNvSpPr/>
            <p:nvPr/>
          </p:nvSpPr>
          <p:spPr>
            <a:xfrm>
              <a:off x="0" y="-13855"/>
              <a:ext cx="9047018" cy="6858000"/>
            </a:xfrm>
            <a:prstGeom prst="rect">
              <a:avLst/>
            </a:prstGeom>
            <a:noFill/>
            <a:ln w="228600" cap="flat" cmpd="thickThin">
              <a:gradFill>
                <a:gsLst>
                  <a:gs pos="0">
                    <a:srgbClr val="00B050">
                      <a:lumMod val="100000"/>
                    </a:srgbClr>
                  </a:gs>
                  <a:gs pos="50000">
                    <a:srgbClr val="FF0000"/>
                  </a:gs>
                  <a:gs pos="100000">
                    <a:srgbClr val="00B050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314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652" y="5653308"/>
            <a:ext cx="6910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পশ্চিম পাকিস্তানি বাহিনী নিরস্ত্র বাঙালির ওপর নৃশংস গণহত্যা শুরু করে।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8BD37-4466-4138-A6B4-BF20BFAB609F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39487-CF89-4B96-9C62-361A3B47ECBA}"/>
              </a:ext>
            </a:extLst>
          </p:cNvPr>
          <p:cNvSpPr txBox="1"/>
          <p:nvPr/>
        </p:nvSpPr>
        <p:spPr>
          <a:xfrm>
            <a:off x="2066925" y="361619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8817C-31E1-4683-BAA8-66ADD51A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7" y="1296340"/>
            <a:ext cx="3003931" cy="2000571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A94DC0-AB74-4086-9A52-A3EE88B32F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1" y="1260450"/>
            <a:ext cx="2989943" cy="2036461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/>
          <a:stretch/>
        </p:blipFill>
        <p:spPr>
          <a:xfrm>
            <a:off x="5029570" y="3561089"/>
            <a:ext cx="2997778" cy="202665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2" y="3476569"/>
            <a:ext cx="2989942" cy="211117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703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A15DE0-59A8-43AF-9771-2E5171D4E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2" y="1359772"/>
            <a:ext cx="2934882" cy="22098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30CF45-65BF-44F1-97E7-B452BE12D336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19A48-2921-49E0-9E21-BAFFA1C3E225}"/>
              </a:ext>
            </a:extLst>
          </p:cNvPr>
          <p:cNvSpPr txBox="1"/>
          <p:nvPr/>
        </p:nvSpPr>
        <p:spPr>
          <a:xfrm>
            <a:off x="2066925" y="361619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2711-E84B-46FD-998A-F81F92B6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88" y="1359772"/>
            <a:ext cx="3682998" cy="2209799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ABC7D2-F90F-4A93-8D74-22A6F163AF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/>
          <a:stretch/>
        </p:blipFill>
        <p:spPr>
          <a:xfrm flipH="1">
            <a:off x="4572000" y="3757884"/>
            <a:ext cx="3398800" cy="2234604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8E2C62-2C04-4E64-A522-0281026C85A5}"/>
              </a:ext>
            </a:extLst>
          </p:cNvPr>
          <p:cNvSpPr/>
          <p:nvPr/>
        </p:nvSpPr>
        <p:spPr>
          <a:xfrm>
            <a:off x="3268618" y="6068913"/>
            <a:ext cx="257773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3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B57AFE-3DF2-435A-BD0D-C2AA472BE0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3"/>
          <a:stretch/>
        </p:blipFill>
        <p:spPr>
          <a:xfrm>
            <a:off x="1086781" y="3757884"/>
            <a:ext cx="3398801" cy="2209799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565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13BB57-F70E-4595-9560-53E086919136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94F76-509B-4E2F-8B3B-0AD31081C99F}"/>
              </a:ext>
            </a:extLst>
          </p:cNvPr>
          <p:cNvSpPr txBox="1"/>
          <p:nvPr/>
        </p:nvSpPr>
        <p:spPr>
          <a:xfrm>
            <a:off x="2066925" y="361619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D88BE-AD47-4EF4-BAE1-3ABFE5ED2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3" y="1280190"/>
            <a:ext cx="3341323" cy="2310627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B7C31-5519-4BBB-A146-940815B60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4" r="22305"/>
          <a:stretch/>
        </p:blipFill>
        <p:spPr>
          <a:xfrm>
            <a:off x="4874637" y="1280190"/>
            <a:ext cx="3397808" cy="2310627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F003D9-9218-4C5B-9D46-DDBD9E5D1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4" y="3769033"/>
            <a:ext cx="3326224" cy="2264381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BD8E06-3233-48C9-B5AC-9DF5BF59D7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14" y="3769033"/>
            <a:ext cx="3366031" cy="2264381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CA37D6-35C0-4601-9A7B-6D4285E80335}"/>
              </a:ext>
            </a:extLst>
          </p:cNvPr>
          <p:cNvSpPr/>
          <p:nvPr/>
        </p:nvSpPr>
        <p:spPr>
          <a:xfrm>
            <a:off x="2855510" y="6033414"/>
            <a:ext cx="3661580" cy="696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40"/>
              </a:lnSpc>
            </a:pP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যুদ্ধের কলা-কৌশল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শিখছে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6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51" y="1246290"/>
            <a:ext cx="3198391" cy="2226252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762034" y="5965004"/>
            <a:ext cx="5619932" cy="708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রক্তক্ষয়ী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bn-IN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7258" y="1246290"/>
            <a:ext cx="3198391" cy="2226252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D8B86-7738-436F-9646-B2EB962DE48A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FE925-E04B-41F0-838A-4EE33FA1C8A5}"/>
              </a:ext>
            </a:extLst>
          </p:cNvPr>
          <p:cNvSpPr txBox="1"/>
          <p:nvPr/>
        </p:nvSpPr>
        <p:spPr>
          <a:xfrm>
            <a:off x="2066925" y="361619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C7E7B-442A-4D06-826D-6743086A4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51" y="3660348"/>
            <a:ext cx="3198389" cy="2226252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11AC3-AE5C-4F58-AA35-9FE92BD5A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2685" y="3660348"/>
            <a:ext cx="3198388" cy="2226252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3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E07322-46C8-4973-B92A-B9B9129FB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/>
        </p:blipFill>
        <p:spPr>
          <a:xfrm>
            <a:off x="4391459" y="2206171"/>
            <a:ext cx="4317112" cy="264292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50547A-3A89-4C0A-AD94-F24B94ED0C11}"/>
              </a:ext>
            </a:extLst>
          </p:cNvPr>
          <p:cNvSpPr txBox="1"/>
          <p:nvPr/>
        </p:nvSpPr>
        <p:spPr>
          <a:xfrm>
            <a:off x="3178830" y="5599239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অভ্যুদয়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CEA8A-25AD-4FE1-818C-116E0FBF3A6F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86CDC-070C-4DE4-B347-AD7AE64A0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3" t="67385"/>
          <a:stretch/>
        </p:blipFill>
        <p:spPr>
          <a:xfrm>
            <a:off x="435429" y="2206171"/>
            <a:ext cx="3828307" cy="264292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DEEA9-438B-47DA-B72F-4EBDE0338FC0}"/>
              </a:ext>
            </a:extLst>
          </p:cNvPr>
          <p:cNvSpPr txBox="1"/>
          <p:nvPr/>
        </p:nvSpPr>
        <p:spPr>
          <a:xfrm>
            <a:off x="1952625" y="398549"/>
            <a:ext cx="523875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মার্চের ভাষণের 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2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FBF21-8986-466A-B87E-C9C7FA22B4CE}"/>
              </a:ext>
            </a:extLst>
          </p:cNvPr>
          <p:cNvSpPr txBox="1"/>
          <p:nvPr/>
        </p:nvSpPr>
        <p:spPr>
          <a:xfrm>
            <a:off x="856343" y="3256270"/>
            <a:ext cx="3593322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(গ) ৩রা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E5753-46B3-4A81-A4EB-106C8E4D3CCD}"/>
              </a:ext>
            </a:extLst>
          </p:cNvPr>
          <p:cNvSpPr txBox="1"/>
          <p:nvPr/>
        </p:nvSpPr>
        <p:spPr>
          <a:xfrm>
            <a:off x="856341" y="1359489"/>
            <a:ext cx="7564396" cy="1077214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401638" indent="-401638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D0D78-10DC-43E5-8B59-33AC27B7413C}"/>
              </a:ext>
            </a:extLst>
          </p:cNvPr>
          <p:cNvSpPr txBox="1"/>
          <p:nvPr/>
        </p:nvSpPr>
        <p:spPr>
          <a:xfrm>
            <a:off x="856343" y="2541895"/>
            <a:ext cx="3593321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১লা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FCF2B9E-44FC-4EC8-8B0B-AEA13356DC58}"/>
              </a:ext>
            </a:extLst>
          </p:cNvPr>
          <p:cNvSpPr txBox="1"/>
          <p:nvPr/>
        </p:nvSpPr>
        <p:spPr>
          <a:xfrm>
            <a:off x="5005287" y="3256270"/>
            <a:ext cx="3433667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৩রা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3CE68-E5A1-449F-8FA8-5F738C73A8EE}"/>
              </a:ext>
            </a:extLst>
          </p:cNvPr>
          <p:cNvSpPr txBox="1"/>
          <p:nvPr/>
        </p:nvSpPr>
        <p:spPr>
          <a:xfrm>
            <a:off x="4987070" y="2541895"/>
            <a:ext cx="3433666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১লা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5877BA-2EC5-468F-9637-14B148D7E38C}"/>
              </a:ext>
            </a:extLst>
          </p:cNvPr>
          <p:cNvCxnSpPr>
            <a:cxnSpLocks/>
          </p:cNvCxnSpPr>
          <p:nvPr/>
        </p:nvCxnSpPr>
        <p:spPr>
          <a:xfrm>
            <a:off x="0" y="1121518"/>
            <a:ext cx="9047018" cy="0"/>
          </a:xfrm>
          <a:prstGeom prst="line">
            <a:avLst/>
          </a:prstGeom>
          <a:ln w="101600" cap="rnd" cmpd="dbl">
            <a:solidFill>
              <a:srgbClr val="AC0100"/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F90987C6-3418-4520-B637-95C4B2767914}"/>
              </a:ext>
            </a:extLst>
          </p:cNvPr>
          <p:cNvSpPr txBox="1"/>
          <p:nvPr/>
        </p:nvSpPr>
        <p:spPr>
          <a:xfrm>
            <a:off x="5508487" y="255766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5B8B3E0-F7D4-42CD-B070-4865E2976B25}"/>
              </a:ext>
            </a:extLst>
          </p:cNvPr>
          <p:cNvSpPr txBox="1"/>
          <p:nvPr/>
        </p:nvSpPr>
        <p:spPr>
          <a:xfrm>
            <a:off x="4987070" y="5233998"/>
            <a:ext cx="3433666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২০১৭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184F0-63AA-4C4C-B08A-8BD31EC46AA1}"/>
              </a:ext>
            </a:extLst>
          </p:cNvPr>
          <p:cNvSpPr txBox="1"/>
          <p:nvPr/>
        </p:nvSpPr>
        <p:spPr>
          <a:xfrm>
            <a:off x="856340" y="4061402"/>
            <a:ext cx="7564396" cy="1077214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457200" indent="-457200"/>
            <a:r>
              <a:rPr lang="en-US" sz="32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ইউনেস্কো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৭ই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মার্চের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ভাষণকে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প্রামাণ্য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দলিল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স্বীকৃতি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2AACE-E4F4-4F43-9276-4D9CDC6E8D92}"/>
              </a:ext>
            </a:extLst>
          </p:cNvPr>
          <p:cNvSpPr txBox="1"/>
          <p:nvPr/>
        </p:nvSpPr>
        <p:spPr>
          <a:xfrm>
            <a:off x="856343" y="5233998"/>
            <a:ext cx="3593322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 ২০১৬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FDDED-BD24-4DB0-AE34-87ADF4B64B44}"/>
              </a:ext>
            </a:extLst>
          </p:cNvPr>
          <p:cNvSpPr txBox="1"/>
          <p:nvPr/>
        </p:nvSpPr>
        <p:spPr>
          <a:xfrm>
            <a:off x="856340" y="5948373"/>
            <a:ext cx="3593323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spc="-15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২০১৮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5ACB9-DEDA-4CE6-A6AB-8DD9D146D79B}"/>
              </a:ext>
            </a:extLst>
          </p:cNvPr>
          <p:cNvSpPr txBox="1"/>
          <p:nvPr/>
        </p:nvSpPr>
        <p:spPr>
          <a:xfrm>
            <a:off x="5005287" y="5943493"/>
            <a:ext cx="3433667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২০১৯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8825B033-062C-4F9C-B716-1BCE10798F80}"/>
              </a:ext>
            </a:extLst>
          </p:cNvPr>
          <p:cNvSpPr txBox="1"/>
          <p:nvPr/>
        </p:nvSpPr>
        <p:spPr>
          <a:xfrm>
            <a:off x="5320475" y="275824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2FFA02-916B-4F2F-89BF-731B6085E237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D60B48A0-2152-4C13-A165-EFB12E8AF9D2}"/>
              </a:ext>
            </a:extLst>
          </p:cNvPr>
          <p:cNvSpPr/>
          <p:nvPr/>
        </p:nvSpPr>
        <p:spPr>
          <a:xfrm>
            <a:off x="2412006" y="167907"/>
            <a:ext cx="2159994" cy="822044"/>
          </a:xfrm>
          <a:prstGeom prst="bevel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36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9F237-B68D-4CCE-9B09-22999634AD02}"/>
              </a:ext>
            </a:extLst>
          </p:cNvPr>
          <p:cNvSpPr txBox="1"/>
          <p:nvPr/>
        </p:nvSpPr>
        <p:spPr>
          <a:xfrm rot="16200000">
            <a:off x="-2290712" y="3563283"/>
            <a:ext cx="5406748" cy="523216"/>
          </a:xfrm>
          <a:prstGeom prst="rect">
            <a:avLst/>
          </a:prstGeom>
          <a:noFill/>
          <a:ln w="50800" cmpd="dbl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457200" indent="-457200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অপশনে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3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B99518-589B-47F2-BFEF-139948ED77A5}"/>
              </a:ext>
            </a:extLst>
          </p:cNvPr>
          <p:cNvSpPr txBox="1"/>
          <p:nvPr/>
        </p:nvSpPr>
        <p:spPr>
          <a:xfrm>
            <a:off x="4516577" y="1947279"/>
            <a:ext cx="4036445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সোনাদিঘির ময়দানে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6CB89-390F-4579-ADDA-DBF54FC2CEE4}"/>
              </a:ext>
            </a:extLst>
          </p:cNvPr>
          <p:cNvSpPr txBox="1"/>
          <p:nvPr/>
        </p:nvSpPr>
        <p:spPr>
          <a:xfrm>
            <a:off x="861967" y="1291081"/>
            <a:ext cx="7691055" cy="58477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04E9D-3FE6-48FB-9DEB-E056D03FAD29}"/>
              </a:ext>
            </a:extLst>
          </p:cNvPr>
          <p:cNvSpPr txBox="1"/>
          <p:nvPr/>
        </p:nvSpPr>
        <p:spPr>
          <a:xfrm>
            <a:off x="845968" y="1947279"/>
            <a:ext cx="3344406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পল্টন ময়দানে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499A4C9-F01F-4830-B1A2-9CA7EC9CDB21}"/>
              </a:ext>
            </a:extLst>
          </p:cNvPr>
          <p:cNvSpPr txBox="1"/>
          <p:nvPr/>
        </p:nvSpPr>
        <p:spPr>
          <a:xfrm>
            <a:off x="858328" y="2623018"/>
            <a:ext cx="3344406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রেসকোর্স ময়দানে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353C3-5586-40D0-99BF-CA6EE3EEBC5D}"/>
              </a:ext>
            </a:extLst>
          </p:cNvPr>
          <p:cNvSpPr txBox="1"/>
          <p:nvPr/>
        </p:nvSpPr>
        <p:spPr>
          <a:xfrm>
            <a:off x="4516577" y="2641685"/>
            <a:ext cx="4062674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ময়দানে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E6EA5822-283F-47D5-86A2-05DBE172F139}"/>
              </a:ext>
            </a:extLst>
          </p:cNvPr>
          <p:cNvSpPr txBox="1"/>
          <p:nvPr/>
        </p:nvSpPr>
        <p:spPr>
          <a:xfrm>
            <a:off x="5458187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5703C22-990E-444D-8D82-25977AC821A4}"/>
              </a:ext>
            </a:extLst>
          </p:cNvPr>
          <p:cNvSpPr txBox="1"/>
          <p:nvPr/>
        </p:nvSpPr>
        <p:spPr>
          <a:xfrm>
            <a:off x="4516577" y="6071449"/>
            <a:ext cx="4062674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2C068-AAE4-46B0-BB5D-C493F245634E}"/>
              </a:ext>
            </a:extLst>
          </p:cNvPr>
          <p:cNvSpPr txBox="1"/>
          <p:nvPr/>
        </p:nvSpPr>
        <p:spPr>
          <a:xfrm>
            <a:off x="845968" y="3326408"/>
            <a:ext cx="7733282" cy="58477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৭ই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4A1B6-ADD2-4F5B-9C5F-CC552894D80B}"/>
              </a:ext>
            </a:extLst>
          </p:cNvPr>
          <p:cNvSpPr txBox="1"/>
          <p:nvPr/>
        </p:nvSpPr>
        <p:spPr>
          <a:xfrm>
            <a:off x="858327" y="6085502"/>
            <a:ext cx="3344407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581B7-CA87-4EE8-810E-CF4290784B4A}"/>
              </a:ext>
            </a:extLst>
          </p:cNvPr>
          <p:cNvSpPr txBox="1"/>
          <p:nvPr/>
        </p:nvSpPr>
        <p:spPr>
          <a:xfrm>
            <a:off x="856680" y="5402247"/>
            <a:ext cx="3333695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1AE44-B3AB-47B7-9760-210A0473B777}"/>
              </a:ext>
            </a:extLst>
          </p:cNvPr>
          <p:cNvSpPr txBox="1"/>
          <p:nvPr/>
        </p:nvSpPr>
        <p:spPr>
          <a:xfrm>
            <a:off x="4534162" y="5388194"/>
            <a:ext cx="4045088" cy="584771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72E15-13FF-4A5B-B279-F1CB1699EE7F}"/>
              </a:ext>
            </a:extLst>
          </p:cNvPr>
          <p:cNvSpPr txBox="1"/>
          <p:nvPr/>
        </p:nvSpPr>
        <p:spPr>
          <a:xfrm>
            <a:off x="845968" y="4010911"/>
            <a:ext cx="2077342" cy="584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BAE5D-FD02-45C0-84E2-0F3929AAE4E1}"/>
              </a:ext>
            </a:extLst>
          </p:cNvPr>
          <p:cNvSpPr txBox="1"/>
          <p:nvPr/>
        </p:nvSpPr>
        <p:spPr>
          <a:xfrm>
            <a:off x="3034149" y="4010910"/>
            <a:ext cx="2628714" cy="584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4A55B-47CC-4A96-892A-9A1D493B6E8D}"/>
              </a:ext>
            </a:extLst>
          </p:cNvPr>
          <p:cNvSpPr txBox="1"/>
          <p:nvPr/>
        </p:nvSpPr>
        <p:spPr>
          <a:xfrm>
            <a:off x="5846619" y="4022575"/>
            <a:ext cx="2732632" cy="584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1BDF8-FB70-4388-8708-81AAB95E23FA}"/>
              </a:ext>
            </a:extLst>
          </p:cNvPr>
          <p:cNvSpPr txBox="1"/>
          <p:nvPr/>
        </p:nvSpPr>
        <p:spPr>
          <a:xfrm>
            <a:off x="845969" y="4707508"/>
            <a:ext cx="7733282" cy="58477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0" name="TextBox 19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4C8EC47B-3567-4D83-8F4E-1253A8EC0CFB}"/>
              </a:ext>
            </a:extLst>
          </p:cNvPr>
          <p:cNvSpPr txBox="1"/>
          <p:nvPr/>
        </p:nvSpPr>
        <p:spPr>
          <a:xfrm>
            <a:off x="5458187" y="167776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433873-66F6-4A7A-83E8-3A9937FAAB72}"/>
              </a:ext>
            </a:extLst>
          </p:cNvPr>
          <p:cNvCxnSpPr>
            <a:cxnSpLocks/>
          </p:cNvCxnSpPr>
          <p:nvPr/>
        </p:nvCxnSpPr>
        <p:spPr>
          <a:xfrm>
            <a:off x="0" y="1121518"/>
            <a:ext cx="9047018" cy="0"/>
          </a:xfrm>
          <a:prstGeom prst="line">
            <a:avLst/>
          </a:prstGeom>
          <a:ln w="101600" cap="rnd" cmpd="dbl">
            <a:solidFill>
              <a:srgbClr val="AC0402"/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C027642-6C29-425B-B7C2-BB271A97A5FD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Beveled 23">
            <a:extLst>
              <a:ext uri="{FF2B5EF4-FFF2-40B4-BE49-F238E27FC236}">
                <a16:creationId xmlns:a16="http://schemas.microsoft.com/office/drawing/2014/main" id="{3AC9AC60-D6BD-4573-B498-310ACFB3A5C9}"/>
              </a:ext>
            </a:extLst>
          </p:cNvPr>
          <p:cNvSpPr/>
          <p:nvPr/>
        </p:nvSpPr>
        <p:spPr>
          <a:xfrm>
            <a:off x="2412006" y="167907"/>
            <a:ext cx="2159994" cy="822044"/>
          </a:xfrm>
          <a:prstGeom prst="bevel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36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F7292-05D6-4E9D-B5AC-EFC61F1B98E7}"/>
              </a:ext>
            </a:extLst>
          </p:cNvPr>
          <p:cNvSpPr txBox="1"/>
          <p:nvPr/>
        </p:nvSpPr>
        <p:spPr>
          <a:xfrm rot="16200000">
            <a:off x="-2290712" y="3563283"/>
            <a:ext cx="5406748" cy="523216"/>
          </a:xfrm>
          <a:prstGeom prst="rect">
            <a:avLst/>
          </a:prstGeom>
          <a:noFill/>
          <a:ln w="50800" cmpd="dbl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457200" indent="-457200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অপশনে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54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20" grpId="0" animBg="1"/>
      <p:bldP spid="20" grpId="1" animBg="1"/>
      <p:bldP spid="20" grpId="2" animBg="1"/>
      <p:bldP spid="20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22CB170-2212-47AA-A0E9-BBA4A22FAED7}"/>
              </a:ext>
            </a:extLst>
          </p:cNvPr>
          <p:cNvSpPr txBox="1"/>
          <p:nvPr/>
        </p:nvSpPr>
        <p:spPr>
          <a:xfrm>
            <a:off x="169376" y="4748463"/>
            <a:ext cx="8708266" cy="1938992"/>
          </a:xfrm>
          <a:prstGeom prst="rect">
            <a:avLst/>
          </a:prstGeom>
          <a:solidFill>
            <a:srgbClr val="738E37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 ভাষণ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।”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–তুমি কি একমত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?-যুক্তি দাও।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D4EF60-8EF7-4CE2-973E-B2575808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9" y="1911532"/>
            <a:ext cx="5143232" cy="2692552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0D93A-BFA0-471A-BAC6-2A9FCD6C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3" y="148905"/>
            <a:ext cx="8718857" cy="48401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C7201B-1A16-4222-B8AF-D47E6558BE60}"/>
              </a:ext>
            </a:extLst>
          </p:cNvPr>
          <p:cNvSpPr/>
          <p:nvPr/>
        </p:nvSpPr>
        <p:spPr>
          <a:xfrm>
            <a:off x="2011547" y="703452"/>
            <a:ext cx="2817128" cy="895626"/>
          </a:xfrm>
          <a:prstGeom prst="rect">
            <a:avLst/>
          </a:prstGeom>
          <a:noFill/>
          <a:ln w="12700">
            <a:noFill/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5400" dirty="0" err="1">
                <a:ln w="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n w="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AEC89-0990-4CBC-AC45-F69C598DE799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62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43574-7390-490A-AE15-F2E718E3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23"/>
            <a:ext cx="8940466" cy="6663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9574C-7805-4526-955C-C1E9CE0D0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4" y="194260"/>
            <a:ext cx="2138613" cy="250011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3E9DA9-E153-4ECA-B84E-9BB241FD9959}"/>
              </a:ext>
            </a:extLst>
          </p:cNvPr>
          <p:cNvSpPr txBox="1">
            <a:spLocks/>
          </p:cNvSpPr>
          <p:nvPr/>
        </p:nvSpPr>
        <p:spPr>
          <a:xfrm>
            <a:off x="1840466" y="2694369"/>
            <a:ext cx="5366085" cy="899062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n w="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9DF28-9FA0-4043-A501-63320342B54E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9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>
            <a:hlinkClick r:id="" action="ppaction://ole?verb=0"/>
            <a:extLst>
              <a:ext uri="{FF2B5EF4-FFF2-40B4-BE49-F238E27FC236}">
                <a16:creationId xmlns:a16="http://schemas.microsoft.com/office/drawing/2014/main" id="{A6C17CE0-2A54-4D6A-9EB6-14C6C224E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25378"/>
              </p:ext>
            </p:extLst>
          </p:nvPr>
        </p:nvGraphicFramePr>
        <p:xfrm>
          <a:off x="2516420" y="2323178"/>
          <a:ext cx="4111160" cy="157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278360" imgH="488520" progId="Package">
                  <p:embed/>
                </p:oleObj>
              </mc:Choice>
              <mc:Fallback>
                <p:oleObj name="Packager Shell Object" showAsIcon="1" r:id="rId2" imgW="1278360" imgH="488520" progId="Package">
                  <p:embed/>
                  <p:pic>
                    <p:nvPicPr>
                      <p:cNvPr id="23" name="Object 2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6C17CE0-2A54-4D6A-9EB6-14C6C224E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6420" y="2323178"/>
                        <a:ext cx="4111160" cy="1572966"/>
                      </a:xfrm>
                      <a:prstGeom prst="rect">
                        <a:avLst/>
                      </a:prstGeom>
                      <a:ln w="571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F27025-C8EC-4B01-95B6-D9A43117CD83}"/>
              </a:ext>
            </a:extLst>
          </p:cNvPr>
          <p:cNvSpPr txBox="1"/>
          <p:nvPr/>
        </p:nvSpPr>
        <p:spPr>
          <a:xfrm>
            <a:off x="1044795" y="593479"/>
            <a:ext cx="7005918" cy="962918"/>
          </a:xfrm>
          <a:prstGeom prst="flowChartMultidocumen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lumMod val="0"/>
                  <a:lumOff val="100000"/>
                </a:schemeClr>
              </a:gs>
              <a:gs pos="100000">
                <a:srgbClr val="00B050"/>
              </a:gs>
            </a:gsLst>
            <a:lin ang="16200000" scaled="1"/>
          </a:gra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56297-70F6-4A57-96A9-2F3CAD5E877B}"/>
              </a:ext>
            </a:extLst>
          </p:cNvPr>
          <p:cNvSpPr txBox="1"/>
          <p:nvPr/>
        </p:nvSpPr>
        <p:spPr>
          <a:xfrm>
            <a:off x="1020549" y="5067428"/>
            <a:ext cx="700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07E49-DDFE-459D-B3E0-32A8B1DF1E1B}"/>
              </a:ext>
            </a:extLst>
          </p:cNvPr>
          <p:cNvSpPr txBox="1"/>
          <p:nvPr/>
        </p:nvSpPr>
        <p:spPr>
          <a:xfrm>
            <a:off x="338784" y="5067428"/>
            <a:ext cx="836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কোথায়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87E27-022C-40FB-BD93-A0529A45D462}"/>
              </a:ext>
            </a:extLst>
          </p:cNvPr>
          <p:cNvSpPr txBox="1"/>
          <p:nvPr/>
        </p:nvSpPr>
        <p:spPr>
          <a:xfrm>
            <a:off x="641319" y="5067428"/>
            <a:ext cx="776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তারিখে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ভাষণটা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12EA5-5F48-4C4C-810B-96DC7F2934B0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1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/>
          <p:cNvSpPr/>
          <p:nvPr/>
        </p:nvSpPr>
        <p:spPr>
          <a:xfrm>
            <a:off x="1234877" y="5039642"/>
            <a:ext cx="6674246" cy="1047446"/>
          </a:xfrm>
          <a:prstGeom prst="bevel">
            <a:avLst>
              <a:gd name="adj" fmla="val 17106"/>
            </a:avLst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>
              <a:lnSpc>
                <a:spcPct val="80000"/>
              </a:lnSpc>
            </a:pPr>
            <a:r>
              <a:rPr lang="as-IN" sz="4800" b="1" dirty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ঐতিহাসিক ৭ই মার্চের ভাষণ </a:t>
            </a:r>
            <a:endParaRPr lang="en-US" sz="4800" b="1" dirty="0">
              <a:ln w="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07E45BE9-D9E1-4FB8-BDF5-E837111E578E}"/>
              </a:ext>
            </a:extLst>
          </p:cNvPr>
          <p:cNvSpPr/>
          <p:nvPr/>
        </p:nvSpPr>
        <p:spPr>
          <a:xfrm>
            <a:off x="2036983" y="706538"/>
            <a:ext cx="5070034" cy="903840"/>
          </a:xfrm>
          <a:prstGeom prst="bevel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73917-798E-4B88-AF41-4439D567653A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30F56-6A9B-4C22-BE1A-BCF73027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83" y="2046182"/>
            <a:ext cx="5070034" cy="255765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75C533-B3A5-4C18-9A02-A9D1DDA125D5}"/>
              </a:ext>
            </a:extLst>
          </p:cNvPr>
          <p:cNvGrpSpPr/>
          <p:nvPr/>
        </p:nvGrpSpPr>
        <p:grpSpPr>
          <a:xfrm>
            <a:off x="509405" y="2699035"/>
            <a:ext cx="777079" cy="729965"/>
            <a:chOff x="509405" y="3184309"/>
            <a:chExt cx="777079" cy="1015659"/>
          </a:xfrm>
          <a:solidFill>
            <a:srgbClr val="00B050"/>
          </a:solidFill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DEBCC11-8557-4434-BF54-9C0C347A894C}"/>
                </a:ext>
              </a:extLst>
            </p:cNvPr>
            <p:cNvSpPr/>
            <p:nvPr/>
          </p:nvSpPr>
          <p:spPr>
            <a:xfrm>
              <a:off x="509405" y="3184309"/>
              <a:ext cx="777079" cy="1015659"/>
            </a:xfrm>
            <a:prstGeom prst="homePlat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503264-21B6-4E07-91DC-BCA9DB6AD4EA}"/>
                </a:ext>
              </a:extLst>
            </p:cNvPr>
            <p:cNvSpPr/>
            <p:nvPr/>
          </p:nvSpPr>
          <p:spPr>
            <a:xfrm>
              <a:off x="568435" y="3215559"/>
              <a:ext cx="475475" cy="95315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B5CC52-770F-4485-8CD0-15E572DC9EAA}"/>
              </a:ext>
            </a:extLst>
          </p:cNvPr>
          <p:cNvSpPr txBox="1"/>
          <p:nvPr/>
        </p:nvSpPr>
        <p:spPr>
          <a:xfrm>
            <a:off x="1442851" y="1842309"/>
            <a:ext cx="4357706" cy="646331"/>
          </a:xfrm>
          <a:prstGeom prst="rect">
            <a:avLst/>
          </a:prstGeom>
          <a:noFill/>
          <a:ln w="38100" cmpd="dbl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1F421-26C1-486F-9DDA-8EA2195B9160}"/>
              </a:ext>
            </a:extLst>
          </p:cNvPr>
          <p:cNvSpPr txBox="1"/>
          <p:nvPr/>
        </p:nvSpPr>
        <p:spPr>
          <a:xfrm>
            <a:off x="1442852" y="2703947"/>
            <a:ext cx="668644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ভাষণের পটভূমি বলতে পারবে</a:t>
            </a:r>
            <a:r>
              <a:rPr lang="en-GB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AD55B6-7FF1-43FF-B1C4-779374223DF8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62B7405F-10E2-476E-8B5C-8BB79478DF43}"/>
              </a:ext>
            </a:extLst>
          </p:cNvPr>
          <p:cNvSpPr/>
          <p:nvPr/>
        </p:nvSpPr>
        <p:spPr>
          <a:xfrm>
            <a:off x="3175607" y="306833"/>
            <a:ext cx="2695804" cy="903840"/>
          </a:xfrm>
          <a:prstGeom prst="bevel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0B57A-BA46-40C0-A41B-25C14BB96C17}"/>
              </a:ext>
            </a:extLst>
          </p:cNvPr>
          <p:cNvSpPr txBox="1"/>
          <p:nvPr/>
        </p:nvSpPr>
        <p:spPr>
          <a:xfrm>
            <a:off x="1442851" y="3729136"/>
            <a:ext cx="6686441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GB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8E145-9526-4F02-9F35-D0BF99C75757}"/>
              </a:ext>
            </a:extLst>
          </p:cNvPr>
          <p:cNvSpPr txBox="1"/>
          <p:nvPr/>
        </p:nvSpPr>
        <p:spPr>
          <a:xfrm>
            <a:off x="1442852" y="4754324"/>
            <a:ext cx="6686442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 ভাষণের গুরুত্ব ব্যাখ্যা করতে পারবে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93742C-5006-48BD-8C53-55B67709C862}"/>
              </a:ext>
            </a:extLst>
          </p:cNvPr>
          <p:cNvGrpSpPr/>
          <p:nvPr/>
        </p:nvGrpSpPr>
        <p:grpSpPr>
          <a:xfrm>
            <a:off x="509405" y="3677379"/>
            <a:ext cx="777079" cy="729965"/>
            <a:chOff x="509405" y="3184309"/>
            <a:chExt cx="777079" cy="1015659"/>
          </a:xfrm>
          <a:solidFill>
            <a:srgbClr val="00B050"/>
          </a:solidFill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D599E3E8-DC0A-4ADD-9DA4-1249F798D5B9}"/>
                </a:ext>
              </a:extLst>
            </p:cNvPr>
            <p:cNvSpPr/>
            <p:nvPr/>
          </p:nvSpPr>
          <p:spPr>
            <a:xfrm>
              <a:off x="509405" y="3184309"/>
              <a:ext cx="777079" cy="1015659"/>
            </a:xfrm>
            <a:prstGeom prst="homePlat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1A6AE7-E428-426D-A8E3-459789ACCAFF}"/>
                </a:ext>
              </a:extLst>
            </p:cNvPr>
            <p:cNvSpPr/>
            <p:nvPr/>
          </p:nvSpPr>
          <p:spPr>
            <a:xfrm>
              <a:off x="568435" y="3215559"/>
              <a:ext cx="475475" cy="95315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182C8-BF86-49C9-A753-41D070A21521}"/>
              </a:ext>
            </a:extLst>
          </p:cNvPr>
          <p:cNvGrpSpPr/>
          <p:nvPr/>
        </p:nvGrpSpPr>
        <p:grpSpPr>
          <a:xfrm>
            <a:off x="509405" y="4655723"/>
            <a:ext cx="777079" cy="729965"/>
            <a:chOff x="509405" y="3184309"/>
            <a:chExt cx="777079" cy="1015659"/>
          </a:xfrm>
          <a:solidFill>
            <a:srgbClr val="00B050"/>
          </a:solidFill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1991E7AA-66A9-4E31-980E-4D2E0A5B9D2E}"/>
                </a:ext>
              </a:extLst>
            </p:cNvPr>
            <p:cNvSpPr/>
            <p:nvPr/>
          </p:nvSpPr>
          <p:spPr>
            <a:xfrm>
              <a:off x="509405" y="3184309"/>
              <a:ext cx="777079" cy="1015659"/>
            </a:xfrm>
            <a:prstGeom prst="homePlat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3565A2-6169-4D1C-8485-F2502BD13755}"/>
                </a:ext>
              </a:extLst>
            </p:cNvPr>
            <p:cNvSpPr/>
            <p:nvPr/>
          </p:nvSpPr>
          <p:spPr>
            <a:xfrm>
              <a:off x="568435" y="3215559"/>
              <a:ext cx="475475" cy="95315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3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73AF8-CE8C-4A09-A3AB-2B56312EBB56}"/>
              </a:ext>
            </a:extLst>
          </p:cNvPr>
          <p:cNvSpPr txBox="1"/>
          <p:nvPr/>
        </p:nvSpPr>
        <p:spPr>
          <a:xfrm>
            <a:off x="2324100" y="217150"/>
            <a:ext cx="449580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 cmpd="dbl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ভাষণের পটভূমি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DFCC3B-BD68-4B63-8969-BCF954A22D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9277" r="13026"/>
          <a:stretch/>
        </p:blipFill>
        <p:spPr>
          <a:xfrm>
            <a:off x="1215608" y="1052620"/>
            <a:ext cx="3331027" cy="192107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F87FA0-0EE0-460B-8FFE-5FF5310628E7}"/>
              </a:ext>
            </a:extLst>
          </p:cNvPr>
          <p:cNvSpPr txBox="1"/>
          <p:nvPr/>
        </p:nvSpPr>
        <p:spPr>
          <a:xfrm>
            <a:off x="1452942" y="2987830"/>
            <a:ext cx="285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1970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সালের নির্বাচন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A030AC-43C1-4E5B-9D22-D676FF801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35" y="1052620"/>
            <a:ext cx="3331027" cy="1913102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7DFFB2-AD89-4784-AAD9-BC326097A2EE}"/>
              </a:ext>
            </a:extLst>
          </p:cNvPr>
          <p:cNvSpPr txBox="1"/>
          <p:nvPr/>
        </p:nvSpPr>
        <p:spPr>
          <a:xfrm>
            <a:off x="5806924" y="2987552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আওয়ামী লীগ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2A28B-9ABF-4269-BC36-D7665CF725AC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961CD-3FB2-4174-B86D-CA6F287C8EB6}"/>
              </a:ext>
            </a:extLst>
          </p:cNvPr>
          <p:cNvSpPr txBox="1"/>
          <p:nvPr/>
        </p:nvSpPr>
        <p:spPr>
          <a:xfrm>
            <a:off x="849370" y="5577788"/>
            <a:ext cx="7428356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1970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সালের নির্বাচ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নিরঙ্কুশ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সংখ্যাগরিষ্ঠতা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C2E90-EEAB-419E-A42D-B5DA7BB8B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8"/>
          <a:stretch/>
        </p:blipFill>
        <p:spPr>
          <a:xfrm>
            <a:off x="1215608" y="3502599"/>
            <a:ext cx="6807554" cy="1977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290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C2A28B-9ABF-4269-BC36-D7665CF725AC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740A0-426D-4620-9098-C7D268A2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8" y="1745859"/>
            <a:ext cx="3872938" cy="2410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76EE2-3358-4961-BB29-DFFC0596C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5" y="1745858"/>
            <a:ext cx="3725167" cy="241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11DF5B-2CCF-471A-A761-E71003F37082}"/>
              </a:ext>
            </a:extLst>
          </p:cNvPr>
          <p:cNvSpPr txBox="1"/>
          <p:nvPr/>
        </p:nvSpPr>
        <p:spPr>
          <a:xfrm>
            <a:off x="475968" y="4843970"/>
            <a:ext cx="8095082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সদস্যগণকে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70F2A-F3FC-4578-8B7A-BE2351936D2E}"/>
              </a:ext>
            </a:extLst>
          </p:cNvPr>
          <p:cNvSpPr txBox="1"/>
          <p:nvPr/>
        </p:nvSpPr>
        <p:spPr>
          <a:xfrm>
            <a:off x="2324100" y="271386"/>
            <a:ext cx="449580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ভাষণের পটভূমি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5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4FB2A1-7749-4641-BE0C-8E9255BA0991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260D02F7-29AF-4CD8-87EB-18C109B4ABEF}"/>
              </a:ext>
            </a:extLst>
          </p:cNvPr>
          <p:cNvSpPr/>
          <p:nvPr/>
        </p:nvSpPr>
        <p:spPr>
          <a:xfrm>
            <a:off x="2952750" y="513055"/>
            <a:ext cx="3238500" cy="903840"/>
          </a:xfrm>
          <a:prstGeom prst="bevel">
            <a:avLst/>
          </a:prstGeom>
          <a:gradFill>
            <a:gsLst>
              <a:gs pos="0">
                <a:srgbClr val="00B050"/>
              </a:gs>
              <a:gs pos="55000">
                <a:schemeClr val="bg1"/>
              </a:gs>
              <a:gs pos="100000">
                <a:srgbClr val="00B050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A9AA6-D133-44C8-95C6-9A2A4B02D668}"/>
              </a:ext>
            </a:extLst>
          </p:cNvPr>
          <p:cNvSpPr txBox="1"/>
          <p:nvPr/>
        </p:nvSpPr>
        <p:spPr>
          <a:xfrm>
            <a:off x="550485" y="4734146"/>
            <a:ext cx="8043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1970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সালের নির্বাচ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3867D6-93EE-4476-9505-DCF2286EC835}"/>
              </a:ext>
            </a:extLst>
          </p:cNvPr>
          <p:cNvGrpSpPr/>
          <p:nvPr/>
        </p:nvGrpSpPr>
        <p:grpSpPr>
          <a:xfrm>
            <a:off x="2230778" y="2127191"/>
            <a:ext cx="4682444" cy="1896660"/>
            <a:chOff x="1202569" y="2235908"/>
            <a:chExt cx="6671960" cy="2702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569" y="2235908"/>
              <a:ext cx="2782131" cy="27025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5E2E3-02C0-40ED-B38A-E595358A7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700" y="2235909"/>
              <a:ext cx="3889829" cy="27025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E37F7AC-BAA4-47AA-8681-8F0B5590FE26}"/>
              </a:ext>
            </a:extLst>
          </p:cNvPr>
          <p:cNvSpPr/>
          <p:nvPr/>
        </p:nvSpPr>
        <p:spPr>
          <a:xfrm>
            <a:off x="6373035" y="672587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36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3619DFD-8626-44D2-AC5E-1A4009884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5" y="1461284"/>
            <a:ext cx="3277027" cy="3088796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E94DA2-842D-491D-9028-CEA95DA9F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28" y="1466608"/>
            <a:ext cx="4495799" cy="3083472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0248F4C-1926-4420-9DBB-F9FA28C378CC}"/>
              </a:ext>
            </a:extLst>
          </p:cNvPr>
          <p:cNvSpPr txBox="1"/>
          <p:nvPr/>
        </p:nvSpPr>
        <p:spPr>
          <a:xfrm>
            <a:off x="236945" y="4985441"/>
            <a:ext cx="857312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৩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পিপলস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ভূট্টো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2A28B-9ABF-4269-BC36-D7665CF725AC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E3E5BD-695B-4DB4-95C2-04E337790E83}"/>
              </a:ext>
            </a:extLst>
          </p:cNvPr>
          <p:cNvSpPr/>
          <p:nvPr/>
        </p:nvSpPr>
        <p:spPr>
          <a:xfrm rot="506398">
            <a:off x="5202213" y="2491739"/>
            <a:ext cx="2245628" cy="1775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E46C1-345B-4A0B-876E-68EC6EBF33B4}"/>
              </a:ext>
            </a:extLst>
          </p:cNvPr>
          <p:cNvSpPr txBox="1"/>
          <p:nvPr/>
        </p:nvSpPr>
        <p:spPr>
          <a:xfrm>
            <a:off x="2324100" y="329444"/>
            <a:ext cx="4495800" cy="646331"/>
          </a:xfrm>
          <a:prstGeom prst="rect">
            <a:avLst/>
          </a:prstGeom>
          <a:gradFill>
            <a:gsLst>
              <a:gs pos="0">
                <a:srgbClr val="00B050">
                  <a:lumMod val="100000"/>
                </a:srgbClr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মার্চের ভাষণের পটভূমি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9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 animBg="1"/>
      <p:bldP spid="8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</TotalTime>
  <Words>918</Words>
  <Application>Microsoft Office PowerPoint</Application>
  <PresentationFormat>On-screen Show (4:3)</PresentationFormat>
  <Paragraphs>123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Nikosh</vt:lpstr>
      <vt:lpstr>NikoshBAN</vt:lpstr>
      <vt:lpstr>Rockwell</vt:lpstr>
      <vt:lpstr>Rockwell Condensed</vt:lpstr>
      <vt:lpstr>Times New Roman</vt:lpstr>
      <vt:lpstr>Wingdings</vt:lpstr>
      <vt:lpstr>Office Theme</vt:lpstr>
      <vt:lpstr>Wood Type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211</cp:revision>
  <dcterms:created xsi:type="dcterms:W3CDTF">2021-07-13T18:58:32Z</dcterms:created>
  <dcterms:modified xsi:type="dcterms:W3CDTF">2021-08-03T19:30:28Z</dcterms:modified>
</cp:coreProperties>
</file>