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8872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86" y="-78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E5C69-A7C5-4427-8A27-E763E851096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EE32F-B8E6-4C4B-B4FD-D8D8A30996B2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2800" b="1" dirty="0" smtClean="0">
              <a:solidFill>
                <a:schemeClr val="tx2">
                  <a:lumMod val="40000"/>
                  <a:lumOff val="60000"/>
                </a:schemeClr>
              </a:solidFill>
            </a:rPr>
            <a:t>কবি পরিচিতি</a:t>
          </a:r>
          <a:endParaRPr lang="en-US" sz="2800" b="1" dirty="0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E2354064-E5B5-4694-9785-68DD9C60793E}" type="parTrans" cxnId="{93C64E7A-141D-4397-A9E5-67344F3D9F19}">
      <dgm:prSet/>
      <dgm:spPr/>
      <dgm:t>
        <a:bodyPr/>
        <a:lstStyle/>
        <a:p>
          <a:endParaRPr lang="en-US"/>
        </a:p>
      </dgm:t>
    </dgm:pt>
    <dgm:pt modelId="{FB3B62AA-A517-483A-8081-10EBD0469810}" type="sibTrans" cxnId="{93C64E7A-141D-4397-A9E5-67344F3D9F19}">
      <dgm:prSet/>
      <dgm:spPr/>
      <dgm:t>
        <a:bodyPr/>
        <a:lstStyle/>
        <a:p>
          <a:endParaRPr lang="en-US"/>
        </a:p>
      </dgm:t>
    </dgm:pt>
    <dgm:pt modelId="{B05C6104-F6DC-4658-B821-3FBE604D18B7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</a:rPr>
            <a:t>মৃত্যু-</a:t>
          </a:r>
          <a:r>
            <a:rPr lang="bn-BD" sz="2400" dirty="0" smtClean="0">
              <a:solidFill>
                <a:schemeClr val="tx1"/>
              </a:solidFill>
            </a:rPr>
            <a:t>১৯৭৬সালে</a:t>
          </a:r>
          <a:endParaRPr lang="en-US" sz="2400" dirty="0">
            <a:solidFill>
              <a:schemeClr val="tx1"/>
            </a:solidFill>
          </a:endParaRPr>
        </a:p>
      </dgm:t>
    </dgm:pt>
    <dgm:pt modelId="{B797FC13-E9EA-4F2D-BF8F-CEB5B4FAB662}" type="parTrans" cxnId="{476A7A9B-1AC4-42BA-B887-E5934CCA3BCA}">
      <dgm:prSet/>
      <dgm:spPr/>
      <dgm:t>
        <a:bodyPr/>
        <a:lstStyle/>
        <a:p>
          <a:endParaRPr lang="en-US"/>
        </a:p>
      </dgm:t>
    </dgm:pt>
    <dgm:pt modelId="{21DA15FF-3F47-4294-B936-85F47BEF45EE}" type="sibTrans" cxnId="{476A7A9B-1AC4-42BA-B887-E5934CCA3BCA}">
      <dgm:prSet/>
      <dgm:spPr/>
      <dgm:t>
        <a:bodyPr/>
        <a:lstStyle/>
        <a:p>
          <a:endParaRPr lang="en-US"/>
        </a:p>
      </dgm:t>
    </dgm:pt>
    <dgm:pt modelId="{3E21B8F8-0C30-43A9-AE63-044DC81F66C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</a:rPr>
            <a:t>পেশা-</a:t>
          </a:r>
          <a:r>
            <a:rPr lang="bn-BD" sz="2000" dirty="0" smtClean="0">
              <a:solidFill>
                <a:schemeClr val="tx1"/>
              </a:solidFill>
            </a:rPr>
            <a:t>শিক্ষকতা</a:t>
          </a:r>
          <a:endParaRPr lang="en-US" sz="2000" dirty="0">
            <a:solidFill>
              <a:schemeClr val="tx1"/>
            </a:solidFill>
          </a:endParaRPr>
        </a:p>
      </dgm:t>
    </dgm:pt>
    <dgm:pt modelId="{0EDF313F-CB1C-4E1A-A3D4-5C191573A62A}" type="parTrans" cxnId="{C4FC2FAD-EA20-46E5-A144-6A15C55DF002}">
      <dgm:prSet/>
      <dgm:spPr/>
      <dgm:t>
        <a:bodyPr/>
        <a:lstStyle/>
        <a:p>
          <a:endParaRPr lang="en-US"/>
        </a:p>
      </dgm:t>
    </dgm:pt>
    <dgm:pt modelId="{13E644C6-85A3-424A-8EC7-0D8F70E8C28C}" type="sibTrans" cxnId="{C4FC2FAD-EA20-46E5-A144-6A15C55DF002}">
      <dgm:prSet/>
      <dgm:spPr/>
      <dgm:t>
        <a:bodyPr/>
        <a:lstStyle/>
        <a:p>
          <a:endParaRPr lang="en-US"/>
        </a:p>
      </dgm:t>
    </dgm:pt>
    <dgm:pt modelId="{12C0CAF2-75A9-4DF1-9059-6149D4A7614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</a:rPr>
            <a:t>কাব্যগ্রন্থ-</a:t>
          </a:r>
          <a:r>
            <a:rPr lang="bn-BD" sz="2000" dirty="0" smtClean="0">
              <a:solidFill>
                <a:schemeClr val="tx1"/>
              </a:solidFill>
            </a:rPr>
            <a:t>রাখালী,বালুচর,মাটির কান্না</a:t>
          </a:r>
          <a:endParaRPr lang="en-US" sz="2000" dirty="0">
            <a:solidFill>
              <a:schemeClr val="tx1"/>
            </a:solidFill>
          </a:endParaRPr>
        </a:p>
      </dgm:t>
    </dgm:pt>
    <dgm:pt modelId="{4D8DF595-79AE-47D8-BDB2-19C7F39FBBD1}" type="sibTrans" cxnId="{1B4EA2C1-E975-4DDD-ACC7-0D963AA40673}">
      <dgm:prSet/>
      <dgm:spPr/>
      <dgm:t>
        <a:bodyPr/>
        <a:lstStyle/>
        <a:p>
          <a:endParaRPr lang="en-US"/>
        </a:p>
      </dgm:t>
    </dgm:pt>
    <dgm:pt modelId="{A443BB89-2906-47F9-BF27-2C1730499C5D}" type="parTrans" cxnId="{1B4EA2C1-E975-4DDD-ACC7-0D963AA40673}">
      <dgm:prSet/>
      <dgm:spPr/>
      <dgm:t>
        <a:bodyPr/>
        <a:lstStyle/>
        <a:p>
          <a:endParaRPr lang="en-US"/>
        </a:p>
      </dgm:t>
    </dgm:pt>
    <dgm:pt modelId="{2018D5EE-2A91-413B-ACED-7F630658989F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2800" i="1" dirty="0" smtClean="0">
              <a:solidFill>
                <a:schemeClr val="tx1"/>
              </a:solidFill>
            </a:rPr>
            <a:t>জন্ম-</a:t>
          </a:r>
          <a:r>
            <a:rPr lang="bn-BD" sz="2000" i="1" dirty="0" smtClean="0">
              <a:solidFill>
                <a:schemeClr val="tx1"/>
              </a:solidFill>
            </a:rPr>
            <a:t>১৯০৩ সালে ফরিদপুর জেলার তাম্বুলখানা গ্রামে</a:t>
          </a:r>
          <a:endParaRPr lang="en-US" sz="2800" dirty="0">
            <a:solidFill>
              <a:schemeClr val="tx1"/>
            </a:solidFill>
          </a:endParaRPr>
        </a:p>
      </dgm:t>
    </dgm:pt>
    <dgm:pt modelId="{01827550-7360-4162-9353-7C5FF9D25ABE}" type="sibTrans" cxnId="{E779100A-CEE7-4BCA-9592-2FF67D90E897}">
      <dgm:prSet/>
      <dgm:spPr/>
      <dgm:t>
        <a:bodyPr/>
        <a:lstStyle/>
        <a:p>
          <a:endParaRPr lang="en-US"/>
        </a:p>
      </dgm:t>
    </dgm:pt>
    <dgm:pt modelId="{ACEA5D25-4C08-4783-A21F-BD9A89B19A71}" type="parTrans" cxnId="{E779100A-CEE7-4BCA-9592-2FF67D90E897}">
      <dgm:prSet/>
      <dgm:spPr/>
      <dgm:t>
        <a:bodyPr/>
        <a:lstStyle/>
        <a:p>
          <a:endParaRPr lang="en-US"/>
        </a:p>
      </dgm:t>
    </dgm:pt>
    <dgm:pt modelId="{7ACA5680-97BD-4BEB-8DAB-2B0F920C577A}" type="pres">
      <dgm:prSet presAssocID="{5C6E5C69-A7C5-4427-8A27-E763E85109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B2B8BD-8759-43FB-8ABA-4566B240F909}" type="pres">
      <dgm:prSet presAssocID="{CA2EE32F-B8E6-4C4B-B4FD-D8D8A30996B2}" presName="centerShape" presStyleLbl="node0" presStyleIdx="0" presStyleCnt="1"/>
      <dgm:spPr/>
      <dgm:t>
        <a:bodyPr/>
        <a:lstStyle/>
        <a:p>
          <a:endParaRPr lang="en-US"/>
        </a:p>
      </dgm:t>
    </dgm:pt>
    <dgm:pt modelId="{F5648DDC-EAC3-4E8E-A8BD-73E40F2367A2}" type="pres">
      <dgm:prSet presAssocID="{2018D5EE-2A91-413B-ACED-7F630658989F}" presName="node" presStyleLbl="node1" presStyleIdx="0" presStyleCnt="4" custScaleX="199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2C97A-A82A-47EE-A475-2CC7A01A5F6B}" type="pres">
      <dgm:prSet presAssocID="{2018D5EE-2A91-413B-ACED-7F630658989F}" presName="dummy" presStyleCnt="0"/>
      <dgm:spPr/>
    </dgm:pt>
    <dgm:pt modelId="{AE77B0C6-3906-45EC-9178-74F027593167}" type="pres">
      <dgm:prSet presAssocID="{01827550-7360-4162-9353-7C5FF9D25AB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B37931B-D00A-4945-AD35-675C044821C2}" type="pres">
      <dgm:prSet presAssocID="{12C0CAF2-75A9-4DF1-9059-6149D4A76145}" presName="node" presStyleLbl="node1" presStyleIdx="1" presStyleCnt="4" custScaleX="138412" custScaleY="146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82DF7-45AD-44F1-8535-672DA24B1AAD}" type="pres">
      <dgm:prSet presAssocID="{12C0CAF2-75A9-4DF1-9059-6149D4A76145}" presName="dummy" presStyleCnt="0"/>
      <dgm:spPr/>
    </dgm:pt>
    <dgm:pt modelId="{F96FABEC-FB63-4206-B626-ECA7742BA911}" type="pres">
      <dgm:prSet presAssocID="{4D8DF595-79AE-47D8-BDB2-19C7F39FBBD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F8AAC80-0AA0-410D-9EAB-4FD069A638AE}" type="pres">
      <dgm:prSet presAssocID="{B05C6104-F6DC-4658-B821-3FBE604D18B7}" presName="node" presStyleLbl="node1" presStyleIdx="2" presStyleCnt="4" custScaleX="153922" custScaleY="89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3C4DA-CD94-4CF9-AB43-7BBFD48953B5}" type="pres">
      <dgm:prSet presAssocID="{B05C6104-F6DC-4658-B821-3FBE604D18B7}" presName="dummy" presStyleCnt="0"/>
      <dgm:spPr/>
    </dgm:pt>
    <dgm:pt modelId="{6207187B-1232-45A6-A2B4-BD949EE8144A}" type="pres">
      <dgm:prSet presAssocID="{21DA15FF-3F47-4294-B936-85F47BEF45E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6D774E0-0816-4EF8-B8BC-2637674603B7}" type="pres">
      <dgm:prSet presAssocID="{3E21B8F8-0C30-43A9-AE63-044DC81F66C1}" presName="node" presStyleLbl="node1" presStyleIdx="3" presStyleCnt="4" custScaleX="123108" custScaleY="11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BA563-20F0-4205-AE57-81E128FC232A}" type="pres">
      <dgm:prSet presAssocID="{3E21B8F8-0C30-43A9-AE63-044DC81F66C1}" presName="dummy" presStyleCnt="0"/>
      <dgm:spPr/>
    </dgm:pt>
    <dgm:pt modelId="{00DB85A5-036F-4B35-B24C-FD519CA02CF3}" type="pres">
      <dgm:prSet presAssocID="{13E644C6-85A3-424A-8EC7-0D8F70E8C28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7BC7989-DEC2-4AAF-BE02-E3F1E7EDFEAA}" type="presOf" srcId="{3E21B8F8-0C30-43A9-AE63-044DC81F66C1}" destId="{F6D774E0-0816-4EF8-B8BC-2637674603B7}" srcOrd="0" destOrd="0" presId="urn:microsoft.com/office/officeart/2005/8/layout/radial6"/>
    <dgm:cxn modelId="{EE6A7429-7762-446E-BCC3-56A57A6CEB2F}" type="presOf" srcId="{12C0CAF2-75A9-4DF1-9059-6149D4A76145}" destId="{0B37931B-D00A-4945-AD35-675C044821C2}" srcOrd="0" destOrd="0" presId="urn:microsoft.com/office/officeart/2005/8/layout/radial6"/>
    <dgm:cxn modelId="{1B4EA2C1-E975-4DDD-ACC7-0D963AA40673}" srcId="{CA2EE32F-B8E6-4C4B-B4FD-D8D8A30996B2}" destId="{12C0CAF2-75A9-4DF1-9059-6149D4A76145}" srcOrd="1" destOrd="0" parTransId="{A443BB89-2906-47F9-BF27-2C1730499C5D}" sibTransId="{4D8DF595-79AE-47D8-BDB2-19C7F39FBBD1}"/>
    <dgm:cxn modelId="{F95628BD-A915-4578-964E-79AEAC9DFF67}" type="presOf" srcId="{13E644C6-85A3-424A-8EC7-0D8F70E8C28C}" destId="{00DB85A5-036F-4B35-B24C-FD519CA02CF3}" srcOrd="0" destOrd="0" presId="urn:microsoft.com/office/officeart/2005/8/layout/radial6"/>
    <dgm:cxn modelId="{ECAE42AD-F999-4C07-A628-44B4FD119331}" type="presOf" srcId="{5C6E5C69-A7C5-4427-8A27-E763E8510961}" destId="{7ACA5680-97BD-4BEB-8DAB-2B0F920C577A}" srcOrd="0" destOrd="0" presId="urn:microsoft.com/office/officeart/2005/8/layout/radial6"/>
    <dgm:cxn modelId="{3DBC33C0-119F-4BE1-92F9-3755A510E259}" type="presOf" srcId="{2018D5EE-2A91-413B-ACED-7F630658989F}" destId="{F5648DDC-EAC3-4E8E-A8BD-73E40F2367A2}" srcOrd="0" destOrd="0" presId="urn:microsoft.com/office/officeart/2005/8/layout/radial6"/>
    <dgm:cxn modelId="{76E96866-BF5C-474B-8608-BEE92E614F91}" type="presOf" srcId="{4D8DF595-79AE-47D8-BDB2-19C7F39FBBD1}" destId="{F96FABEC-FB63-4206-B626-ECA7742BA911}" srcOrd="0" destOrd="0" presId="urn:microsoft.com/office/officeart/2005/8/layout/radial6"/>
    <dgm:cxn modelId="{93C64E7A-141D-4397-A9E5-67344F3D9F19}" srcId="{5C6E5C69-A7C5-4427-8A27-E763E8510961}" destId="{CA2EE32F-B8E6-4C4B-B4FD-D8D8A30996B2}" srcOrd="0" destOrd="0" parTransId="{E2354064-E5B5-4694-9785-68DD9C60793E}" sibTransId="{FB3B62AA-A517-483A-8081-10EBD0469810}"/>
    <dgm:cxn modelId="{6A815102-2282-4FAF-81BC-B256706ECD0D}" type="presOf" srcId="{B05C6104-F6DC-4658-B821-3FBE604D18B7}" destId="{CF8AAC80-0AA0-410D-9EAB-4FD069A638AE}" srcOrd="0" destOrd="0" presId="urn:microsoft.com/office/officeart/2005/8/layout/radial6"/>
    <dgm:cxn modelId="{476A7A9B-1AC4-42BA-B887-E5934CCA3BCA}" srcId="{CA2EE32F-B8E6-4C4B-B4FD-D8D8A30996B2}" destId="{B05C6104-F6DC-4658-B821-3FBE604D18B7}" srcOrd="2" destOrd="0" parTransId="{B797FC13-E9EA-4F2D-BF8F-CEB5B4FAB662}" sibTransId="{21DA15FF-3F47-4294-B936-85F47BEF45EE}"/>
    <dgm:cxn modelId="{1E9ED40E-625A-46B4-8D6B-A44E905C1464}" type="presOf" srcId="{21DA15FF-3F47-4294-B936-85F47BEF45EE}" destId="{6207187B-1232-45A6-A2B4-BD949EE8144A}" srcOrd="0" destOrd="0" presId="urn:microsoft.com/office/officeart/2005/8/layout/radial6"/>
    <dgm:cxn modelId="{E57C2E24-211B-40A1-911D-1B44F6D9CE58}" type="presOf" srcId="{CA2EE32F-B8E6-4C4B-B4FD-D8D8A30996B2}" destId="{28B2B8BD-8759-43FB-8ABA-4566B240F909}" srcOrd="0" destOrd="0" presId="urn:microsoft.com/office/officeart/2005/8/layout/radial6"/>
    <dgm:cxn modelId="{E779100A-CEE7-4BCA-9592-2FF67D90E897}" srcId="{CA2EE32F-B8E6-4C4B-B4FD-D8D8A30996B2}" destId="{2018D5EE-2A91-413B-ACED-7F630658989F}" srcOrd="0" destOrd="0" parTransId="{ACEA5D25-4C08-4783-A21F-BD9A89B19A71}" sibTransId="{01827550-7360-4162-9353-7C5FF9D25ABE}"/>
    <dgm:cxn modelId="{C4FC2FAD-EA20-46E5-A144-6A15C55DF002}" srcId="{CA2EE32F-B8E6-4C4B-B4FD-D8D8A30996B2}" destId="{3E21B8F8-0C30-43A9-AE63-044DC81F66C1}" srcOrd="3" destOrd="0" parTransId="{0EDF313F-CB1C-4E1A-A3D4-5C191573A62A}" sibTransId="{13E644C6-85A3-424A-8EC7-0D8F70E8C28C}"/>
    <dgm:cxn modelId="{E43184A7-A000-42C9-9833-22AE4AFEF0E3}" type="presOf" srcId="{01827550-7360-4162-9353-7C5FF9D25ABE}" destId="{AE77B0C6-3906-45EC-9178-74F027593167}" srcOrd="0" destOrd="0" presId="urn:microsoft.com/office/officeart/2005/8/layout/radial6"/>
    <dgm:cxn modelId="{88B6BD25-FBBE-4936-B359-6D0484BB6865}" type="presParOf" srcId="{7ACA5680-97BD-4BEB-8DAB-2B0F920C577A}" destId="{28B2B8BD-8759-43FB-8ABA-4566B240F909}" srcOrd="0" destOrd="0" presId="urn:microsoft.com/office/officeart/2005/8/layout/radial6"/>
    <dgm:cxn modelId="{0ED562F8-851E-43B5-89B3-89D12B2E65A3}" type="presParOf" srcId="{7ACA5680-97BD-4BEB-8DAB-2B0F920C577A}" destId="{F5648DDC-EAC3-4E8E-A8BD-73E40F2367A2}" srcOrd="1" destOrd="0" presId="urn:microsoft.com/office/officeart/2005/8/layout/radial6"/>
    <dgm:cxn modelId="{2ADC7E78-CA97-4E59-A289-29EB571B9502}" type="presParOf" srcId="{7ACA5680-97BD-4BEB-8DAB-2B0F920C577A}" destId="{FBC2C97A-A82A-47EE-A475-2CC7A01A5F6B}" srcOrd="2" destOrd="0" presId="urn:microsoft.com/office/officeart/2005/8/layout/radial6"/>
    <dgm:cxn modelId="{143FB969-BCE4-4E74-9218-B777AD617D61}" type="presParOf" srcId="{7ACA5680-97BD-4BEB-8DAB-2B0F920C577A}" destId="{AE77B0C6-3906-45EC-9178-74F027593167}" srcOrd="3" destOrd="0" presId="urn:microsoft.com/office/officeart/2005/8/layout/radial6"/>
    <dgm:cxn modelId="{819326C6-6DAF-4AD6-B379-1AD104FA49AA}" type="presParOf" srcId="{7ACA5680-97BD-4BEB-8DAB-2B0F920C577A}" destId="{0B37931B-D00A-4945-AD35-675C044821C2}" srcOrd="4" destOrd="0" presId="urn:microsoft.com/office/officeart/2005/8/layout/radial6"/>
    <dgm:cxn modelId="{A6E89515-757E-4406-9969-AAA78F3E6175}" type="presParOf" srcId="{7ACA5680-97BD-4BEB-8DAB-2B0F920C577A}" destId="{AD182DF7-45AD-44F1-8535-672DA24B1AAD}" srcOrd="5" destOrd="0" presId="urn:microsoft.com/office/officeart/2005/8/layout/radial6"/>
    <dgm:cxn modelId="{1B9FF25E-7E61-4328-9227-E13FF93CA1D5}" type="presParOf" srcId="{7ACA5680-97BD-4BEB-8DAB-2B0F920C577A}" destId="{F96FABEC-FB63-4206-B626-ECA7742BA911}" srcOrd="6" destOrd="0" presId="urn:microsoft.com/office/officeart/2005/8/layout/radial6"/>
    <dgm:cxn modelId="{2CBC841B-1B87-4AD9-8BF4-D67D6BD59A0E}" type="presParOf" srcId="{7ACA5680-97BD-4BEB-8DAB-2B0F920C577A}" destId="{CF8AAC80-0AA0-410D-9EAB-4FD069A638AE}" srcOrd="7" destOrd="0" presId="urn:microsoft.com/office/officeart/2005/8/layout/radial6"/>
    <dgm:cxn modelId="{9D842A71-95D3-45B3-B758-D553BEEC2298}" type="presParOf" srcId="{7ACA5680-97BD-4BEB-8DAB-2B0F920C577A}" destId="{FFD3C4DA-CD94-4CF9-AB43-7BBFD48953B5}" srcOrd="8" destOrd="0" presId="urn:microsoft.com/office/officeart/2005/8/layout/radial6"/>
    <dgm:cxn modelId="{5D0352D4-68DF-4EE5-BE93-164C8AE027F7}" type="presParOf" srcId="{7ACA5680-97BD-4BEB-8DAB-2B0F920C577A}" destId="{6207187B-1232-45A6-A2B4-BD949EE8144A}" srcOrd="9" destOrd="0" presId="urn:microsoft.com/office/officeart/2005/8/layout/radial6"/>
    <dgm:cxn modelId="{4330246B-4A5D-44CC-9E57-E1044E663E48}" type="presParOf" srcId="{7ACA5680-97BD-4BEB-8DAB-2B0F920C577A}" destId="{F6D774E0-0816-4EF8-B8BC-2637674603B7}" srcOrd="10" destOrd="0" presId="urn:microsoft.com/office/officeart/2005/8/layout/radial6"/>
    <dgm:cxn modelId="{09C40918-CB28-46B0-8B40-424D42536BE7}" type="presParOf" srcId="{7ACA5680-97BD-4BEB-8DAB-2B0F920C577A}" destId="{B55BA563-20F0-4205-AE57-81E128FC232A}" srcOrd="11" destOrd="0" presId="urn:microsoft.com/office/officeart/2005/8/layout/radial6"/>
    <dgm:cxn modelId="{E3C8F552-239F-4CFD-984F-C6AFCFCAD700}" type="presParOf" srcId="{7ACA5680-97BD-4BEB-8DAB-2B0F920C577A}" destId="{00DB85A5-036F-4B35-B24C-FD519CA02CF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B85A5-036F-4B35-B24C-FD519CA02CF3}">
      <dsp:nvSpPr>
        <dsp:cNvPr id="0" name=""/>
        <dsp:cNvSpPr/>
      </dsp:nvSpPr>
      <dsp:spPr>
        <a:xfrm>
          <a:off x="2965347" y="827326"/>
          <a:ext cx="5218303" cy="5218303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7187B-1232-45A6-A2B4-BD949EE8144A}">
      <dsp:nvSpPr>
        <dsp:cNvPr id="0" name=""/>
        <dsp:cNvSpPr/>
      </dsp:nvSpPr>
      <dsp:spPr>
        <a:xfrm>
          <a:off x="2965347" y="827326"/>
          <a:ext cx="5218303" cy="5218303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FABEC-FB63-4206-B626-ECA7742BA911}">
      <dsp:nvSpPr>
        <dsp:cNvPr id="0" name=""/>
        <dsp:cNvSpPr/>
      </dsp:nvSpPr>
      <dsp:spPr>
        <a:xfrm>
          <a:off x="2965347" y="827326"/>
          <a:ext cx="5218303" cy="5218303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7B0C6-3906-45EC-9178-74F027593167}">
      <dsp:nvSpPr>
        <dsp:cNvPr id="0" name=""/>
        <dsp:cNvSpPr/>
      </dsp:nvSpPr>
      <dsp:spPr>
        <a:xfrm>
          <a:off x="2965347" y="827326"/>
          <a:ext cx="5218303" cy="5218303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2B8BD-8759-43FB-8ABA-4566B240F909}">
      <dsp:nvSpPr>
        <dsp:cNvPr id="0" name=""/>
        <dsp:cNvSpPr/>
      </dsp:nvSpPr>
      <dsp:spPr>
        <a:xfrm>
          <a:off x="4374051" y="2236030"/>
          <a:ext cx="2400895" cy="240089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2">
                  <a:lumMod val="40000"/>
                  <a:lumOff val="60000"/>
                </a:schemeClr>
              </a:solidFill>
            </a:rPr>
            <a:t>কবি পরিচিতি</a:t>
          </a:r>
          <a:endParaRPr lang="en-US" sz="2800" b="1" kern="1200" dirty="0">
            <a:solidFill>
              <a:schemeClr val="tx2">
                <a:lumMod val="40000"/>
                <a:lumOff val="60000"/>
              </a:schemeClr>
            </a:solidFill>
          </a:endParaRPr>
        </a:p>
      </dsp:txBody>
      <dsp:txXfrm>
        <a:off x="4725654" y="2587633"/>
        <a:ext cx="1697689" cy="1697689"/>
      </dsp:txXfrm>
    </dsp:sp>
    <dsp:sp modelId="{F5648DDC-EAC3-4E8E-A8BD-73E40F2367A2}">
      <dsp:nvSpPr>
        <dsp:cNvPr id="0" name=""/>
        <dsp:cNvSpPr/>
      </dsp:nvSpPr>
      <dsp:spPr>
        <a:xfrm>
          <a:off x="3898418" y="47515"/>
          <a:ext cx="3352161" cy="168062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i="1" kern="1200" dirty="0" smtClean="0">
              <a:solidFill>
                <a:schemeClr val="tx1"/>
              </a:solidFill>
            </a:rPr>
            <a:t>জন্ম-</a:t>
          </a:r>
          <a:r>
            <a:rPr lang="bn-BD" sz="2000" i="1" kern="1200" dirty="0" smtClean="0">
              <a:solidFill>
                <a:schemeClr val="tx1"/>
              </a:solidFill>
            </a:rPr>
            <a:t>১৯০৩ সালে ফরিদপুর জেলার তাম্বুলখানা গ্রামে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389331" y="293637"/>
        <a:ext cx="2370335" cy="1188382"/>
      </dsp:txXfrm>
    </dsp:sp>
    <dsp:sp modelId="{0B37931B-D00A-4945-AD35-675C044821C2}">
      <dsp:nvSpPr>
        <dsp:cNvPr id="0" name=""/>
        <dsp:cNvSpPr/>
      </dsp:nvSpPr>
      <dsp:spPr>
        <a:xfrm>
          <a:off x="6960053" y="2207352"/>
          <a:ext cx="2326189" cy="245825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</a:rPr>
            <a:t>কাব্যগ্রন্থ-</a:t>
          </a:r>
          <a:r>
            <a:rPr lang="bn-BD" sz="2000" kern="1200" dirty="0" smtClean="0">
              <a:solidFill>
                <a:schemeClr val="tx1"/>
              </a:solidFill>
            </a:rPr>
            <a:t>রাখালী,বালুচর,মাটির কান্না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300715" y="2567355"/>
        <a:ext cx="1644865" cy="1738246"/>
      </dsp:txXfrm>
    </dsp:sp>
    <dsp:sp modelId="{CF8AAC80-0AA0-410D-9EAB-4FD069A638AE}">
      <dsp:nvSpPr>
        <dsp:cNvPr id="0" name=""/>
        <dsp:cNvSpPr/>
      </dsp:nvSpPr>
      <dsp:spPr>
        <a:xfrm>
          <a:off x="4281072" y="5235971"/>
          <a:ext cx="2586854" cy="149831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</a:rPr>
            <a:t>মৃত্যু-</a:t>
          </a:r>
          <a:r>
            <a:rPr lang="bn-BD" sz="2400" kern="1200" dirty="0" smtClean="0">
              <a:solidFill>
                <a:schemeClr val="tx1"/>
              </a:solidFill>
            </a:rPr>
            <a:t>১৯৭৬সালে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59908" y="5455394"/>
        <a:ext cx="1829182" cy="1059466"/>
      </dsp:txXfrm>
    </dsp:sp>
    <dsp:sp modelId="{F6D774E0-0816-4EF8-B8BC-2637674603B7}">
      <dsp:nvSpPr>
        <dsp:cNvPr id="0" name=""/>
        <dsp:cNvSpPr/>
      </dsp:nvSpPr>
      <dsp:spPr>
        <a:xfrm>
          <a:off x="1991356" y="2505318"/>
          <a:ext cx="2068985" cy="186231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</a:rPr>
            <a:t>পেশা-</a:t>
          </a:r>
          <a:r>
            <a:rPr lang="bn-BD" sz="2000" kern="1200" dirty="0" smtClean="0">
              <a:solidFill>
                <a:schemeClr val="tx1"/>
              </a:solidFill>
            </a:rPr>
            <a:t>শিক্ষকতা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4352" y="2778048"/>
        <a:ext cx="1462993" cy="1316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DF2C8-1C89-47C2-B681-0B0CB148176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3D2A5-FE8A-4CD1-8CEF-E746905B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3D2A5-FE8A-4CD1-8CEF-E746905BC3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7"/>
            <a:ext cx="37642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43600"/>
            <a:ext cx="115824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259080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2098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05200"/>
            <a:ext cx="266700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5200"/>
            <a:ext cx="2514600" cy="2381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04800"/>
            <a:ext cx="2209800" cy="2609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505200"/>
            <a:ext cx="2514600" cy="245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2286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ক্লাসে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6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293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নিরব পাঠ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9906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28600"/>
            <a:ext cx="3126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সরব পাঠ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11353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381000"/>
            <a:ext cx="4267200" cy="1219200"/>
          </a:xfrm>
          <a:prstGeom prst="wedgeRoundRectCallout">
            <a:avLst>
              <a:gd name="adj1" fmla="val 39226"/>
              <a:gd name="adj2" fmla="val 1004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28600"/>
            <a:ext cx="2997708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895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রুপাই কবিতা অবলম্বনে একজন গ্রামীন কৃষকের চরিত্রে অভিনয় করে দেখাও।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95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5250429"/>
              </p:ext>
            </p:extLst>
          </p:nvPr>
        </p:nvGraphicFramePr>
        <p:xfrm>
          <a:off x="304800" y="228600"/>
          <a:ext cx="112776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95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C90D3A-3EDD-43B3-8AE4-4B53A0772DFF}"/>
              </a:ext>
            </a:extLst>
          </p:cNvPr>
          <p:cNvSpPr/>
          <p:nvPr/>
        </p:nvSpPr>
        <p:spPr>
          <a:xfrm>
            <a:off x="1134793" y="867604"/>
            <a:ext cx="8178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50505"/>
                </a:solidFill>
                <a:latin typeface="NikoshBAN" pitchFamily="2" charset="0"/>
                <a:cs typeface="NikoshBAN" pitchFamily="2" charset="0"/>
              </a:rPr>
              <a:t>যে কালো তার মাঠেরি ধান, যে কালো তার গাঁও!</a:t>
            </a:r>
          </a:p>
          <a:p>
            <a:r>
              <a:rPr lang="bn-IN" sz="4000" b="1" dirty="0">
                <a:solidFill>
                  <a:srgbClr val="050505"/>
                </a:solidFill>
                <a:latin typeface="NikoshBAN" pitchFamily="2" charset="0"/>
                <a:cs typeface="NikoshBAN" pitchFamily="2" charset="0"/>
              </a:rPr>
              <a:t>সেই কালোতে সিনা</a:t>
            </a:r>
            <a:r>
              <a:rPr lang="en-US" sz="4000" b="1" dirty="0">
                <a:solidFill>
                  <a:srgbClr val="050505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4000" b="1" dirty="0">
                <a:solidFill>
                  <a:srgbClr val="050505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solidFill>
                  <a:srgbClr val="050505"/>
                </a:solidFill>
                <a:latin typeface="NikoshBAN" pitchFamily="2" charset="0"/>
                <a:cs typeface="NikoshBAN" pitchFamily="2" charset="0"/>
              </a:rPr>
              <a:t>‌</a:t>
            </a:r>
            <a:r>
              <a:rPr lang="bn-IN" sz="4000" b="1" dirty="0">
                <a:solidFill>
                  <a:srgbClr val="050505"/>
                </a:solidFill>
                <a:latin typeface="NikoshBAN" pitchFamily="2" charset="0"/>
                <a:cs typeface="NikoshBAN" pitchFamily="2" charset="0"/>
              </a:rPr>
              <a:t> করি উজল তাহার গ</a:t>
            </a:r>
            <a:r>
              <a:rPr lang="en-US" sz="4000" b="1" dirty="0">
                <a:solidFill>
                  <a:srgbClr val="050505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4000" b="1" dirty="0">
                <a:solidFill>
                  <a:srgbClr val="050505"/>
                </a:solidFill>
                <a:latin typeface="NikoshBAN" pitchFamily="2" charset="0"/>
                <a:cs typeface="NikoshBAN" pitchFamily="2" charset="0"/>
              </a:rPr>
              <a:t>ঁও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0"/>
            <a:ext cx="50292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0362FC-C8AD-45CB-8BFF-377E22CC8E35}"/>
              </a:ext>
            </a:extLst>
          </p:cNvPr>
          <p:cNvSpPr/>
          <p:nvPr/>
        </p:nvSpPr>
        <p:spPr>
          <a:xfrm>
            <a:off x="1219200" y="457200"/>
            <a:ext cx="8149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তে তার বাঁশের লাঠি অনেক মানে মানী,</a:t>
            </a:r>
          </a:p>
          <a:p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খেলার দলে তারে নি</a:t>
            </a:r>
            <a:r>
              <a:rPr lang="as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 সবার টানাটানি </a:t>
            </a:r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মাগুরায় ঐতিহ্যবাহি লাঠি খেলা ...">
            <a:extLst>
              <a:ext uri="{FF2B5EF4-FFF2-40B4-BE49-F238E27FC236}">
                <a16:creationId xmlns:a16="http://schemas.microsoft.com/office/drawing/2014/main" xmlns="" id="{F69A662D-3552-4CBD-876C-EA3DEC73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9829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57200"/>
            <a:ext cx="336021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 কাজ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286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তোমাদের সংগৃহীত গ্রামীন ছড়া শ্রেনীতে প্রদর্শন কর।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05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BBD723-FD72-43D2-B523-DA320E4C614D}"/>
              </a:ext>
            </a:extLst>
          </p:cNvPr>
          <p:cNvSpPr txBox="1"/>
          <p:nvPr/>
        </p:nvSpPr>
        <p:spPr>
          <a:xfrm>
            <a:off x="4495800" y="228600"/>
            <a:ext cx="190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EBA611-9A63-4E7D-A414-E068CA1CA945}"/>
              </a:ext>
            </a:extLst>
          </p:cNvPr>
          <p:cNvSpPr txBox="1"/>
          <p:nvPr/>
        </p:nvSpPr>
        <p:spPr>
          <a:xfrm>
            <a:off x="912056" y="3038621"/>
            <a:ext cx="8602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কবি জসীমউদ্‌দীন কত সালে জন্মগ্রহণ করেন?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44735F-AB29-41A5-A12C-AADC612A09AD}"/>
              </a:ext>
            </a:extLst>
          </p:cNvPr>
          <p:cNvSpPr txBox="1"/>
          <p:nvPr/>
        </p:nvSpPr>
        <p:spPr>
          <a:xfrm>
            <a:off x="912056" y="1211862"/>
            <a:ext cx="3111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9AE7D5-C866-4F90-BFA8-1118DD1AEFF8}"/>
              </a:ext>
            </a:extLst>
          </p:cNvPr>
          <p:cNvSpPr txBox="1"/>
          <p:nvPr/>
        </p:nvSpPr>
        <p:spPr>
          <a:xfrm>
            <a:off x="1339949" y="1919748"/>
            <a:ext cx="814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নৃত্যগীত শিক্ষা ও মল্লবিদ্যা ও অভ্যাসের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AABE45-C883-493F-90A7-E5B70092E829}"/>
              </a:ext>
            </a:extLst>
          </p:cNvPr>
          <p:cNvSpPr txBox="1"/>
          <p:nvPr/>
        </p:nvSpPr>
        <p:spPr>
          <a:xfrm>
            <a:off x="1459523" y="3910819"/>
            <a:ext cx="256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১৯০৩ সালে।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940831-FF4F-4F43-B48E-9D01074F98D1}"/>
              </a:ext>
            </a:extLst>
          </p:cNvPr>
          <p:cNvSpPr txBox="1"/>
          <p:nvPr/>
        </p:nvSpPr>
        <p:spPr>
          <a:xfrm>
            <a:off x="912056" y="4895766"/>
            <a:ext cx="723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‘নক্সী কাঁথার মাঠ’ কোন ধরণের রচনা?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5DE777-8EA7-457E-947C-A9598975EBC1}"/>
              </a:ext>
            </a:extLst>
          </p:cNvPr>
          <p:cNvSpPr txBox="1"/>
          <p:nvPr/>
        </p:nvSpPr>
        <p:spPr>
          <a:xfrm>
            <a:off x="1628335" y="5880713"/>
            <a:ext cx="256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কাহিনিকাব্য।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1727A2-00B3-4D25-A79A-2709B5C8A1E8}"/>
              </a:ext>
            </a:extLst>
          </p:cNvPr>
          <p:cNvSpPr txBox="1"/>
          <p:nvPr/>
        </p:nvSpPr>
        <p:spPr>
          <a:xfrm>
            <a:off x="685800" y="4572000"/>
            <a:ext cx="7835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দলে কাকে নিয়ে সবার টানাটানি হয়?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394B27-8CB9-49A9-8F42-4113D7A8285B}"/>
              </a:ext>
            </a:extLst>
          </p:cNvPr>
          <p:cNvSpPr txBox="1"/>
          <p:nvPr/>
        </p:nvSpPr>
        <p:spPr>
          <a:xfrm>
            <a:off x="2209800" y="5562600"/>
            <a:ext cx="313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রুপাইকে নিয়ে।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/>
              <a:t>৪। কবির পেশা কী ছিল?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7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শিক্ষকতা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514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৫। কবির অন্যান্য কাব্য গ্রন্থের নাম কী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3505200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/>
              <a:t>রাখালী, বালুচর, মাটির কান্না ।</a:t>
            </a:r>
          </a:p>
        </p:txBody>
      </p:sp>
    </p:spTree>
    <p:extLst>
      <p:ext uri="{BB962C8B-B14F-4D97-AF65-F5344CB8AC3E}">
        <p14:creationId xmlns:p14="http://schemas.microsoft.com/office/powerpoint/2010/main" val="23111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981200" y="1219200"/>
            <a:ext cx="7772400" cy="2514600"/>
          </a:xfrm>
          <a:prstGeom prst="triangle">
            <a:avLst>
              <a:gd name="adj" fmla="val 497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বাড়ির কাজ</a:t>
            </a:r>
            <a:endParaRPr lang="en-US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505200" y="3733800"/>
            <a:ext cx="4724400" cy="24384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রুপাই কবিতা থেকে একটি উদ্দীপক তৈরি করবে।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228600"/>
            <a:ext cx="41703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733800"/>
            <a:ext cx="5410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োঃহাবিবুর রহমান</a:t>
            </a:r>
          </a:p>
          <a:p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i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i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i="1" dirty="0">
                <a:latin typeface="NikoshBAN" pitchFamily="2" charset="0"/>
                <a:cs typeface="NikoshBAN" pitchFamily="2" charset="0"/>
              </a:rPr>
              <a:t>বিজ্ঞান)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i="1" dirty="0">
              <a:latin typeface="NikoshBAN" pitchFamily="2" charset="0"/>
              <a:cs typeface="NikoshBAN" pitchFamily="2" charset="0"/>
            </a:endParaRPr>
          </a:p>
          <a:p>
            <a:r>
              <a:rPr lang="bn-BD" sz="1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তিলসিন্দুর দাখিল মাদ্‌রাসা</a:t>
            </a:r>
          </a:p>
          <a:p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বারহাট্টা, নেত্রকোনা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Email- habib523277@gmail.com</a:t>
            </a:r>
            <a:endParaRPr lang="en-US" sz="2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4038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/>
          </a:p>
        </p:txBody>
      </p:sp>
      <p:pic>
        <p:nvPicPr>
          <p:cNvPr id="8" name="Picture 7" descr="18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457200"/>
            <a:ext cx="232804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2458" r="35910" b="2652"/>
          <a:stretch/>
        </p:blipFill>
        <p:spPr>
          <a:xfrm>
            <a:off x="6477000" y="1600200"/>
            <a:ext cx="762000" cy="47244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2895600" cy="3428999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963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805130" y="791408"/>
            <a:ext cx="990600" cy="1089141"/>
          </a:xfrm>
          <a:prstGeom prst="rect">
            <a:avLst/>
          </a:prstGeom>
        </p:spPr>
      </p:pic>
      <p:pic>
        <p:nvPicPr>
          <p:cNvPr id="4" name="Picture 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2855671" y="480539"/>
            <a:ext cx="933666" cy="1026543"/>
          </a:xfrm>
          <a:prstGeom prst="rect">
            <a:avLst/>
          </a:prstGeom>
        </p:spPr>
      </p:pic>
      <p:pic>
        <p:nvPicPr>
          <p:cNvPr id="5" name="Picture 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4843729" y="410408"/>
            <a:ext cx="990600" cy="1089141"/>
          </a:xfrm>
          <a:prstGeom prst="rect">
            <a:avLst/>
          </a:prstGeom>
        </p:spPr>
      </p:pic>
      <p:pic>
        <p:nvPicPr>
          <p:cNvPr id="6" name="Picture 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6291529" y="410408"/>
            <a:ext cx="990600" cy="1089141"/>
          </a:xfrm>
          <a:prstGeom prst="rect">
            <a:avLst/>
          </a:prstGeom>
        </p:spPr>
      </p:pic>
      <p:pic>
        <p:nvPicPr>
          <p:cNvPr id="7" name="Picture 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8044562" y="791790"/>
            <a:ext cx="994184" cy="1093082"/>
          </a:xfrm>
          <a:prstGeom prst="rect">
            <a:avLst/>
          </a:prstGeom>
        </p:spPr>
      </p:pic>
      <p:pic>
        <p:nvPicPr>
          <p:cNvPr id="8" name="Picture 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9755614" y="896953"/>
            <a:ext cx="990600" cy="1089141"/>
          </a:xfrm>
          <a:prstGeom prst="rect">
            <a:avLst/>
          </a:prstGeom>
        </p:spPr>
      </p:pic>
      <p:pic>
        <p:nvPicPr>
          <p:cNvPr id="9" name="Picture 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87816" y="2725752"/>
            <a:ext cx="990600" cy="1089141"/>
          </a:xfrm>
          <a:prstGeom prst="rect">
            <a:avLst/>
          </a:prstGeom>
        </p:spPr>
      </p:pic>
      <p:pic>
        <p:nvPicPr>
          <p:cNvPr id="10" name="Picture 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87815" y="3944953"/>
            <a:ext cx="990600" cy="1089141"/>
          </a:xfrm>
          <a:prstGeom prst="rect">
            <a:avLst/>
          </a:prstGeom>
        </p:spPr>
      </p:pic>
      <p:pic>
        <p:nvPicPr>
          <p:cNvPr id="11" name="Picture 1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983214" y="3944952"/>
            <a:ext cx="990600" cy="1089141"/>
          </a:xfrm>
          <a:prstGeom prst="rect">
            <a:avLst/>
          </a:prstGeom>
        </p:spPr>
      </p:pic>
      <p:pic>
        <p:nvPicPr>
          <p:cNvPr id="12" name="Picture 1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032898" y="3732815"/>
            <a:ext cx="990600" cy="1089141"/>
          </a:xfrm>
          <a:prstGeom prst="rect">
            <a:avLst/>
          </a:prstGeom>
        </p:spPr>
      </p:pic>
      <p:pic>
        <p:nvPicPr>
          <p:cNvPr id="13" name="Picture 1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966097" y="4875816"/>
            <a:ext cx="990600" cy="1089141"/>
          </a:xfrm>
          <a:prstGeom prst="rect">
            <a:avLst/>
          </a:prstGeom>
        </p:spPr>
      </p:pic>
      <p:pic>
        <p:nvPicPr>
          <p:cNvPr id="14" name="Picture 1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061098" y="4494815"/>
            <a:ext cx="990600" cy="1089141"/>
          </a:xfrm>
          <a:prstGeom prst="rect">
            <a:avLst/>
          </a:prstGeom>
        </p:spPr>
      </p:pic>
      <p:pic>
        <p:nvPicPr>
          <p:cNvPr id="15" name="Picture 1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137298" y="3199416"/>
            <a:ext cx="990600" cy="1089141"/>
          </a:xfrm>
          <a:prstGeom prst="rect">
            <a:avLst/>
          </a:prstGeom>
        </p:spPr>
      </p:pic>
      <p:pic>
        <p:nvPicPr>
          <p:cNvPr id="16" name="Picture 1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889898" y="3047016"/>
            <a:ext cx="990600" cy="1089141"/>
          </a:xfrm>
          <a:prstGeom prst="rect">
            <a:avLst/>
          </a:prstGeom>
        </p:spPr>
      </p:pic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2460899" y="2970815"/>
            <a:ext cx="990600" cy="1089141"/>
          </a:xfrm>
          <a:prstGeom prst="rect">
            <a:avLst/>
          </a:prstGeom>
        </p:spPr>
      </p:pic>
      <p:pic>
        <p:nvPicPr>
          <p:cNvPr id="18" name="Picture 1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899298" y="5637815"/>
            <a:ext cx="990600" cy="1089141"/>
          </a:xfrm>
          <a:prstGeom prst="rect">
            <a:avLst/>
          </a:prstGeom>
        </p:spPr>
      </p:pic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763568" y="3584932"/>
            <a:ext cx="990600" cy="978167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9928499" y="2361213"/>
            <a:ext cx="990600" cy="1089141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947297" y="4571015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106">
            <a:off x="9730856" y="4441841"/>
            <a:ext cx="990600" cy="1089141"/>
          </a:xfrm>
          <a:prstGeom prst="rect">
            <a:avLst/>
          </a:prstGeom>
        </p:spPr>
      </p:pic>
      <p:pic>
        <p:nvPicPr>
          <p:cNvPr id="23" name="Picture 2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10461898" y="3885216"/>
            <a:ext cx="990600" cy="1089141"/>
          </a:xfrm>
          <a:prstGeom prst="rect">
            <a:avLst/>
          </a:prstGeom>
        </p:spPr>
      </p:pic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556898" y="2361214"/>
            <a:ext cx="990600" cy="1089141"/>
          </a:xfrm>
          <a:prstGeom prst="rect">
            <a:avLst/>
          </a:prstGeom>
        </p:spPr>
      </p:pic>
      <p:pic>
        <p:nvPicPr>
          <p:cNvPr id="25" name="Picture 2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211815" y="5087953"/>
            <a:ext cx="990600" cy="1089141"/>
          </a:xfrm>
          <a:prstGeom prst="rect">
            <a:avLst/>
          </a:prstGeom>
        </p:spPr>
      </p:pic>
      <p:pic>
        <p:nvPicPr>
          <p:cNvPr id="26" name="Picture 2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11615" y="5087952"/>
            <a:ext cx="990600" cy="1089141"/>
          </a:xfrm>
          <a:prstGeom prst="rect">
            <a:avLst/>
          </a:prstGeom>
        </p:spPr>
      </p:pic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3583415" y="5773753"/>
            <a:ext cx="990600" cy="1089141"/>
          </a:xfrm>
          <a:prstGeom prst="rect">
            <a:avLst/>
          </a:prstGeom>
        </p:spPr>
      </p:pic>
      <p:pic>
        <p:nvPicPr>
          <p:cNvPr id="28" name="Picture 2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860013" y="5926153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612614" y="5849953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0593815" y="5392753"/>
            <a:ext cx="990600" cy="108914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flipH="1">
            <a:off x="2209800" y="16764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 সকলকে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0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8297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ছবি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গুলোর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দিকে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লক্ষ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</a:t>
            </a:r>
            <a:r>
              <a:rPr lang="en-US" sz="4800" b="1" dirty="0" smtClean="0"/>
              <a:t>----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5410200" cy="5105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5257800" cy="31432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43400"/>
            <a:ext cx="4876800" cy="2143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34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5562600" cy="5105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3827929" cy="2286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5638800" cy="2590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5562600"/>
            <a:ext cx="10893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তোমরা কি বলতে পারবে ছবিগুলো তোমাদের পাঠ্য বইয়ের কোন পাঠের সাথে মিল আছে?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2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7922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আজকের পাঠ.......</a:t>
            </a:r>
            <a:endParaRPr lang="en-US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6781800" cy="467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7620000" y="2133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কবি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677401" cy="3810000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0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133600"/>
            <a:ext cx="7579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itchFamily="34" charset="0"/>
                <a:cs typeface="Calibri" pitchFamily="34" charset="0"/>
              </a:rPr>
              <a:t>এই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পাঠ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শেষে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শিক্ষার্থীরা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3505200"/>
            <a:ext cx="7285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২।কবি পরিচিতি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্ধরূপে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81000"/>
            <a:ext cx="3635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শিখন</a:t>
            </a:r>
            <a:r>
              <a:rPr lang="en-US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ফল</a:t>
            </a:r>
            <a:endParaRPr lang="en-US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3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228600"/>
            <a:ext cx="3483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 ও </a:t>
            </a:r>
            <a:r>
              <a:rPr lang="en-US" sz="6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anose="02000000000000000000" pitchFamily="2" charset="0"/>
              </a:rPr>
              <a:t>টীকা</a:t>
            </a:r>
            <a:endParaRPr lang="en-US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164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/>
              <a:t>ভ্রমর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9220200" y="1143000"/>
            <a:ext cx="2058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ভোমরা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733800"/>
            <a:ext cx="259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নবীন তৃণ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9220200" y="3124200"/>
            <a:ext cx="24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কচি ঘাস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029200"/>
            <a:ext cx="1524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/>
              <a:t>গরব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87000" y="4953000"/>
            <a:ext cx="1103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/>
              <a:t>গর্ব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4648200" cy="1733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44164"/>
            <a:ext cx="5105400" cy="1575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61924"/>
            <a:ext cx="3733799" cy="15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1582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221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পদ রজ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220200" y="609600"/>
            <a:ext cx="2294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/>
              <a:t>চরন ধূলি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বৃন্দাবন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2514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মথুরার নিকটবর্তী হিন্দুদের </a:t>
            </a:r>
          </a:p>
          <a:p>
            <a:r>
              <a:rPr lang="bn-BD" sz="3200" dirty="0" smtClean="0"/>
              <a:t>তীর্থস্থান।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সিনান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9677400" y="5334000"/>
            <a:ext cx="192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গোসল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29718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19600"/>
            <a:ext cx="4114799" cy="1904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09800"/>
            <a:ext cx="3505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148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1891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/>
              <a:t>উজল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448800" y="457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উজ্জ্বল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265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জারি গান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067800" y="3048000"/>
            <a:ext cx="2589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/>
              <a:t>শোকগীতি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187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পাগাল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9448800" y="5867400"/>
            <a:ext cx="195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ইস্পাত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4953000" cy="2157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953000"/>
            <a:ext cx="4800600" cy="1940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3558618" cy="17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326</Words>
  <Application>Microsoft Office PowerPoint</Application>
  <PresentationFormat>Custom</PresentationFormat>
  <Paragraphs>74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57</cp:revision>
  <dcterms:created xsi:type="dcterms:W3CDTF">2006-08-16T00:00:00Z</dcterms:created>
  <dcterms:modified xsi:type="dcterms:W3CDTF">2021-07-29T07:46:21Z</dcterms:modified>
</cp:coreProperties>
</file>