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0" r:id="rId2"/>
    <p:sldId id="276" r:id="rId3"/>
    <p:sldId id="277" r:id="rId4"/>
    <p:sldId id="287" r:id="rId5"/>
    <p:sldId id="258" r:id="rId6"/>
    <p:sldId id="278" r:id="rId7"/>
    <p:sldId id="259" r:id="rId8"/>
    <p:sldId id="261" r:id="rId9"/>
    <p:sldId id="266" r:id="rId10"/>
    <p:sldId id="263" r:id="rId11"/>
    <p:sldId id="264" r:id="rId12"/>
    <p:sldId id="273" r:id="rId13"/>
    <p:sldId id="286" r:id="rId14"/>
    <p:sldId id="265" r:id="rId15"/>
    <p:sldId id="267" r:id="rId16"/>
    <p:sldId id="274" r:id="rId17"/>
    <p:sldId id="284" r:id="rId18"/>
    <p:sldId id="275" r:id="rId19"/>
    <p:sldId id="279" r:id="rId20"/>
    <p:sldId id="280" r:id="rId21"/>
    <p:sldId id="281" r:id="rId22"/>
    <p:sldId id="283" r:id="rId23"/>
    <p:sldId id="271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18" y="-10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D4BFF5-AD64-4024-8935-356DDE1BA1AC}" type="doc">
      <dgm:prSet loTypeId="urn:microsoft.com/office/officeart/2005/8/layout/hProcess9" loCatId="process" qsTypeId="urn:microsoft.com/office/officeart/2005/8/quickstyle/3d2" qsCatId="3D" csTypeId="urn:microsoft.com/office/officeart/2005/8/colors/colorful5" csCatId="colorful" phldr="1"/>
      <dgm:spPr/>
    </dgm:pt>
    <dgm:pt modelId="{E16DF851-C15F-4FE5-861D-71412547D79A}">
      <dgm:prSet phldrT="[Text]"/>
      <dgm:spPr/>
      <dgm:t>
        <a:bodyPr/>
        <a:lstStyle/>
        <a:p>
          <a:r>
            <a:rPr lang="en-US" dirty="0" err="1" smtClean="0"/>
            <a:t>উপযোগ</a:t>
          </a:r>
          <a:endParaRPr lang="en-US" dirty="0"/>
        </a:p>
      </dgm:t>
    </dgm:pt>
    <dgm:pt modelId="{7048738F-2887-43E4-8998-E520C05F87ED}" type="parTrans" cxnId="{18426F68-04B2-4717-BD13-1D72485A3A1A}">
      <dgm:prSet/>
      <dgm:spPr/>
      <dgm:t>
        <a:bodyPr/>
        <a:lstStyle/>
        <a:p>
          <a:endParaRPr lang="en-US"/>
        </a:p>
      </dgm:t>
    </dgm:pt>
    <dgm:pt modelId="{352DBDC4-4E7F-4EF5-BE28-C533DE4180E7}" type="sibTrans" cxnId="{18426F68-04B2-4717-BD13-1D72485A3A1A}">
      <dgm:prSet/>
      <dgm:spPr/>
      <dgm:t>
        <a:bodyPr/>
        <a:lstStyle/>
        <a:p>
          <a:endParaRPr lang="en-US"/>
        </a:p>
      </dgm:t>
    </dgm:pt>
    <dgm:pt modelId="{B3CD5803-76F8-4C74-B144-CE785E9DBA76}">
      <dgm:prSet phldrT="[Text]"/>
      <dgm:spPr/>
      <dgm:t>
        <a:bodyPr/>
        <a:lstStyle/>
        <a:p>
          <a:r>
            <a:rPr lang="en-US" dirty="0" err="1" smtClean="0"/>
            <a:t>দ্রব্য</a:t>
          </a:r>
          <a:r>
            <a:rPr lang="en-US" dirty="0" smtClean="0"/>
            <a:t> ও </a:t>
          </a:r>
          <a:r>
            <a:rPr lang="en-US" dirty="0" err="1" smtClean="0"/>
            <a:t>সেবার</a:t>
          </a:r>
          <a:r>
            <a:rPr lang="en-US" dirty="0" smtClean="0"/>
            <a:t> ঐ </a:t>
          </a:r>
          <a:r>
            <a:rPr lang="en-US" dirty="0" err="1" smtClean="0"/>
            <a:t>বিশেষ</a:t>
          </a:r>
          <a:r>
            <a:rPr lang="en-US" dirty="0" smtClean="0"/>
            <a:t> </a:t>
          </a:r>
          <a:r>
            <a:rPr lang="en-US" dirty="0" err="1" smtClean="0"/>
            <a:t>গুন</a:t>
          </a:r>
          <a:r>
            <a:rPr lang="en-US" dirty="0" smtClean="0"/>
            <a:t> </a:t>
          </a:r>
          <a:endParaRPr lang="en-US" dirty="0"/>
        </a:p>
      </dgm:t>
    </dgm:pt>
    <dgm:pt modelId="{CEE12FB7-39DE-4E84-8537-785494F8ADA1}" type="parTrans" cxnId="{13011EF8-1439-45FE-A515-23D00A5D62E7}">
      <dgm:prSet/>
      <dgm:spPr/>
      <dgm:t>
        <a:bodyPr/>
        <a:lstStyle/>
        <a:p>
          <a:endParaRPr lang="en-US"/>
        </a:p>
      </dgm:t>
    </dgm:pt>
    <dgm:pt modelId="{04541A16-87D1-494F-90D7-F7ACB3ABD219}" type="sibTrans" cxnId="{13011EF8-1439-45FE-A515-23D00A5D62E7}">
      <dgm:prSet/>
      <dgm:spPr/>
      <dgm:t>
        <a:bodyPr/>
        <a:lstStyle/>
        <a:p>
          <a:endParaRPr lang="en-US"/>
        </a:p>
      </dgm:t>
    </dgm:pt>
    <dgm:pt modelId="{4EBB06D5-41FF-4081-A6C8-BF5F6E2AA618}">
      <dgm:prSet phldrT="[Text]"/>
      <dgm:spPr/>
      <dgm:t>
        <a:bodyPr/>
        <a:lstStyle/>
        <a:p>
          <a:r>
            <a:rPr lang="en-US" dirty="0" err="1" smtClean="0"/>
            <a:t>যা</a:t>
          </a:r>
          <a:r>
            <a:rPr lang="en-US" dirty="0" smtClean="0"/>
            <a:t> </a:t>
          </a:r>
          <a:r>
            <a:rPr lang="en-US" dirty="0" err="1" smtClean="0"/>
            <a:t>মানুষের</a:t>
          </a:r>
          <a:r>
            <a:rPr lang="en-US" dirty="0" smtClean="0"/>
            <a:t> </a:t>
          </a:r>
          <a:r>
            <a:rPr lang="en-US" dirty="0" err="1" smtClean="0"/>
            <a:t>অভাব</a:t>
          </a:r>
          <a:r>
            <a:rPr lang="en-US" dirty="0" smtClean="0"/>
            <a:t> </a:t>
          </a:r>
          <a:r>
            <a:rPr lang="en-US" dirty="0" err="1" smtClean="0"/>
            <a:t>পূরন</a:t>
          </a:r>
          <a:r>
            <a:rPr lang="en-US" dirty="0" smtClean="0"/>
            <a:t> </a:t>
          </a:r>
          <a:r>
            <a:rPr lang="en-US" dirty="0" err="1" smtClean="0"/>
            <a:t>করে</a:t>
          </a:r>
          <a:r>
            <a:rPr lang="en-US" dirty="0" smtClean="0"/>
            <a:t> </a:t>
          </a:r>
          <a:endParaRPr lang="en-US" dirty="0"/>
        </a:p>
      </dgm:t>
    </dgm:pt>
    <dgm:pt modelId="{1252ED72-DD6D-4694-87CD-E31BDFAF4389}" type="parTrans" cxnId="{863F3966-FD50-4E12-ABFE-EC88942BB704}">
      <dgm:prSet/>
      <dgm:spPr/>
      <dgm:t>
        <a:bodyPr/>
        <a:lstStyle/>
        <a:p>
          <a:endParaRPr lang="en-US"/>
        </a:p>
      </dgm:t>
    </dgm:pt>
    <dgm:pt modelId="{735153FE-1CF5-4EF6-B857-402F8D2F7B65}" type="sibTrans" cxnId="{863F3966-FD50-4E12-ABFE-EC88942BB704}">
      <dgm:prSet/>
      <dgm:spPr/>
      <dgm:t>
        <a:bodyPr/>
        <a:lstStyle/>
        <a:p>
          <a:endParaRPr lang="en-US"/>
        </a:p>
      </dgm:t>
    </dgm:pt>
    <dgm:pt modelId="{9435B0FE-1DB3-4D73-8F1B-BDA33DE8F382}" type="pres">
      <dgm:prSet presAssocID="{8AD4BFF5-AD64-4024-8935-356DDE1BA1AC}" presName="CompostProcess" presStyleCnt="0">
        <dgm:presLayoutVars>
          <dgm:dir/>
          <dgm:resizeHandles val="exact"/>
        </dgm:presLayoutVars>
      </dgm:prSet>
      <dgm:spPr/>
    </dgm:pt>
    <dgm:pt modelId="{B15C8867-BE74-4186-9358-A95F00245140}" type="pres">
      <dgm:prSet presAssocID="{8AD4BFF5-AD64-4024-8935-356DDE1BA1AC}" presName="arrow" presStyleLbl="bgShp" presStyleIdx="0" presStyleCnt="1" custScaleX="117647"/>
      <dgm:spPr>
        <a:solidFill>
          <a:srgbClr val="FFFF00"/>
        </a:solidFill>
      </dgm:spPr>
    </dgm:pt>
    <dgm:pt modelId="{F44AF880-37E5-42BB-AF1E-E09FB677901F}" type="pres">
      <dgm:prSet presAssocID="{8AD4BFF5-AD64-4024-8935-356DDE1BA1AC}" presName="linearProcess" presStyleCnt="0"/>
      <dgm:spPr/>
    </dgm:pt>
    <dgm:pt modelId="{A9BE85BA-C188-4379-8973-46B234422183}" type="pres">
      <dgm:prSet presAssocID="{E16DF851-C15F-4FE5-861D-71412547D79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8561A-1AC6-4667-9F65-72CB14128152}" type="pres">
      <dgm:prSet presAssocID="{352DBDC4-4E7F-4EF5-BE28-C533DE4180E7}" presName="sibTrans" presStyleCnt="0"/>
      <dgm:spPr/>
    </dgm:pt>
    <dgm:pt modelId="{BCDB7685-9DE9-4E90-9708-3A71C40128F7}" type="pres">
      <dgm:prSet presAssocID="{B3CD5803-76F8-4C74-B144-CE785E9DBA7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8E9CC-95FB-46E8-9552-D5CBE35DFA3A}" type="pres">
      <dgm:prSet presAssocID="{04541A16-87D1-494F-90D7-F7ACB3ABD219}" presName="sibTrans" presStyleCnt="0"/>
      <dgm:spPr/>
    </dgm:pt>
    <dgm:pt modelId="{AA2A706D-4F61-4B02-A536-1AF88862667E}" type="pres">
      <dgm:prSet presAssocID="{4EBB06D5-41FF-4081-A6C8-BF5F6E2AA61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64B199-0315-44DE-8F22-BE80DBA6707F}" type="presOf" srcId="{4EBB06D5-41FF-4081-A6C8-BF5F6E2AA618}" destId="{AA2A706D-4F61-4B02-A536-1AF88862667E}" srcOrd="0" destOrd="0" presId="urn:microsoft.com/office/officeart/2005/8/layout/hProcess9"/>
    <dgm:cxn modelId="{13011EF8-1439-45FE-A515-23D00A5D62E7}" srcId="{8AD4BFF5-AD64-4024-8935-356DDE1BA1AC}" destId="{B3CD5803-76F8-4C74-B144-CE785E9DBA76}" srcOrd="1" destOrd="0" parTransId="{CEE12FB7-39DE-4E84-8537-785494F8ADA1}" sibTransId="{04541A16-87D1-494F-90D7-F7ACB3ABD219}"/>
    <dgm:cxn modelId="{863F3966-FD50-4E12-ABFE-EC88942BB704}" srcId="{8AD4BFF5-AD64-4024-8935-356DDE1BA1AC}" destId="{4EBB06D5-41FF-4081-A6C8-BF5F6E2AA618}" srcOrd="2" destOrd="0" parTransId="{1252ED72-DD6D-4694-87CD-E31BDFAF4389}" sibTransId="{735153FE-1CF5-4EF6-B857-402F8D2F7B65}"/>
    <dgm:cxn modelId="{DE8D10FC-F168-4DC6-A8F3-17ADF92D1D86}" type="presOf" srcId="{E16DF851-C15F-4FE5-861D-71412547D79A}" destId="{A9BE85BA-C188-4379-8973-46B234422183}" srcOrd="0" destOrd="0" presId="urn:microsoft.com/office/officeart/2005/8/layout/hProcess9"/>
    <dgm:cxn modelId="{9C1B58CA-5DAA-4FE5-A829-D6593068F33D}" type="presOf" srcId="{B3CD5803-76F8-4C74-B144-CE785E9DBA76}" destId="{BCDB7685-9DE9-4E90-9708-3A71C40128F7}" srcOrd="0" destOrd="0" presId="urn:microsoft.com/office/officeart/2005/8/layout/hProcess9"/>
    <dgm:cxn modelId="{18426F68-04B2-4717-BD13-1D72485A3A1A}" srcId="{8AD4BFF5-AD64-4024-8935-356DDE1BA1AC}" destId="{E16DF851-C15F-4FE5-861D-71412547D79A}" srcOrd="0" destOrd="0" parTransId="{7048738F-2887-43E4-8998-E520C05F87ED}" sibTransId="{352DBDC4-4E7F-4EF5-BE28-C533DE4180E7}"/>
    <dgm:cxn modelId="{BDC3C0C0-86BE-43B7-964B-11D66D17B7AB}" type="presOf" srcId="{8AD4BFF5-AD64-4024-8935-356DDE1BA1AC}" destId="{9435B0FE-1DB3-4D73-8F1B-BDA33DE8F382}" srcOrd="0" destOrd="0" presId="urn:microsoft.com/office/officeart/2005/8/layout/hProcess9"/>
    <dgm:cxn modelId="{0D884778-78E2-4AC4-984B-D24F280DDF51}" type="presParOf" srcId="{9435B0FE-1DB3-4D73-8F1B-BDA33DE8F382}" destId="{B15C8867-BE74-4186-9358-A95F00245140}" srcOrd="0" destOrd="0" presId="urn:microsoft.com/office/officeart/2005/8/layout/hProcess9"/>
    <dgm:cxn modelId="{77111813-45F2-4AFF-BA55-2CED32B4951F}" type="presParOf" srcId="{9435B0FE-1DB3-4D73-8F1B-BDA33DE8F382}" destId="{F44AF880-37E5-42BB-AF1E-E09FB677901F}" srcOrd="1" destOrd="0" presId="urn:microsoft.com/office/officeart/2005/8/layout/hProcess9"/>
    <dgm:cxn modelId="{990E945F-9730-4CDD-A2CF-748A1560DBE1}" type="presParOf" srcId="{F44AF880-37E5-42BB-AF1E-E09FB677901F}" destId="{A9BE85BA-C188-4379-8973-46B234422183}" srcOrd="0" destOrd="0" presId="urn:microsoft.com/office/officeart/2005/8/layout/hProcess9"/>
    <dgm:cxn modelId="{0FB20B9E-7163-4C69-B29B-7806DB23DFB6}" type="presParOf" srcId="{F44AF880-37E5-42BB-AF1E-E09FB677901F}" destId="{F1F8561A-1AC6-4667-9F65-72CB14128152}" srcOrd="1" destOrd="0" presId="urn:microsoft.com/office/officeart/2005/8/layout/hProcess9"/>
    <dgm:cxn modelId="{ACCCD91E-359B-41A7-9604-9F4437DBAE0A}" type="presParOf" srcId="{F44AF880-37E5-42BB-AF1E-E09FB677901F}" destId="{BCDB7685-9DE9-4E90-9708-3A71C40128F7}" srcOrd="2" destOrd="0" presId="urn:microsoft.com/office/officeart/2005/8/layout/hProcess9"/>
    <dgm:cxn modelId="{DD1975EA-6E49-40AA-B448-2F2D63D5DE70}" type="presParOf" srcId="{F44AF880-37E5-42BB-AF1E-E09FB677901F}" destId="{A0F8E9CC-95FB-46E8-9552-D5CBE35DFA3A}" srcOrd="3" destOrd="0" presId="urn:microsoft.com/office/officeart/2005/8/layout/hProcess9"/>
    <dgm:cxn modelId="{8E946E43-B867-455C-B0DF-F986BF5AF52F}" type="presParOf" srcId="{F44AF880-37E5-42BB-AF1E-E09FB677901F}" destId="{AA2A706D-4F61-4B02-A536-1AF88862667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dirty="0" err="1" smtClean="0"/>
            <a:t>একটি</a:t>
          </a:r>
          <a:r>
            <a:rPr lang="en-US" sz="1800" dirty="0" smtClean="0"/>
            <a:t> </a:t>
          </a:r>
          <a:r>
            <a:rPr lang="en-US" sz="1800" dirty="0" err="1" smtClean="0"/>
            <a:t>আপেল</a:t>
          </a:r>
          <a:r>
            <a:rPr lang="en-US" sz="1800" dirty="0" smtClean="0"/>
            <a:t> </a:t>
          </a:r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ScaleX="163223" custScaleY="113651" custLinFactX="55261" custLinFactNeighborX="100000" custLinFactNeighborY="6768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81544" custScaleY="112465" custLinFactNeighborX="-88" custLinFactNeighborY="-1046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81359" custScaleY="151074" custLinFactNeighborX="-39811" custLinFactNeighborY="763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987A24-DD37-4357-9D78-6652F935637A}" type="presOf" srcId="{D01FC568-ECE5-42A4-BB2B-8090862E9EB5}" destId="{A11F5B73-CA28-4233-915B-0C8B8F89A7E1}" srcOrd="0" destOrd="0" presId="urn:microsoft.com/office/officeart/2008/layout/CaptionedPictures"/>
    <dgm:cxn modelId="{E7D28A51-DDB9-4C74-AA8F-50CAA9C6F1A1}" type="presOf" srcId="{B78156D9-8E95-460A-AE47-087109A90EDA}" destId="{0B50CF0D-A90E-4F24-AF7F-4464C5786D96}" srcOrd="0" destOrd="0" presId="urn:microsoft.com/office/officeart/2008/layout/CaptionedPictures"/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4E886020-740C-4C86-BE58-BBDAD68BFCDF}" type="presParOf" srcId="{0B50CF0D-A90E-4F24-AF7F-4464C5786D96}" destId="{0FB05C06-94B8-4B76-8B93-EA356A862B8D}" srcOrd="0" destOrd="0" presId="urn:microsoft.com/office/officeart/2008/layout/CaptionedPictures"/>
    <dgm:cxn modelId="{384CE663-EFC3-49A8-94C5-0DCBC6F65ACD}" type="presParOf" srcId="{0FB05C06-94B8-4B76-8B93-EA356A862B8D}" destId="{E83BE652-8076-45C8-88D2-673A6DC60CD2}" srcOrd="0" destOrd="0" presId="urn:microsoft.com/office/officeart/2008/layout/CaptionedPictures"/>
    <dgm:cxn modelId="{AAAA90F5-AA74-432B-A4F1-2A96990EEF33}" type="presParOf" srcId="{0FB05C06-94B8-4B76-8B93-EA356A862B8D}" destId="{FA0188EA-7214-46D4-9F17-5E575F59785E}" srcOrd="1" destOrd="0" presId="urn:microsoft.com/office/officeart/2008/layout/CaptionedPictures"/>
    <dgm:cxn modelId="{6695B0B7-DB56-4825-95CC-12B736C78A66}" type="presParOf" srcId="{0FB05C06-94B8-4B76-8B93-EA356A862B8D}" destId="{7B2E89ED-68FD-48F4-920C-23979CD1F363}" srcOrd="2" destOrd="0" presId="urn:microsoft.com/office/officeart/2008/layout/CaptionedPictures"/>
    <dgm:cxn modelId="{C2E43D33-8125-46CF-92A5-A560AFB9AD5A}" type="presParOf" srcId="{7B2E89ED-68FD-48F4-920C-23979CD1F363}" destId="{D402537C-58E5-4409-B4D7-2B2696E22514}" srcOrd="0" destOrd="0" presId="urn:microsoft.com/office/officeart/2008/layout/CaptionedPictures"/>
    <dgm:cxn modelId="{72D6F03A-6353-443D-BA19-B8622F48C496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dirty="0" err="1" smtClean="0"/>
            <a:t>একটি</a:t>
          </a:r>
          <a:r>
            <a:rPr lang="en-US" sz="1800" dirty="0" smtClean="0"/>
            <a:t> </a:t>
          </a:r>
          <a:r>
            <a:rPr lang="en-US" sz="1800" dirty="0" err="1" smtClean="0"/>
            <a:t>রুটি</a:t>
          </a:r>
          <a:r>
            <a:rPr lang="en-US" sz="1800" dirty="0" smtClean="0"/>
            <a:t> </a:t>
          </a:r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ScaleX="163223" custScaleY="113651" custLinFactX="55261" custLinFactNeighborX="100000" custLinFactNeighborY="6768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81544" custScaleY="112465" custLinFactNeighborX="-88" custLinFactNeighborY="-1046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81359" custScaleY="151074" custLinFactNeighborX="-39811" custLinFactNeighborY="763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E9C613-7F10-4040-B161-7C4F0E1038B3}" type="presOf" srcId="{D01FC568-ECE5-42A4-BB2B-8090862E9EB5}" destId="{A11F5B73-CA28-4233-915B-0C8B8F89A7E1}" srcOrd="0" destOrd="0" presId="urn:microsoft.com/office/officeart/2008/layout/CaptionedPictures"/>
    <dgm:cxn modelId="{D4D28E3D-99CA-4811-9087-5060E12EE27B}" type="presOf" srcId="{B78156D9-8E95-460A-AE47-087109A90EDA}" destId="{0B50CF0D-A90E-4F24-AF7F-4464C5786D96}" srcOrd="0" destOrd="0" presId="urn:microsoft.com/office/officeart/2008/layout/CaptionedPictures"/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3AFA2241-1275-437A-974E-34D971E92D3C}" type="presParOf" srcId="{0B50CF0D-A90E-4F24-AF7F-4464C5786D96}" destId="{0FB05C06-94B8-4B76-8B93-EA356A862B8D}" srcOrd="0" destOrd="0" presId="urn:microsoft.com/office/officeart/2008/layout/CaptionedPictures"/>
    <dgm:cxn modelId="{A74D0792-2583-45ED-831A-FC124A2380EB}" type="presParOf" srcId="{0FB05C06-94B8-4B76-8B93-EA356A862B8D}" destId="{E83BE652-8076-45C8-88D2-673A6DC60CD2}" srcOrd="0" destOrd="0" presId="urn:microsoft.com/office/officeart/2008/layout/CaptionedPictures"/>
    <dgm:cxn modelId="{8774FA88-194B-466A-A881-A8ACDDBAA4E5}" type="presParOf" srcId="{0FB05C06-94B8-4B76-8B93-EA356A862B8D}" destId="{FA0188EA-7214-46D4-9F17-5E575F59785E}" srcOrd="1" destOrd="0" presId="urn:microsoft.com/office/officeart/2008/layout/CaptionedPictures"/>
    <dgm:cxn modelId="{6A886F18-00B2-425E-9B55-47EFC2275FC4}" type="presParOf" srcId="{0FB05C06-94B8-4B76-8B93-EA356A862B8D}" destId="{7B2E89ED-68FD-48F4-920C-23979CD1F363}" srcOrd="2" destOrd="0" presId="urn:microsoft.com/office/officeart/2008/layout/CaptionedPictures"/>
    <dgm:cxn modelId="{FA00EE8B-4D46-4814-B9A8-E71B51417A06}" type="presParOf" srcId="{7B2E89ED-68FD-48F4-920C-23979CD1F363}" destId="{D402537C-58E5-4409-B4D7-2B2696E22514}" srcOrd="0" destOrd="0" presId="urn:microsoft.com/office/officeart/2008/layout/CaptionedPictures"/>
    <dgm:cxn modelId="{39C10644-FBB3-4E94-9C40-289B07322CB6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C8867-BE74-4186-9358-A95F00245140}">
      <dsp:nvSpPr>
        <dsp:cNvPr id="0" name=""/>
        <dsp:cNvSpPr/>
      </dsp:nvSpPr>
      <dsp:spPr>
        <a:xfrm>
          <a:off x="2" y="0"/>
          <a:ext cx="11582393" cy="1946628"/>
        </a:xfrm>
        <a:prstGeom prst="rightArrow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9BE85BA-C188-4379-8973-46B234422183}">
      <dsp:nvSpPr>
        <dsp:cNvPr id="0" name=""/>
        <dsp:cNvSpPr/>
      </dsp:nvSpPr>
      <dsp:spPr>
        <a:xfrm>
          <a:off x="3344" y="583988"/>
          <a:ext cx="3578059" cy="77865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উপযোগ</a:t>
          </a:r>
          <a:endParaRPr lang="en-US" sz="2200" kern="1200" dirty="0"/>
        </a:p>
      </dsp:txBody>
      <dsp:txXfrm>
        <a:off x="41355" y="621999"/>
        <a:ext cx="3502037" cy="702629"/>
      </dsp:txXfrm>
    </dsp:sp>
    <dsp:sp modelId="{BCDB7685-9DE9-4E90-9708-3A71C40128F7}">
      <dsp:nvSpPr>
        <dsp:cNvPr id="0" name=""/>
        <dsp:cNvSpPr/>
      </dsp:nvSpPr>
      <dsp:spPr>
        <a:xfrm>
          <a:off x="4002169" y="583988"/>
          <a:ext cx="3578059" cy="778651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দ্রব্য</a:t>
          </a:r>
          <a:r>
            <a:rPr lang="en-US" sz="2200" kern="1200" dirty="0" smtClean="0"/>
            <a:t> ও </a:t>
          </a:r>
          <a:r>
            <a:rPr lang="en-US" sz="2200" kern="1200" dirty="0" err="1" smtClean="0"/>
            <a:t>সেবার</a:t>
          </a:r>
          <a:r>
            <a:rPr lang="en-US" sz="2200" kern="1200" dirty="0" smtClean="0"/>
            <a:t> ঐ </a:t>
          </a:r>
          <a:r>
            <a:rPr lang="en-US" sz="2200" kern="1200" dirty="0" err="1" smtClean="0"/>
            <a:t>বিশেষ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গুন</a:t>
          </a:r>
          <a:r>
            <a:rPr lang="en-US" sz="2200" kern="1200" dirty="0" smtClean="0"/>
            <a:t> </a:t>
          </a:r>
          <a:endParaRPr lang="en-US" sz="2200" kern="1200" dirty="0"/>
        </a:p>
      </dsp:txBody>
      <dsp:txXfrm>
        <a:off x="4040180" y="621999"/>
        <a:ext cx="3502037" cy="702629"/>
      </dsp:txXfrm>
    </dsp:sp>
    <dsp:sp modelId="{AA2A706D-4F61-4B02-A536-1AF88862667E}">
      <dsp:nvSpPr>
        <dsp:cNvPr id="0" name=""/>
        <dsp:cNvSpPr/>
      </dsp:nvSpPr>
      <dsp:spPr>
        <a:xfrm>
          <a:off x="8000995" y="583988"/>
          <a:ext cx="3578059" cy="778651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যা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মানুষের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অভাব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পূরন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করে</a:t>
          </a:r>
          <a:r>
            <a:rPr lang="en-US" sz="2200" kern="1200" dirty="0" smtClean="0"/>
            <a:t> </a:t>
          </a:r>
          <a:endParaRPr lang="en-US" sz="2200" kern="1200" dirty="0"/>
        </a:p>
      </dsp:txBody>
      <dsp:txXfrm>
        <a:off x="8039006" y="621999"/>
        <a:ext cx="3502037" cy="7026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3192" y="11"/>
          <a:ext cx="3121007" cy="255662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0" y="0"/>
          <a:ext cx="3124193" cy="16444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0" y="1597013"/>
          <a:ext cx="3121009" cy="917588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একটি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আপেল</a:t>
          </a:r>
          <a:r>
            <a:rPr lang="en-US" sz="1800" kern="1200" dirty="0" smtClean="0"/>
            <a:t> </a:t>
          </a:r>
        </a:p>
      </dsp:txBody>
      <dsp:txXfrm>
        <a:off x="0" y="1597013"/>
        <a:ext cx="3121009" cy="917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3192" y="11"/>
          <a:ext cx="3121007" cy="255662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0" y="0"/>
          <a:ext cx="3124193" cy="16444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0" y="1597013"/>
          <a:ext cx="3121009" cy="917588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একটি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রুটি</a:t>
          </a:r>
          <a:r>
            <a:rPr lang="en-US" sz="1800" kern="1200" dirty="0" smtClean="0"/>
            <a:t> </a:t>
          </a:r>
        </a:p>
      </dsp:txBody>
      <dsp:txXfrm>
        <a:off x="0" y="1597013"/>
        <a:ext cx="3121009" cy="917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92DAC-F538-4F48-A0B1-6D659620EDB0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4C181-1152-4F2F-874C-33D028395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4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4C181-1152-4F2F-874C-33D028395B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1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4C181-1152-4F2F-874C-33D028395B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1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12188825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012" y="1219200"/>
            <a:ext cx="11625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8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8800" b="1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88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</a:t>
            </a:r>
            <a:r>
              <a:rPr lang="en-US" sz="8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8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412" y="3505200"/>
            <a:ext cx="11092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9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9600" b="1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9600" b="1" dirty="0" err="1" smtClean="0">
                <a:solidFill>
                  <a:srgbClr val="0BFB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9600" b="1" dirty="0" err="1" smtClean="0">
                <a:solidFill>
                  <a:srgbClr val="3B0E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98" y="0"/>
            <a:ext cx="6085184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03641" y="0"/>
            <a:ext cx="6085184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7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57200"/>
            <a:ext cx="10969943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প্রাথমিক উপযোগ (Initial Utility)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3212" y="1524000"/>
            <a:ext cx="11579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/>
              <a:t>যখন</a:t>
            </a:r>
            <a:r>
              <a:rPr lang="en-US" sz="2800" dirty="0"/>
              <a:t> </a:t>
            </a:r>
            <a:r>
              <a:rPr lang="en-US" sz="2800" dirty="0" err="1"/>
              <a:t>কোন</a:t>
            </a:r>
            <a:r>
              <a:rPr lang="en-US" sz="2800" dirty="0"/>
              <a:t> </a:t>
            </a:r>
            <a:r>
              <a:rPr lang="en-US" sz="2800" dirty="0" err="1"/>
              <a:t>ভোক্তা</a:t>
            </a:r>
            <a:r>
              <a:rPr lang="en-US" sz="2800" dirty="0"/>
              <a:t> </a:t>
            </a:r>
            <a:r>
              <a:rPr lang="en-US" sz="2800" dirty="0" err="1"/>
              <a:t>কোন</a:t>
            </a:r>
            <a:r>
              <a:rPr lang="en-US" sz="2800" dirty="0"/>
              <a:t> </a:t>
            </a:r>
            <a:r>
              <a:rPr lang="en-US" sz="2800" dirty="0" err="1"/>
              <a:t>দ্রব্যের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প্রথম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একক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ভোগ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 </a:t>
            </a:r>
            <a:r>
              <a:rPr lang="en-US" sz="2800" dirty="0" err="1"/>
              <a:t>যে</a:t>
            </a:r>
            <a:r>
              <a:rPr lang="en-US" sz="2800" dirty="0"/>
              <a:t> </a:t>
            </a:r>
            <a:r>
              <a:rPr lang="en-US" sz="2800" dirty="0" err="1"/>
              <a:t>উপযোগ</a:t>
            </a:r>
            <a:r>
              <a:rPr lang="en-US" sz="2800" dirty="0"/>
              <a:t> </a:t>
            </a:r>
            <a:r>
              <a:rPr lang="en-US" sz="2800" dirty="0" err="1"/>
              <a:t>লাভ</a:t>
            </a:r>
            <a:r>
              <a:rPr lang="en-US" sz="2800" dirty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/>
              <a:t>তাকে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C00000"/>
                </a:solidFill>
              </a:rPr>
              <a:t>প্রাথমিক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উপযোগ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/>
              <a:t>বলে</a:t>
            </a:r>
            <a:r>
              <a:rPr lang="en-US" sz="2800" dirty="0"/>
              <a:t> । এ </a:t>
            </a:r>
            <a:r>
              <a:rPr lang="en-US" sz="2800" dirty="0" err="1"/>
              <a:t>উপযোগ</a:t>
            </a:r>
            <a:r>
              <a:rPr lang="en-US" sz="2800" dirty="0"/>
              <a:t> </a:t>
            </a:r>
            <a:r>
              <a:rPr lang="en-US" sz="2800" dirty="0" err="1"/>
              <a:t>সর্বদাই</a:t>
            </a:r>
            <a:r>
              <a:rPr lang="en-US" sz="2800" dirty="0"/>
              <a:t> </a:t>
            </a:r>
            <a:r>
              <a:rPr lang="en-US" sz="2800" dirty="0" err="1"/>
              <a:t>ধনাত্মক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 । 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054325989"/>
              </p:ext>
            </p:extLst>
          </p:nvPr>
        </p:nvGraphicFramePr>
        <p:xfrm>
          <a:off x="2436812" y="2743200"/>
          <a:ext cx="3124200" cy="2556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03212" y="5562600"/>
            <a:ext cx="5562600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/>
              <a:t>একজন</a:t>
            </a:r>
            <a:r>
              <a:rPr lang="en-US" sz="2400" dirty="0" smtClean="0"/>
              <a:t> </a:t>
            </a:r>
            <a:r>
              <a:rPr lang="en-US" sz="2400" dirty="0" err="1"/>
              <a:t>ভোক্তা</a:t>
            </a:r>
            <a:r>
              <a:rPr lang="en-US" sz="2400" dirty="0"/>
              <a:t> </a:t>
            </a:r>
            <a:r>
              <a:rPr lang="en-US" sz="2400" dirty="0" err="1" smtClean="0"/>
              <a:t>সর্বপ্রথম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/>
              <a:t>আপেল</a:t>
            </a:r>
            <a:r>
              <a:rPr lang="en-US" sz="2400" dirty="0"/>
              <a:t> </a:t>
            </a:r>
            <a:r>
              <a:rPr lang="en-US" sz="2400" dirty="0" err="1"/>
              <a:t>ভোগ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যতটুকু</a:t>
            </a:r>
            <a:r>
              <a:rPr lang="en-US" sz="2400" dirty="0"/>
              <a:t> </a:t>
            </a:r>
            <a:r>
              <a:rPr lang="en-US" sz="2400" dirty="0" err="1"/>
              <a:t>উপযোগ</a:t>
            </a:r>
            <a:r>
              <a:rPr lang="en-US" sz="2400" dirty="0"/>
              <a:t> </a:t>
            </a:r>
            <a:r>
              <a:rPr lang="en-US" sz="2400" dirty="0" err="1"/>
              <a:t>লাভ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তাই</a:t>
            </a:r>
            <a:r>
              <a:rPr lang="en-US" sz="2400" dirty="0"/>
              <a:t> </a:t>
            </a:r>
            <a:r>
              <a:rPr lang="en-US" sz="2400" dirty="0" err="1"/>
              <a:t>প্রাথমিক</a:t>
            </a:r>
            <a:r>
              <a:rPr lang="en-US" sz="2400" dirty="0"/>
              <a:t> </a:t>
            </a:r>
            <a:r>
              <a:rPr lang="en-US" sz="2400" dirty="0" err="1"/>
              <a:t>উপযোগ</a:t>
            </a:r>
            <a:r>
              <a:rPr lang="en-US" sz="2400" dirty="0"/>
              <a:t> </a:t>
            </a:r>
            <a:r>
              <a:rPr lang="en-US" sz="2400" dirty="0" err="1"/>
              <a:t>হিসাবে</a:t>
            </a:r>
            <a:r>
              <a:rPr lang="en-US" sz="2400" dirty="0"/>
              <a:t> </a:t>
            </a:r>
            <a:r>
              <a:rPr lang="en-US" sz="2400" dirty="0" err="1"/>
              <a:t>বিবেচিত</a:t>
            </a:r>
            <a:r>
              <a:rPr lang="en-US" sz="2400" dirty="0"/>
              <a:t> </a:t>
            </a:r>
            <a:r>
              <a:rPr lang="en-US" sz="2400" dirty="0" smtClean="0"/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6246812" y="5562600"/>
            <a:ext cx="5638800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আবার</a:t>
            </a:r>
            <a:r>
              <a:rPr lang="en-US" sz="2400" dirty="0"/>
              <a:t>, </a:t>
            </a:r>
            <a:r>
              <a:rPr lang="en-US" sz="2400" dirty="0" err="1"/>
              <a:t>একজন</a:t>
            </a:r>
            <a:r>
              <a:rPr lang="en-US" sz="2400" dirty="0"/>
              <a:t> </a:t>
            </a:r>
            <a:r>
              <a:rPr lang="en-US" sz="2400" dirty="0" err="1" smtClean="0"/>
              <a:t>ভোক্তা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সর্বপ্রথম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/>
              <a:t>রুটি</a:t>
            </a:r>
            <a:r>
              <a:rPr lang="en-US" sz="2400" dirty="0"/>
              <a:t> </a:t>
            </a:r>
            <a:r>
              <a:rPr lang="en-US" sz="2400" dirty="0" err="1"/>
              <a:t>ভোগ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যতটুকু</a:t>
            </a:r>
            <a:r>
              <a:rPr lang="en-US" sz="2400" dirty="0"/>
              <a:t> </a:t>
            </a:r>
            <a:r>
              <a:rPr lang="en-US" sz="2400" dirty="0" err="1"/>
              <a:t>উপযোগ</a:t>
            </a:r>
            <a:r>
              <a:rPr lang="en-US" sz="2400" dirty="0"/>
              <a:t> </a:t>
            </a:r>
            <a:r>
              <a:rPr lang="en-US" sz="2400" dirty="0" err="1"/>
              <a:t>লাভ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তাই</a:t>
            </a:r>
            <a:r>
              <a:rPr lang="en-US" sz="2400" dirty="0"/>
              <a:t> </a:t>
            </a:r>
            <a:r>
              <a:rPr lang="en-US" sz="2400" dirty="0" err="1"/>
              <a:t>প্রাথমিক</a:t>
            </a:r>
            <a:r>
              <a:rPr lang="en-US" sz="2400" dirty="0"/>
              <a:t> </a:t>
            </a:r>
            <a:r>
              <a:rPr lang="en-US" sz="2400" dirty="0" err="1"/>
              <a:t>উপযোগ</a:t>
            </a:r>
            <a:r>
              <a:rPr lang="en-US" sz="2400" dirty="0"/>
              <a:t> </a:t>
            </a:r>
            <a:r>
              <a:rPr lang="en-US" sz="2400" dirty="0" err="1"/>
              <a:t>হিসাবে</a:t>
            </a:r>
            <a:r>
              <a:rPr lang="en-US" sz="2400" dirty="0"/>
              <a:t> </a:t>
            </a:r>
            <a:r>
              <a:rPr lang="en-US" sz="2400" dirty="0" err="1"/>
              <a:t>বিবেচিত</a:t>
            </a:r>
            <a:r>
              <a:rPr lang="en-US" sz="2400" dirty="0"/>
              <a:t>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3212" y="2743200"/>
            <a:ext cx="1981200" cy="25545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ধরি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আপেলের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দাম</a:t>
            </a:r>
            <a:r>
              <a:rPr lang="en-US" sz="2000" dirty="0" smtClean="0"/>
              <a:t> ২০ </a:t>
            </a:r>
            <a:r>
              <a:rPr lang="en-US" sz="2000" dirty="0" err="1" smtClean="0"/>
              <a:t>টাকা</a:t>
            </a:r>
            <a:r>
              <a:rPr lang="en-US" sz="2000" dirty="0" smtClean="0"/>
              <a:t> </a:t>
            </a:r>
            <a:r>
              <a:rPr lang="en-US" sz="2000" dirty="0" err="1" smtClean="0"/>
              <a:t>এবং</a:t>
            </a:r>
            <a:r>
              <a:rPr lang="en-US" sz="2000" dirty="0" smtClean="0"/>
              <a:t> </a:t>
            </a:r>
            <a:r>
              <a:rPr lang="en-US" sz="2000" dirty="0" err="1" smtClean="0"/>
              <a:t>ভোক্তা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প্রথম</a:t>
            </a:r>
            <a:r>
              <a:rPr lang="en-US" sz="2000" dirty="0" smtClean="0"/>
              <a:t> </a:t>
            </a:r>
            <a:r>
              <a:rPr lang="en-US" sz="2000" dirty="0" err="1" smtClean="0"/>
              <a:t>আপেল</a:t>
            </a:r>
            <a:r>
              <a:rPr lang="en-US" sz="2000" dirty="0" smtClean="0"/>
              <a:t> </a:t>
            </a:r>
            <a:r>
              <a:rPr lang="en-US" sz="2000" dirty="0" err="1" smtClean="0"/>
              <a:t>থেকে</a:t>
            </a:r>
            <a:r>
              <a:rPr lang="en-US" sz="2000" dirty="0" smtClean="0"/>
              <a:t> ২০ </a:t>
            </a:r>
            <a:r>
              <a:rPr lang="en-US" sz="2000" dirty="0" err="1" smtClean="0"/>
              <a:t>টাকার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উপযোগ</a:t>
            </a:r>
            <a:r>
              <a:rPr lang="en-US" sz="2000" dirty="0" smtClean="0"/>
              <a:t> </a:t>
            </a:r>
            <a:r>
              <a:rPr lang="en-US" sz="2000" dirty="0" err="1" smtClean="0"/>
              <a:t>লাভ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।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523412" y="2743200"/>
            <a:ext cx="2362200" cy="26776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ধরি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রুটির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দাম</a:t>
            </a:r>
            <a:r>
              <a:rPr lang="en-US" sz="2400" dirty="0" smtClean="0"/>
              <a:t> ২০ </a:t>
            </a:r>
            <a:r>
              <a:rPr lang="en-US" sz="2400" dirty="0" err="1" smtClean="0"/>
              <a:t>টাকা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ভোক্তা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প্রথম</a:t>
            </a:r>
            <a:r>
              <a:rPr lang="en-US" sz="2400" dirty="0" smtClean="0"/>
              <a:t> </a:t>
            </a:r>
            <a:r>
              <a:rPr lang="en-US" sz="2400" dirty="0" err="1" smtClean="0"/>
              <a:t>রুটি</a:t>
            </a:r>
            <a:r>
              <a:rPr lang="en-US" sz="2400" dirty="0" smtClean="0"/>
              <a:t> 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২০ </a:t>
            </a:r>
            <a:r>
              <a:rPr lang="en-US" sz="2400" dirty="0" err="1" smtClean="0"/>
              <a:t>টাকার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উপযোগ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লাভ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407329789"/>
              </p:ext>
            </p:extLst>
          </p:nvPr>
        </p:nvGraphicFramePr>
        <p:xfrm>
          <a:off x="6246812" y="2743200"/>
          <a:ext cx="3124200" cy="2556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7921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1" grpId="0">
        <p:bldAsOne/>
      </p:bldGraphic>
      <p:bldP spid="6" grpId="0" animBg="1"/>
      <p:bldP spid="7" grpId="0" animBg="1"/>
      <p:bldP spid="4" grpId="0" animBg="1"/>
      <p:bldP spid="9" grpId="0" animBg="1"/>
      <p:bldGraphic spid="1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2286000"/>
            <a:ext cx="23622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3810000"/>
            <a:ext cx="2362200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3" y="5257800"/>
            <a:ext cx="2378096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Left Arrow Callout 11"/>
          <p:cNvSpPr/>
          <p:nvPr/>
        </p:nvSpPr>
        <p:spPr>
          <a:xfrm>
            <a:off x="2970212" y="2514600"/>
            <a:ext cx="8991600" cy="990600"/>
          </a:xfrm>
          <a:prstGeom prst="leftArrowCallou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ভোক্তা</a:t>
            </a:r>
            <a:r>
              <a:rPr lang="en-US" sz="2000" dirty="0">
                <a:solidFill>
                  <a:schemeClr val="tx1"/>
                </a:solidFill>
              </a:rPr>
              <a:t> ১ম </a:t>
            </a:r>
            <a:r>
              <a:rPr lang="en-US" sz="2000" dirty="0" err="1">
                <a:solidFill>
                  <a:schemeClr val="tx1"/>
                </a:solidFill>
              </a:rPr>
              <a:t>কমলা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লেবু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১০ </a:t>
            </a:r>
            <a:r>
              <a:rPr lang="en-US" sz="2000" dirty="0" err="1" smtClean="0">
                <a:solidFill>
                  <a:schemeClr val="tx1"/>
                </a:solidFill>
              </a:rPr>
              <a:t>টাকা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দামে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ক্রয়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করে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এবং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১০ </a:t>
            </a:r>
            <a:r>
              <a:rPr lang="en-US" sz="2000" dirty="0" err="1">
                <a:solidFill>
                  <a:schemeClr val="tx1"/>
                </a:solidFill>
              </a:rPr>
              <a:t>টাকার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সমান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উপযোগ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লাভ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করে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Left Arrow Callout 16"/>
              <p:cNvSpPr/>
              <p:nvPr/>
            </p:nvSpPr>
            <p:spPr>
              <a:xfrm>
                <a:off x="2970212" y="3886200"/>
                <a:ext cx="8991600" cy="1143000"/>
              </a:xfrm>
              <a:prstGeom prst="leftArrowCallout">
                <a:avLst/>
              </a:prstGeom>
              <a:solidFill>
                <a:srgbClr val="FFC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solidFill>
                      <a:schemeClr val="tx1"/>
                    </a:solidFill>
                  </a:rPr>
                  <a:t>ভোক্তা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২য়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কমলা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লেবু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৮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টাকা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দামে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ক্রয়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করে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এবং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৮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টাকার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সমান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অতিরিক্ত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উপযোগ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লাভ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করে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।</a:t>
                </a:r>
              </a:p>
              <a:p>
                <a:pPr algn="ctr"/>
                <a:r>
                  <a:rPr lang="en-US" sz="20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2000" dirty="0" smtClean="0">
                    <a:solidFill>
                      <a:srgbClr val="00B050"/>
                    </a:solidFill>
                  </a:rPr>
                  <a:t> (১০+৮)= ১৮টাকা </a:t>
                </a:r>
                <a:r>
                  <a:rPr lang="en-US" sz="2000" dirty="0" err="1">
                    <a:solidFill>
                      <a:srgbClr val="00B050"/>
                    </a:solidFill>
                  </a:rPr>
                  <a:t>সমান</a:t>
                </a:r>
                <a:r>
                  <a:rPr lang="en-US" sz="2000" dirty="0">
                    <a:solidFill>
                      <a:srgbClr val="00B05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B050"/>
                    </a:solidFill>
                  </a:rPr>
                  <a:t>মোট</a:t>
                </a:r>
                <a:r>
                  <a:rPr lang="en-US" sz="2000" dirty="0">
                    <a:solidFill>
                      <a:srgbClr val="00B050"/>
                    </a:solidFill>
                  </a:rPr>
                  <a:t>  </a:t>
                </a:r>
                <a:r>
                  <a:rPr lang="en-US" sz="2000" dirty="0" err="1" smtClean="0">
                    <a:solidFill>
                      <a:srgbClr val="00B050"/>
                    </a:solidFill>
                  </a:rPr>
                  <a:t>উপযোগ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B050"/>
                    </a:solidFill>
                  </a:rPr>
                  <a:t>লাভ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B050"/>
                    </a:solidFill>
                  </a:rPr>
                  <a:t>করে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 । </a:t>
                </a:r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Left Arrow Callo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212" y="3886200"/>
                <a:ext cx="8991600" cy="1143000"/>
              </a:xfrm>
              <a:prstGeom prst="leftArrowCallout">
                <a:avLst/>
              </a:prstGeom>
              <a:blipFill rotWithShape="1">
                <a:blip r:embed="rId5"/>
                <a:stretch>
                  <a:fillRect r="-1149" b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Left Arrow Callout 17"/>
              <p:cNvSpPr/>
              <p:nvPr/>
            </p:nvSpPr>
            <p:spPr>
              <a:xfrm>
                <a:off x="3046412" y="5410200"/>
                <a:ext cx="8915400" cy="1143000"/>
              </a:xfrm>
              <a:prstGeom prst="leftArrowCallou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ভোক্তা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৩য়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কমলা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লেবু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৬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টাকা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দামে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ক্রয়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করে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এবং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৬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টাকার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সমান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অতিরিক্ত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উপযোগ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লাভ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করে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। </a:t>
                </a:r>
              </a:p>
              <a:p>
                <a:pPr algn="ctr"/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(১০+৮+৬)=২৪টাকা </a:t>
                </a:r>
                <a:r>
                  <a:rPr lang="en-US" dirty="0" err="1">
                    <a:solidFill>
                      <a:srgbClr val="002060"/>
                    </a:solidFill>
                  </a:rPr>
                  <a:t>সমান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মোট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উপযোগ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লাভ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করে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। 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Left Arrow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412" y="5410200"/>
                <a:ext cx="8915400" cy="1143000"/>
              </a:xfrm>
              <a:prstGeom prst="leftArrowCallou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/>
          <p:cNvSpPr txBox="1">
            <a:spLocks/>
          </p:cNvSpPr>
          <p:nvPr/>
        </p:nvSpPr>
        <p:spPr>
          <a:xfrm>
            <a:off x="0" y="457200"/>
            <a:ext cx="12188825" cy="5334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/>
              <a:t>মোট উপযোগ </a:t>
            </a:r>
            <a:r>
              <a:rPr lang="bn-BD" dirty="0" smtClean="0">
                <a:latin typeface="Agency FB" pitchFamily="34" charset="0"/>
              </a:rPr>
              <a:t>(Total Utility)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60812" y="1600200"/>
            <a:ext cx="422915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উদাহরনের</a:t>
            </a:r>
            <a:r>
              <a:rPr lang="en-US" dirty="0" smtClean="0"/>
              <a:t> </a:t>
            </a:r>
            <a:r>
              <a:rPr lang="en-US" dirty="0" err="1" smtClean="0"/>
              <a:t>সাহায্যে</a:t>
            </a:r>
            <a:r>
              <a:rPr lang="en-US" dirty="0" smtClean="0"/>
              <a:t> </a:t>
            </a:r>
            <a:r>
              <a:rPr lang="en-US" dirty="0" err="1" smtClean="0"/>
              <a:t>বিষয়টি</a:t>
            </a:r>
            <a:r>
              <a:rPr lang="en-US" dirty="0" smtClean="0"/>
              <a:t> </a:t>
            </a:r>
            <a:r>
              <a:rPr lang="en-US" dirty="0" err="1" smtClean="0"/>
              <a:t>বিশ্লেষণ</a:t>
            </a:r>
            <a:r>
              <a:rPr lang="en-US" dirty="0" smtClean="0"/>
              <a:t> </a:t>
            </a:r>
            <a:r>
              <a:rPr lang="en-US" dirty="0" err="1" smtClean="0"/>
              <a:t>করি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7012" y="1143000"/>
            <a:ext cx="11748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dirty="0"/>
              <a:t>কোন নির্দিষ্ট সময়ে, একটি দ্রব্যের বিভিন্ন একক থেকে প্রাপ্ত উপযোগের সমষ্টিকে মোট উপযোগ (TU) বলে </a:t>
            </a:r>
            <a:r>
              <a:rPr lang="en-US" sz="2000" dirty="0"/>
              <a:t>। </a:t>
            </a:r>
            <a:endParaRPr lang="bn-BD" sz="2000" dirty="0"/>
          </a:p>
        </p:txBody>
      </p:sp>
    </p:spTree>
    <p:extLst>
      <p:ext uri="{BB962C8B-B14F-4D97-AF65-F5344CB8AC3E}">
        <p14:creationId xmlns:p14="http://schemas.microsoft.com/office/powerpoint/2010/main" val="322030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4612" y="1676399"/>
            <a:ext cx="6032091" cy="51594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400" dirty="0" smtClean="0"/>
          </a:p>
          <a:p>
            <a:pPr marL="0" indent="0">
              <a:buFont typeface="Arial" pitchFamily="34" charset="0"/>
              <a:buNone/>
            </a:pPr>
            <a:r>
              <a:rPr lang="bn-BD" sz="1400" b="1" dirty="0" smtClean="0"/>
              <a:t>                                                                      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   </a:t>
            </a:r>
            <a:r>
              <a:rPr lang="bn-BD" sz="1400" b="1" dirty="0" smtClean="0">
                <a:solidFill>
                  <a:schemeClr val="tx1"/>
                </a:solidFill>
              </a:rPr>
              <a:t>  </a:t>
            </a:r>
            <a:r>
              <a:rPr lang="en-US" sz="1400" b="1" dirty="0" smtClean="0">
                <a:solidFill>
                  <a:schemeClr val="tx1"/>
                </a:solidFill>
              </a:rPr>
              <a:t>     </a:t>
            </a:r>
            <a:r>
              <a:rPr lang="bn-BD" sz="1400" b="1" dirty="0" smtClean="0">
                <a:solidFill>
                  <a:schemeClr val="tx1"/>
                </a:solidFill>
              </a:rPr>
              <a:t> ৩০  </a:t>
            </a:r>
            <a:r>
              <a:rPr lang="en-US" sz="1400" b="1" dirty="0" smtClean="0">
                <a:solidFill>
                  <a:srgbClr val="FF0000"/>
                </a:solidFill>
              </a:rPr>
              <a:t>--</a:t>
            </a:r>
            <a:endParaRPr lang="bn-BD" sz="1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       </a:t>
            </a:r>
            <a:r>
              <a:rPr lang="bn-BD" sz="1400" b="1" dirty="0" smtClean="0">
                <a:solidFill>
                  <a:schemeClr val="tx1"/>
                </a:solidFill>
              </a:rPr>
              <a:t>  </a:t>
            </a:r>
            <a:r>
              <a:rPr lang="en-US" sz="1400" b="1" dirty="0" smtClean="0">
                <a:solidFill>
                  <a:schemeClr val="tx1"/>
                </a:solidFill>
              </a:rPr>
              <a:t>  </a:t>
            </a:r>
            <a:r>
              <a:rPr lang="bn-BD" sz="1400" b="1" dirty="0" smtClean="0">
                <a:solidFill>
                  <a:schemeClr val="tx1"/>
                </a:solidFill>
              </a:rPr>
              <a:t>২৮  </a:t>
            </a:r>
            <a:r>
              <a:rPr lang="en-US" sz="1400" b="1" dirty="0" smtClean="0">
                <a:solidFill>
                  <a:schemeClr val="tx1"/>
                </a:solidFill>
              </a:rPr>
              <a:t>--</a:t>
            </a:r>
            <a:endParaRPr lang="bn-BD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       </a:t>
            </a:r>
            <a:r>
              <a:rPr lang="bn-BD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 </a:t>
            </a:r>
            <a:r>
              <a:rPr lang="bn-BD" sz="1400" b="1" dirty="0" smtClean="0">
                <a:solidFill>
                  <a:schemeClr val="tx1"/>
                </a:solidFill>
              </a:rPr>
              <a:t> ২৬  </a:t>
            </a:r>
            <a:r>
              <a:rPr lang="en-US" sz="1400" b="1" dirty="0" smtClean="0">
                <a:solidFill>
                  <a:schemeClr val="tx1"/>
                </a:solidFill>
              </a:rPr>
              <a:t>--</a:t>
            </a:r>
            <a:endParaRPr lang="bn-BD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        </a:t>
            </a:r>
            <a:r>
              <a:rPr lang="bn-BD" sz="1400" b="1" dirty="0" smtClean="0">
                <a:solidFill>
                  <a:schemeClr val="tx1"/>
                </a:solidFill>
              </a:rPr>
              <a:t>   ২৪  </a:t>
            </a:r>
            <a:r>
              <a:rPr lang="en-US" sz="1400" b="1" dirty="0" smtClean="0">
                <a:solidFill>
                  <a:schemeClr val="tx1"/>
                </a:solidFill>
              </a:rPr>
              <a:t>--</a:t>
            </a:r>
            <a:endParaRPr lang="bn-BD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        </a:t>
            </a:r>
            <a:r>
              <a:rPr lang="bn-BD" sz="1400" b="1" dirty="0" smtClean="0">
                <a:solidFill>
                  <a:schemeClr val="tx1"/>
                </a:solidFill>
              </a:rPr>
              <a:t>   ২২  </a:t>
            </a:r>
            <a:r>
              <a:rPr lang="en-US" sz="1400" b="1" dirty="0" smtClean="0">
                <a:solidFill>
                  <a:schemeClr val="tx1"/>
                </a:solidFill>
              </a:rPr>
              <a:t>--</a:t>
            </a:r>
            <a:endParaRPr lang="bn-BD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      </a:t>
            </a:r>
            <a:r>
              <a:rPr lang="bn-BD" sz="1400" b="1" dirty="0" smtClean="0">
                <a:solidFill>
                  <a:schemeClr val="tx1"/>
                </a:solidFill>
              </a:rPr>
              <a:t>  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bn-BD" sz="1400" b="1" dirty="0" smtClean="0">
                <a:solidFill>
                  <a:schemeClr val="tx1"/>
                </a:solidFill>
              </a:rPr>
              <a:t>২০  </a:t>
            </a:r>
            <a:r>
              <a:rPr lang="en-US" sz="1400" b="1" dirty="0" smtClean="0">
                <a:solidFill>
                  <a:schemeClr val="tx1"/>
                </a:solidFill>
              </a:rPr>
              <a:t>--</a:t>
            </a:r>
            <a:endParaRPr lang="bn-BD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         </a:t>
            </a:r>
            <a:r>
              <a:rPr lang="bn-BD" sz="1400" b="1" dirty="0" smtClean="0">
                <a:solidFill>
                  <a:schemeClr val="tx1"/>
                </a:solidFill>
              </a:rPr>
              <a:t>  ১৮  </a:t>
            </a:r>
            <a:r>
              <a:rPr lang="en-US" sz="1400" b="1" dirty="0" smtClean="0">
                <a:solidFill>
                  <a:schemeClr val="tx1"/>
                </a:solidFill>
              </a:rPr>
              <a:t>--</a:t>
            </a:r>
            <a:endParaRPr lang="bn-BD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         </a:t>
            </a:r>
            <a:r>
              <a:rPr lang="bn-BD" sz="1400" b="1" dirty="0" smtClean="0">
                <a:solidFill>
                  <a:schemeClr val="tx1"/>
                </a:solidFill>
              </a:rPr>
              <a:t>  ১৬  </a:t>
            </a:r>
            <a:r>
              <a:rPr lang="en-US" sz="1400" b="1" dirty="0" smtClean="0">
                <a:solidFill>
                  <a:schemeClr val="tx1"/>
                </a:solidFill>
              </a:rPr>
              <a:t>--</a:t>
            </a:r>
            <a:endParaRPr lang="bn-BD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           </a:t>
            </a:r>
            <a:r>
              <a:rPr lang="bn-BD" sz="1400" b="1" dirty="0" smtClean="0">
                <a:solidFill>
                  <a:schemeClr val="tx1"/>
                </a:solidFill>
              </a:rPr>
              <a:t> ১৪  </a:t>
            </a:r>
            <a:r>
              <a:rPr lang="en-US" sz="1400" b="1" dirty="0" smtClean="0">
                <a:solidFill>
                  <a:schemeClr val="tx1"/>
                </a:solidFill>
              </a:rPr>
              <a:t>--</a:t>
            </a:r>
            <a:endParaRPr lang="bn-BD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        </a:t>
            </a:r>
            <a:r>
              <a:rPr lang="bn-BD" sz="1400" b="1" dirty="0" smtClean="0">
                <a:solidFill>
                  <a:schemeClr val="tx1"/>
                </a:solidFill>
              </a:rPr>
              <a:t> ১২  </a:t>
            </a:r>
            <a:r>
              <a:rPr lang="en-US" sz="1400" b="1" dirty="0" smtClean="0">
                <a:solidFill>
                  <a:schemeClr val="tx1"/>
                </a:solidFill>
              </a:rPr>
              <a:t>--</a:t>
            </a:r>
            <a:endParaRPr lang="bn-BD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        </a:t>
            </a:r>
            <a:r>
              <a:rPr lang="bn-BD" sz="1400" b="1" dirty="0" smtClean="0">
                <a:solidFill>
                  <a:schemeClr val="tx1"/>
                </a:solidFill>
              </a:rPr>
              <a:t> ১০  </a:t>
            </a:r>
            <a:r>
              <a:rPr lang="en-US" sz="1400" b="1" dirty="0" smtClean="0">
                <a:solidFill>
                  <a:schemeClr val="tx1"/>
                </a:solidFill>
              </a:rPr>
              <a:t>--</a:t>
            </a:r>
            <a:endParaRPr lang="bn-BD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1400" b="1" dirty="0" smtClean="0">
                <a:solidFill>
                  <a:schemeClr val="tx1"/>
                </a:solidFill>
              </a:rPr>
              <a:t>    </a:t>
            </a:r>
            <a:r>
              <a:rPr lang="en-US" sz="1400" b="1" dirty="0" smtClean="0">
                <a:solidFill>
                  <a:schemeClr val="tx1"/>
                </a:solidFill>
              </a:rPr>
              <a:t>       </a:t>
            </a:r>
            <a:r>
              <a:rPr lang="bn-BD" sz="1400" b="1" dirty="0" smtClean="0">
                <a:solidFill>
                  <a:schemeClr val="tx1"/>
                </a:solidFill>
              </a:rPr>
              <a:t> ৮  </a:t>
            </a:r>
            <a:r>
              <a:rPr lang="en-US" sz="1400" b="1" dirty="0" smtClean="0">
                <a:solidFill>
                  <a:schemeClr val="tx1"/>
                </a:solidFill>
              </a:rPr>
              <a:t>--</a:t>
            </a:r>
            <a:endParaRPr lang="bn-BD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1400" b="1" dirty="0" smtClean="0">
                <a:solidFill>
                  <a:schemeClr val="tx1"/>
                </a:solidFill>
              </a:rPr>
              <a:t>   </a:t>
            </a:r>
            <a:r>
              <a:rPr lang="en-US" sz="1400" b="1" dirty="0" smtClean="0">
                <a:solidFill>
                  <a:schemeClr val="tx1"/>
                </a:solidFill>
              </a:rPr>
              <a:t>          </a:t>
            </a:r>
            <a:r>
              <a:rPr lang="bn-BD" sz="1400" b="1" dirty="0" smtClean="0">
                <a:solidFill>
                  <a:schemeClr val="tx1"/>
                </a:solidFill>
              </a:rPr>
              <a:t>৬  </a:t>
            </a:r>
            <a:r>
              <a:rPr lang="en-US" sz="1400" b="1" dirty="0" smtClean="0">
                <a:solidFill>
                  <a:schemeClr val="tx1"/>
                </a:solidFill>
              </a:rPr>
              <a:t>--</a:t>
            </a:r>
            <a:endParaRPr lang="bn-BD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1400" b="1" dirty="0" smtClean="0">
                <a:solidFill>
                  <a:schemeClr val="tx1"/>
                </a:solidFill>
              </a:rPr>
              <a:t>   </a:t>
            </a:r>
            <a:r>
              <a:rPr lang="en-US" sz="1400" b="1" dirty="0" smtClean="0">
                <a:solidFill>
                  <a:schemeClr val="tx1"/>
                </a:solidFill>
              </a:rPr>
              <a:t>        </a:t>
            </a:r>
            <a:r>
              <a:rPr lang="bn-BD" sz="1400" b="1" dirty="0" smtClean="0">
                <a:solidFill>
                  <a:schemeClr val="tx1"/>
                </a:solidFill>
              </a:rPr>
              <a:t>  ৪  </a:t>
            </a:r>
            <a:r>
              <a:rPr lang="en-US" sz="1400" b="1" dirty="0" smtClean="0">
                <a:solidFill>
                  <a:schemeClr val="tx1"/>
                </a:solidFill>
              </a:rPr>
              <a:t>--</a:t>
            </a:r>
            <a:endParaRPr lang="bn-BD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         </a:t>
            </a:r>
            <a:r>
              <a:rPr lang="bn-BD" sz="1400" b="1" dirty="0" smtClean="0">
                <a:solidFill>
                  <a:schemeClr val="tx1"/>
                </a:solidFill>
              </a:rPr>
              <a:t>  ২  </a:t>
            </a:r>
            <a:r>
              <a:rPr lang="en-US" sz="1400" b="1" dirty="0" smtClean="0">
                <a:solidFill>
                  <a:schemeClr val="tx1"/>
                </a:solidFill>
              </a:rPr>
              <a:t>--</a:t>
            </a:r>
            <a:endParaRPr lang="bn-BD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1400" b="1" dirty="0" smtClean="0">
                <a:solidFill>
                  <a:schemeClr val="tx1"/>
                </a:solidFill>
              </a:rPr>
              <a:t>  </a:t>
            </a:r>
            <a:r>
              <a:rPr lang="en-US" sz="1400" b="1" dirty="0" smtClean="0">
                <a:solidFill>
                  <a:schemeClr val="tx1"/>
                </a:solidFill>
              </a:rPr>
              <a:t>          </a:t>
            </a:r>
            <a:r>
              <a:rPr lang="bn-BD" sz="1400" b="1" dirty="0" smtClean="0">
                <a:solidFill>
                  <a:schemeClr val="tx1"/>
                </a:solidFill>
              </a:rPr>
              <a:t> ০ 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bn-BD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।</a:t>
            </a:r>
            <a:r>
              <a:rPr lang="en-US" sz="1400" b="1" dirty="0" smtClean="0">
                <a:solidFill>
                  <a:srgbClr val="FF0000"/>
                </a:solidFill>
              </a:rPr>
              <a:t>            ।             ।            ।             ।              ।             ।             ।</a:t>
            </a:r>
            <a:r>
              <a:rPr lang="bn-BD" sz="1400" b="1" dirty="0" smtClean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r>
              <a:rPr lang="bn-BD" sz="1400" b="1" dirty="0" smtClean="0">
                <a:solidFill>
                  <a:schemeClr val="tx1"/>
                </a:solidFill>
              </a:rPr>
              <a:t>                   </a:t>
            </a:r>
            <a:r>
              <a:rPr lang="en-US" sz="1400" b="1" dirty="0" smtClean="0">
                <a:solidFill>
                  <a:schemeClr val="tx1"/>
                </a:solidFill>
              </a:rPr>
              <a:t>       </a:t>
            </a:r>
            <a:r>
              <a:rPr lang="bn-BD" sz="1400" b="1" dirty="0" smtClean="0">
                <a:solidFill>
                  <a:schemeClr val="tx1"/>
                </a:solidFill>
              </a:rPr>
              <a:t> ১</a:t>
            </a:r>
            <a:r>
              <a:rPr lang="en-US" sz="1400" b="1" dirty="0" smtClean="0">
                <a:solidFill>
                  <a:schemeClr val="tx1"/>
                </a:solidFill>
              </a:rPr>
              <a:t>ম</a:t>
            </a:r>
            <a:r>
              <a:rPr lang="bn-BD" sz="1400" b="1" dirty="0" smtClean="0">
                <a:solidFill>
                  <a:schemeClr val="tx1"/>
                </a:solidFill>
              </a:rPr>
              <a:t>     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bn-BD" sz="1400" b="1" dirty="0" smtClean="0">
                <a:solidFill>
                  <a:schemeClr val="tx1"/>
                </a:solidFill>
              </a:rPr>
              <a:t> ২</a:t>
            </a:r>
            <a:r>
              <a:rPr lang="en-US" sz="1400" b="1" dirty="0" smtClean="0">
                <a:solidFill>
                  <a:schemeClr val="tx1"/>
                </a:solidFill>
              </a:rPr>
              <a:t>য়</a:t>
            </a:r>
            <a:r>
              <a:rPr lang="bn-BD" sz="1400" b="1" dirty="0" smtClean="0">
                <a:solidFill>
                  <a:schemeClr val="tx1"/>
                </a:solidFill>
              </a:rPr>
              <a:t>      ৩</a:t>
            </a:r>
            <a:r>
              <a:rPr lang="en-US" sz="1400" b="1" dirty="0" smtClean="0">
                <a:solidFill>
                  <a:schemeClr val="tx1"/>
                </a:solidFill>
              </a:rPr>
              <a:t>য়</a:t>
            </a:r>
            <a:r>
              <a:rPr lang="bn-BD" sz="1400" b="1" dirty="0" smtClean="0">
                <a:solidFill>
                  <a:schemeClr val="tx1"/>
                </a:solidFill>
              </a:rPr>
              <a:t>       ৪</a:t>
            </a:r>
            <a:r>
              <a:rPr lang="en-US" sz="1400" b="1" dirty="0" err="1" smtClean="0">
                <a:solidFill>
                  <a:schemeClr val="tx1"/>
                </a:solidFill>
              </a:rPr>
              <a:t>র্থ</a:t>
            </a:r>
            <a:r>
              <a:rPr lang="bn-BD" sz="1400" b="1" dirty="0" smtClean="0">
                <a:solidFill>
                  <a:schemeClr val="tx1"/>
                </a:solidFill>
              </a:rPr>
              <a:t>        ৫</a:t>
            </a:r>
            <a:r>
              <a:rPr lang="en-US" sz="1400" b="1" dirty="0" smtClean="0">
                <a:solidFill>
                  <a:schemeClr val="tx1"/>
                </a:solidFill>
              </a:rPr>
              <a:t>ম</a:t>
            </a:r>
            <a:r>
              <a:rPr lang="bn-BD" sz="1400" b="1" dirty="0" smtClean="0">
                <a:solidFill>
                  <a:schemeClr val="tx1"/>
                </a:solidFill>
              </a:rPr>
              <a:t>     </a:t>
            </a:r>
            <a:r>
              <a:rPr lang="en-US" sz="1400" b="1" dirty="0" smtClean="0">
                <a:solidFill>
                  <a:schemeClr val="tx1"/>
                </a:solidFill>
              </a:rPr>
              <a:t>  </a:t>
            </a:r>
            <a:r>
              <a:rPr lang="bn-BD" sz="1400" b="1" dirty="0" smtClean="0">
                <a:solidFill>
                  <a:schemeClr val="tx1"/>
                </a:solidFill>
              </a:rPr>
              <a:t>৬</a:t>
            </a:r>
            <a:r>
              <a:rPr lang="en-US" sz="1400" b="1" dirty="0" err="1" smtClean="0">
                <a:solidFill>
                  <a:schemeClr val="tx1"/>
                </a:solidFill>
              </a:rPr>
              <a:t>ষ্ঠ</a:t>
            </a:r>
            <a:r>
              <a:rPr lang="bn-BD" sz="1400" b="1" dirty="0" smtClean="0">
                <a:solidFill>
                  <a:schemeClr val="tx1"/>
                </a:solidFill>
              </a:rPr>
              <a:t>  </a:t>
            </a:r>
            <a:r>
              <a:rPr lang="en-US" sz="1400" b="1" dirty="0" smtClean="0">
                <a:solidFill>
                  <a:schemeClr val="tx1"/>
                </a:solidFill>
              </a:rPr>
              <a:t>    </a:t>
            </a:r>
            <a:r>
              <a:rPr lang="bn-BD" sz="1400" b="1" dirty="0" smtClean="0">
                <a:solidFill>
                  <a:schemeClr val="tx1"/>
                </a:solidFill>
              </a:rPr>
              <a:t>  ৭</a:t>
            </a:r>
            <a:r>
              <a:rPr lang="en-US" sz="1400" b="1" dirty="0" smtClean="0">
                <a:solidFill>
                  <a:schemeClr val="tx1"/>
                </a:solidFill>
              </a:rPr>
              <a:t>ম </a:t>
            </a:r>
            <a:r>
              <a:rPr lang="bn-BD" sz="1400" b="1" dirty="0" smtClean="0">
                <a:solidFill>
                  <a:schemeClr val="tx1"/>
                </a:solidFill>
              </a:rPr>
              <a:t> </a:t>
            </a:r>
            <a:r>
              <a:rPr lang="bn-BD" sz="1400" dirty="0" smtClean="0">
                <a:solidFill>
                  <a:schemeClr val="tx1"/>
                </a:solidFill>
              </a:rPr>
              <a:t>                              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989012" y="1905000"/>
            <a:ext cx="76200" cy="434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89012" y="6172200"/>
            <a:ext cx="464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65212" y="2362200"/>
            <a:ext cx="28956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65212" y="2590800"/>
            <a:ext cx="22860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65212" y="3124200"/>
            <a:ext cx="16764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89012" y="3886200"/>
            <a:ext cx="11430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89012" y="4953000"/>
            <a:ext cx="6096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32012" y="3886200"/>
            <a:ext cx="0" cy="228600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65212" y="2362200"/>
            <a:ext cx="3505200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047135" y="2590800"/>
            <a:ext cx="4132877" cy="4916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741612" y="3124200"/>
            <a:ext cx="0" cy="304800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51212" y="2590800"/>
            <a:ext cx="0" cy="358140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960812" y="2362200"/>
            <a:ext cx="0" cy="381000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98612" y="4953000"/>
            <a:ext cx="0" cy="121920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570412" y="2362200"/>
            <a:ext cx="0" cy="381000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180012" y="2590800"/>
            <a:ext cx="0" cy="358140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Arc 58"/>
          <p:cNvSpPr/>
          <p:nvPr/>
        </p:nvSpPr>
        <p:spPr>
          <a:xfrm rot="17493262">
            <a:off x="-71293" y="3619221"/>
            <a:ext cx="7188491" cy="4248011"/>
          </a:xfrm>
          <a:prstGeom prst="arc">
            <a:avLst>
              <a:gd name="adj1" fmla="val 16218085"/>
              <a:gd name="adj2" fmla="val 7338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408612" y="281940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lgerian" pitchFamily="82" charset="0"/>
              </a:rPr>
              <a:t>TU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80012" y="2286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lgerian" pitchFamily="82" charset="0"/>
              </a:rPr>
              <a:t>G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18012" y="190500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lgerian" pitchFamily="82" charset="0"/>
              </a:rPr>
              <a:t>H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93812" y="4572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lgerian" pitchFamily="82" charset="0"/>
              </a:rPr>
              <a:t>T</a:t>
            </a:r>
          </a:p>
        </p:txBody>
      </p:sp>
      <p:sp>
        <p:nvSpPr>
          <p:cNvPr id="64" name="TextBox 63"/>
          <p:cNvSpPr txBox="1"/>
          <p:nvPr/>
        </p:nvSpPr>
        <p:spPr>
          <a:xfrm rot="16200000">
            <a:off x="-357180" y="3798320"/>
            <a:ext cx="1385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মোট</a:t>
            </a:r>
            <a:r>
              <a:rPr lang="en-US" sz="1600" dirty="0" smtClean="0"/>
              <a:t> </a:t>
            </a:r>
            <a:r>
              <a:rPr lang="en-US" sz="1600" dirty="0" err="1" smtClean="0"/>
              <a:t>উপযোগ</a:t>
            </a:r>
            <a:endParaRPr lang="en-US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2132012" y="6519446"/>
            <a:ext cx="1960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দ্রব্য</a:t>
            </a:r>
            <a:r>
              <a:rPr lang="en-US" sz="1600" dirty="0" smtClean="0"/>
              <a:t> </a:t>
            </a:r>
            <a:r>
              <a:rPr lang="en-US" sz="1600" dirty="0" err="1" smtClean="0"/>
              <a:t>ভোগের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পরিমান</a:t>
            </a:r>
            <a:endParaRPr lang="en-US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5637212" y="601980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lgerian" pitchFamily="82" charset="0"/>
              </a:rPr>
              <a:t>Q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8012" y="167640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lgerian" pitchFamily="82" charset="0"/>
              </a:rPr>
              <a:t>Y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827212" y="35052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lgerian" pitchFamily="82" charset="0"/>
              </a:rPr>
              <a:t>R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436812" y="2743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lgerian" pitchFamily="82" charset="0"/>
              </a:rPr>
              <a:t>S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3351212" y="2590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lgerian" pitchFamily="82" charset="0"/>
              </a:rPr>
              <a:t>T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2049" name="TextBox 2048"/>
          <p:cNvSpPr txBox="1"/>
          <p:nvPr/>
        </p:nvSpPr>
        <p:spPr>
          <a:xfrm>
            <a:off x="3808412" y="190500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lgerian" pitchFamily="82" charset="0"/>
              </a:rPr>
              <a:t>U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0" y="457200"/>
            <a:ext cx="12188825" cy="533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/>
              <a:t>মোট উপযোগ </a:t>
            </a:r>
            <a:r>
              <a:rPr lang="bn-BD" sz="3600" dirty="0" smtClean="0">
                <a:latin typeface="Agency FB" pitchFamily="34" charset="0"/>
              </a:rPr>
              <a:t>(Total Utility</a:t>
            </a:r>
            <a:r>
              <a:rPr lang="bn-BD" sz="3200" dirty="0" smtClean="0">
                <a:latin typeface="Agency FB" pitchFamily="34" charset="0"/>
              </a:rPr>
              <a:t>)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রেখাচিত্রে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ব্যাখ্যা</a:t>
            </a:r>
            <a:r>
              <a:rPr lang="en-US" sz="3200" dirty="0" smtClean="0">
                <a:latin typeface="Agency FB" pitchFamily="34" charset="0"/>
              </a:rPr>
              <a:t> </a:t>
            </a:r>
            <a:endParaRPr lang="en-US" sz="3200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2" y="1600200"/>
            <a:ext cx="58705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16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1" grpId="0"/>
      <p:bldP spid="63" grpId="0"/>
      <p:bldP spid="64" grpId="0"/>
      <p:bldP spid="65" grpId="0"/>
      <p:bldP spid="66" grpId="0"/>
      <p:bldP spid="127" grpId="0"/>
      <p:bldP spid="2048" grpId="0"/>
      <p:bldP spid="20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8285" y="4614967"/>
            <a:ext cx="11398997" cy="1328633"/>
          </a:xfrm>
          <a:prstGeom prst="rect">
            <a:avLst/>
          </a:prstGeom>
          <a:noFill/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প্রশ্নঃতোমার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উপযোগের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সূচী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18" y="1117600"/>
            <a:ext cx="8227457" cy="3225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6696" y="3269636"/>
            <a:ext cx="220284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n/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smtClean="0">
                <a:ln/>
                <a:latin typeface="NikoshBAN" pitchFamily="2" charset="0"/>
                <a:cs typeface="NikoshBAN" pitchFamily="2" charset="0"/>
              </a:rPr>
              <a:t>০৭ </a:t>
            </a:r>
            <a:r>
              <a:rPr lang="en-US" sz="2800" dirty="0" err="1">
                <a:ln/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ln/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5457134" y="219670"/>
            <a:ext cx="349326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03349" y="6441301"/>
            <a:ext cx="237424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Email: abtabul72@gmail.com</a:t>
            </a:r>
            <a:endParaRPr lang="en-US" sz="1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Md Abtabul Alom\Pictures\clock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99" y="219670"/>
            <a:ext cx="4052360" cy="2447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17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3212" y="1371600"/>
            <a:ext cx="1165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/>
              <a:t>কোন</a:t>
            </a:r>
            <a:r>
              <a:rPr lang="en-US" sz="2800" dirty="0"/>
              <a:t> </a:t>
            </a:r>
            <a:r>
              <a:rPr lang="en-US" sz="2800" dirty="0" err="1"/>
              <a:t>দ্রব্যের</a:t>
            </a:r>
            <a:r>
              <a:rPr lang="en-US" sz="2800" dirty="0"/>
              <a:t> </a:t>
            </a:r>
            <a:r>
              <a:rPr lang="en-US" sz="2800" dirty="0" err="1"/>
              <a:t>ভোগের</a:t>
            </a:r>
            <a:r>
              <a:rPr lang="en-US" sz="2800" dirty="0"/>
              <a:t> </a:t>
            </a:r>
            <a:r>
              <a:rPr lang="en-US" sz="2800" dirty="0" err="1"/>
              <a:t>পরিমানে</a:t>
            </a:r>
            <a:r>
              <a:rPr lang="en-US" sz="2800" dirty="0"/>
              <a:t> </a:t>
            </a:r>
            <a:r>
              <a:rPr lang="en-US" sz="2800" dirty="0" err="1"/>
              <a:t>সামান্য</a:t>
            </a:r>
            <a:r>
              <a:rPr lang="en-US" sz="2800" dirty="0"/>
              <a:t> </a:t>
            </a:r>
            <a:r>
              <a:rPr lang="en-US" sz="2800" dirty="0" err="1"/>
              <a:t>পরিবর্তনের</a:t>
            </a:r>
            <a:r>
              <a:rPr lang="en-US" sz="2800" dirty="0"/>
              <a:t> </a:t>
            </a:r>
            <a:r>
              <a:rPr lang="en-US" sz="2800" dirty="0" err="1"/>
              <a:t>ফলে</a:t>
            </a:r>
            <a:r>
              <a:rPr lang="en-US" sz="2800" dirty="0"/>
              <a:t> ঐ </a:t>
            </a:r>
            <a:r>
              <a:rPr lang="en-US" sz="2800" dirty="0" err="1"/>
              <a:t>দ্রব্যের</a:t>
            </a:r>
            <a:r>
              <a:rPr lang="en-US" sz="2800" dirty="0"/>
              <a:t> </a:t>
            </a:r>
            <a:r>
              <a:rPr lang="en-US" sz="2800" dirty="0" err="1"/>
              <a:t>মোট</a:t>
            </a:r>
            <a:r>
              <a:rPr lang="en-US" sz="2800" dirty="0"/>
              <a:t> </a:t>
            </a:r>
            <a:r>
              <a:rPr lang="en-US" sz="2800" dirty="0" err="1"/>
              <a:t>উপযোগের</a:t>
            </a:r>
            <a:r>
              <a:rPr lang="en-US" sz="2800" dirty="0"/>
              <a:t> </a:t>
            </a:r>
            <a:r>
              <a:rPr lang="en-US" sz="2800" dirty="0" err="1"/>
              <a:t>যে</a:t>
            </a:r>
            <a:r>
              <a:rPr lang="en-US" sz="2800" dirty="0"/>
              <a:t> </a:t>
            </a:r>
            <a:r>
              <a:rPr lang="en-US" sz="2800" dirty="0" err="1"/>
              <a:t>পরিবর্তন</a:t>
            </a:r>
            <a:r>
              <a:rPr lang="en-US" sz="2800" dirty="0"/>
              <a:t> </a:t>
            </a:r>
            <a:r>
              <a:rPr lang="en-US" sz="2800" dirty="0" err="1"/>
              <a:t>ঘটে</a:t>
            </a:r>
            <a:r>
              <a:rPr lang="en-US" sz="2800" dirty="0"/>
              <a:t> </a:t>
            </a:r>
            <a:r>
              <a:rPr lang="en-US" sz="2800" dirty="0" err="1"/>
              <a:t>তাকে</a:t>
            </a:r>
            <a:r>
              <a:rPr lang="en-US" sz="2800" dirty="0"/>
              <a:t> </a:t>
            </a:r>
            <a:r>
              <a:rPr lang="en-US" sz="2800" dirty="0" err="1"/>
              <a:t>প্রান্তিক</a:t>
            </a:r>
            <a:r>
              <a:rPr lang="en-US" sz="2800" dirty="0"/>
              <a:t> </a:t>
            </a:r>
            <a:r>
              <a:rPr lang="en-US" sz="2800" dirty="0" err="1"/>
              <a:t>উপযোগ</a:t>
            </a:r>
            <a:r>
              <a:rPr lang="en-US" sz="2800" dirty="0"/>
              <a:t> </a:t>
            </a:r>
            <a:r>
              <a:rPr lang="en-US" sz="2800" dirty="0" err="1"/>
              <a:t>বলে</a:t>
            </a:r>
            <a:r>
              <a:rPr lang="en-US" sz="2800" dirty="0"/>
              <a:t> 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9412" y="5181600"/>
                <a:ext cx="11582400" cy="1185133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3200" dirty="0" smtClean="0"/>
                  <a:t>MU</a:t>
                </a:r>
                <a:r>
                  <a:rPr lang="en-US" sz="3200" dirty="0"/>
                  <a:t>= </a:t>
                </a:r>
                <a:r>
                  <a:rPr lang="en-US" sz="3200" dirty="0" err="1"/>
                  <a:t>প্রান্তিক</a:t>
                </a:r>
                <a:r>
                  <a:rPr lang="en-US" sz="3200" dirty="0"/>
                  <a:t> </a:t>
                </a:r>
                <a:r>
                  <a:rPr lang="en-US" sz="3200" dirty="0" err="1" smtClean="0"/>
                  <a:t>উপযোগ</a:t>
                </a:r>
                <a:r>
                  <a:rPr lang="en-US" sz="3200" dirty="0" smtClean="0"/>
                  <a:t>, TU</a:t>
                </a:r>
                <a:r>
                  <a:rPr lang="en-US" sz="3200" dirty="0"/>
                  <a:t>= </a:t>
                </a:r>
                <a:r>
                  <a:rPr lang="en-US" sz="3200" dirty="0" err="1"/>
                  <a:t>মোট</a:t>
                </a:r>
                <a:r>
                  <a:rPr lang="en-US" sz="3200" dirty="0"/>
                  <a:t> </a:t>
                </a:r>
                <a:r>
                  <a:rPr lang="en-US" sz="3200" dirty="0" err="1" smtClean="0"/>
                  <a:t>উপযোগ</a:t>
                </a:r>
                <a:r>
                  <a:rPr lang="en-US" sz="3200" dirty="0" smtClean="0"/>
                  <a:t> ,     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= </a:t>
                </a:r>
                <a:r>
                  <a:rPr lang="en-US" sz="3200" dirty="0" err="1"/>
                  <a:t>পরিবর্তন</a:t>
                </a:r>
                <a:r>
                  <a:rPr lang="bn-BD" sz="3200" dirty="0"/>
                  <a:t> </a:t>
                </a:r>
                <a:r>
                  <a:rPr lang="bn-BD" sz="3200" dirty="0" smtClean="0"/>
                  <a:t>(</a:t>
                </a:r>
                <a:r>
                  <a:rPr lang="en-US" sz="3200" dirty="0" smtClean="0"/>
                  <a:t>“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"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হলো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গ্রীক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শব্দ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bn-BD" sz="3200" dirty="0" smtClean="0"/>
                  <a:t>ডেলটা</a:t>
                </a:r>
                <a:r>
                  <a:rPr lang="bn-BD" sz="3200" dirty="0"/>
                  <a:t>) </a:t>
                </a:r>
                <a:r>
                  <a:rPr lang="en-US" sz="3200" dirty="0" err="1" smtClean="0"/>
                  <a:t>এবং</a:t>
                </a:r>
                <a:r>
                  <a:rPr lang="en-US" sz="3200" dirty="0" smtClean="0"/>
                  <a:t>  X  = </a:t>
                </a:r>
                <a:r>
                  <a:rPr lang="en-US" sz="3200" dirty="0" err="1" smtClean="0"/>
                  <a:t>দ্রব্যের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নাম</a:t>
                </a:r>
                <a:endParaRPr lang="en-US" sz="32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2" y="5181600"/>
                <a:ext cx="11582400" cy="1185133"/>
              </a:xfrm>
              <a:prstGeom prst="rect">
                <a:avLst/>
              </a:prstGeom>
              <a:blipFill rotWithShape="1">
                <a:blip r:embed="rId2"/>
                <a:stretch>
                  <a:fillRect l="-1154" t="-6000" b="-1400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5612" y="2819400"/>
                <a:ext cx="11430000" cy="1081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 smtClean="0"/>
                  <a:t>প্রান্তিক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উপযোগ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/>
                          <m:t>মোট উপযোগের পরিবর্তন 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</a:rPr>
                          <m:t>দ্রব্য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/>
                          <m:t>ভোগের পরিবর্তনের পরিমান 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2" y="2819400"/>
                <a:ext cx="11430000" cy="10819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1812" y="3962400"/>
                <a:ext cx="1150620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/>
                  <a:t>MU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𝑇𝑈</m:t>
                        </m:r>
                      </m:num>
                      <m:den>
                        <m:r>
                          <a:rPr lang="en-US" sz="44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𝑋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3962400"/>
                <a:ext cx="11506200" cy="1067152"/>
              </a:xfrm>
              <a:prstGeom prst="rect">
                <a:avLst/>
              </a:prstGeom>
              <a:blipFill rotWithShape="1">
                <a:blip r:embed="rId4"/>
                <a:stretch>
                  <a:fillRect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0" y="304800"/>
            <a:ext cx="12207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/>
              <a:t>প্রান্তিক উপযোগ </a:t>
            </a:r>
            <a:r>
              <a:rPr lang="bn-BD" sz="3600" dirty="0">
                <a:latin typeface="Agency FB" pitchFamily="34" charset="0"/>
              </a:rPr>
              <a:t>(Marginal Utility)</a:t>
            </a:r>
            <a:endParaRPr lang="en-US" sz="36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87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1524000"/>
            <a:ext cx="3162741" cy="31532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7012" y="1066800"/>
            <a:ext cx="4076757" cy="369332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উদাহরনের</a:t>
            </a:r>
            <a:r>
              <a:rPr lang="en-US" dirty="0" smtClean="0"/>
              <a:t> </a:t>
            </a:r>
            <a:r>
              <a:rPr lang="en-US" dirty="0" err="1" smtClean="0"/>
              <a:t>সাহায্যে</a:t>
            </a:r>
            <a:r>
              <a:rPr lang="en-US" dirty="0" smtClean="0"/>
              <a:t> </a:t>
            </a:r>
            <a:r>
              <a:rPr lang="en-US" dirty="0" err="1" smtClean="0"/>
              <a:t>বিষয়টি</a:t>
            </a:r>
            <a:r>
              <a:rPr lang="en-US" dirty="0" smtClean="0"/>
              <a:t> </a:t>
            </a:r>
            <a:r>
              <a:rPr lang="en-US" dirty="0" err="1" smtClean="0"/>
              <a:t>বিশ্লেষণ</a:t>
            </a:r>
            <a:r>
              <a:rPr lang="en-US" dirty="0" smtClean="0"/>
              <a:t> </a:t>
            </a:r>
            <a:r>
              <a:rPr lang="en-US" dirty="0" err="1" smtClean="0"/>
              <a:t>করি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28600"/>
            <a:ext cx="12207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/>
              <a:t>প্রান্তিক উপযোগ </a:t>
            </a:r>
            <a:r>
              <a:rPr lang="bn-BD" sz="3600" dirty="0">
                <a:latin typeface="Agency FB" pitchFamily="34" charset="0"/>
              </a:rPr>
              <a:t>(Marginal Utility)</a:t>
            </a:r>
            <a:endParaRPr lang="en-US" sz="3600" dirty="0">
              <a:latin typeface="Agency FB" pitchFamily="34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455612" y="4648200"/>
            <a:ext cx="3243057" cy="1828800"/>
          </a:xfrm>
          <a:prstGeom prst="up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১ম </a:t>
            </a:r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কমলা</a:t>
            </a:r>
            <a:r>
              <a:rPr lang="en-US" dirty="0" smtClean="0"/>
              <a:t> </a:t>
            </a:r>
            <a:r>
              <a:rPr lang="en-US" dirty="0" err="1" smtClean="0"/>
              <a:t>লেবু</a:t>
            </a:r>
            <a:r>
              <a:rPr lang="en-US" dirty="0" smtClean="0"/>
              <a:t> </a:t>
            </a:r>
            <a:r>
              <a:rPr lang="en-US" dirty="0" err="1" smtClean="0"/>
              <a:t>ক্রয়ে</a:t>
            </a:r>
            <a:r>
              <a:rPr lang="en-US" dirty="0" smtClean="0"/>
              <a:t> </a:t>
            </a:r>
            <a:r>
              <a:rPr lang="en-US" dirty="0" err="1" smtClean="0"/>
              <a:t>ভোক্তা</a:t>
            </a:r>
            <a:r>
              <a:rPr lang="en-US" dirty="0" smtClean="0"/>
              <a:t> ১০ </a:t>
            </a:r>
            <a:r>
              <a:rPr lang="en-US" dirty="0" err="1" smtClean="0"/>
              <a:t>টাকা</a:t>
            </a:r>
            <a:r>
              <a:rPr lang="en-US" dirty="0" smtClean="0"/>
              <a:t> </a:t>
            </a:r>
            <a:r>
              <a:rPr lang="en-US" dirty="0" err="1" smtClean="0"/>
              <a:t>প্রদান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ভোক্তা</a:t>
            </a:r>
            <a:r>
              <a:rPr lang="en-US" dirty="0" smtClean="0"/>
              <a:t> ১০ </a:t>
            </a:r>
            <a:r>
              <a:rPr lang="en-US" dirty="0" err="1" smtClean="0"/>
              <a:t>টাকা</a:t>
            </a:r>
            <a:r>
              <a:rPr lang="en-US" dirty="0" smtClean="0"/>
              <a:t> </a:t>
            </a:r>
            <a:r>
              <a:rPr lang="en-US" dirty="0" err="1" smtClean="0"/>
              <a:t>সমান</a:t>
            </a:r>
            <a:r>
              <a:rPr lang="en-US" dirty="0" smtClean="0"/>
              <a:t> </a:t>
            </a:r>
            <a:r>
              <a:rPr lang="en-US" dirty="0" err="1" smtClean="0"/>
              <a:t>উপযোগ</a:t>
            </a:r>
            <a:r>
              <a:rPr lang="en-US" dirty="0" smtClean="0"/>
              <a:t> </a:t>
            </a:r>
            <a:r>
              <a:rPr lang="en-US" dirty="0" err="1" smtClean="0"/>
              <a:t>লাভ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।</a:t>
            </a:r>
            <a:endParaRPr lang="en-US" dirty="0"/>
          </a:p>
        </p:txBody>
      </p:sp>
      <p:sp>
        <p:nvSpPr>
          <p:cNvPr id="11" name="Up Arrow Callout 10"/>
          <p:cNvSpPr/>
          <p:nvPr/>
        </p:nvSpPr>
        <p:spPr>
          <a:xfrm>
            <a:off x="4189412" y="4648200"/>
            <a:ext cx="3243057" cy="1828800"/>
          </a:xfrm>
          <a:prstGeom prst="upArrowCallou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২য় </a:t>
            </a:r>
            <a:r>
              <a:rPr lang="en-US" dirty="0" err="1" smtClean="0">
                <a:solidFill>
                  <a:schemeClr val="tx1"/>
                </a:solidFill>
              </a:rPr>
              <a:t>একক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কমলা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লেবু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ক্রয়ে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ভোক্তা</a:t>
            </a:r>
            <a:r>
              <a:rPr lang="en-US" dirty="0" smtClean="0">
                <a:solidFill>
                  <a:schemeClr val="tx1"/>
                </a:solidFill>
              </a:rPr>
              <a:t> ৮  </a:t>
            </a:r>
            <a:r>
              <a:rPr lang="en-US" dirty="0" err="1" smtClean="0">
                <a:solidFill>
                  <a:schemeClr val="tx1"/>
                </a:solidFill>
              </a:rPr>
              <a:t>টাকা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প্রদান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এবং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ভোক্তা</a:t>
            </a:r>
            <a:r>
              <a:rPr lang="en-US" dirty="0" smtClean="0">
                <a:solidFill>
                  <a:schemeClr val="tx1"/>
                </a:solidFill>
              </a:rPr>
              <a:t> ৮ </a:t>
            </a:r>
            <a:r>
              <a:rPr lang="en-US" dirty="0" err="1" smtClean="0">
                <a:solidFill>
                  <a:schemeClr val="tx1"/>
                </a:solidFill>
              </a:rPr>
              <a:t>টাকা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সমান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অতিরিক্ত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উপযোগ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লাভ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করে</a:t>
            </a:r>
            <a:r>
              <a:rPr lang="en-US" dirty="0" smtClean="0">
                <a:solidFill>
                  <a:schemeClr val="tx1"/>
                </a:solidFill>
              </a:rPr>
              <a:t> 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Up Arrow Callout 11"/>
          <p:cNvSpPr/>
          <p:nvPr/>
        </p:nvSpPr>
        <p:spPr>
          <a:xfrm>
            <a:off x="8151812" y="4572000"/>
            <a:ext cx="3243057" cy="1828800"/>
          </a:xfrm>
          <a:prstGeom prst="upArrowCallou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৩য় </a:t>
            </a:r>
            <a:r>
              <a:rPr lang="en-US" dirty="0" err="1" smtClean="0">
                <a:solidFill>
                  <a:schemeClr val="tx1"/>
                </a:solidFill>
              </a:rPr>
              <a:t>একক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কমলা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লেবু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ক্রয়ে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ভোক্তা</a:t>
            </a:r>
            <a:r>
              <a:rPr lang="en-US" dirty="0" smtClean="0">
                <a:solidFill>
                  <a:schemeClr val="tx1"/>
                </a:solidFill>
              </a:rPr>
              <a:t> ৬ </a:t>
            </a:r>
            <a:r>
              <a:rPr lang="en-US" dirty="0" err="1" smtClean="0">
                <a:solidFill>
                  <a:schemeClr val="tx1"/>
                </a:solidFill>
              </a:rPr>
              <a:t>টাকা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প্রদান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করে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এবং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ভোক্তা</a:t>
            </a:r>
            <a:r>
              <a:rPr lang="en-US" dirty="0" smtClean="0">
                <a:solidFill>
                  <a:schemeClr val="tx1"/>
                </a:solidFill>
              </a:rPr>
              <a:t> ৬ </a:t>
            </a:r>
            <a:r>
              <a:rPr lang="en-US" dirty="0" err="1" smtClean="0">
                <a:solidFill>
                  <a:schemeClr val="tx1"/>
                </a:solidFill>
              </a:rPr>
              <a:t>টাকা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সমান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অতিরিক্ত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উপযোগ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লাভ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করে</a:t>
            </a:r>
            <a:r>
              <a:rPr lang="en-US" dirty="0" smtClean="0">
                <a:solidFill>
                  <a:schemeClr val="tx1"/>
                </a:solidFill>
              </a:rPr>
              <a:t> ।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1524000"/>
            <a:ext cx="3105150" cy="3095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2" y="1519084"/>
            <a:ext cx="3105150" cy="317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7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561012" y="1066800"/>
            <a:ext cx="6552329" cy="5562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bn-BD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n-BD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        </a:t>
            </a:r>
            <a:r>
              <a:rPr lang="bn-BD" sz="2800" b="1" dirty="0" smtClean="0">
                <a:solidFill>
                  <a:srgbClr val="002060"/>
                </a:solidFill>
              </a:rPr>
              <a:t>১২  </a:t>
            </a:r>
            <a:r>
              <a:rPr lang="en-US" sz="2800" b="1" dirty="0" smtClean="0">
                <a:solidFill>
                  <a:srgbClr val="002060"/>
                </a:solidFill>
              </a:rPr>
              <a:t>--</a:t>
            </a:r>
            <a:endParaRPr lang="bn-BD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n-BD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       </a:t>
            </a:r>
            <a:r>
              <a:rPr lang="bn-BD" sz="2800" b="1" dirty="0" smtClean="0">
                <a:solidFill>
                  <a:srgbClr val="002060"/>
                </a:solidFill>
              </a:rPr>
              <a:t> ১০  </a:t>
            </a:r>
            <a:r>
              <a:rPr lang="en-US" sz="2800" b="1" dirty="0" smtClean="0">
                <a:solidFill>
                  <a:srgbClr val="002060"/>
                </a:solidFill>
              </a:rPr>
              <a:t>--</a:t>
            </a:r>
            <a:endParaRPr lang="bn-BD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n-BD" sz="2800" b="1" dirty="0" smtClean="0">
                <a:solidFill>
                  <a:srgbClr val="002060"/>
                </a:solidFill>
              </a:rPr>
              <a:t>    </a:t>
            </a:r>
            <a:r>
              <a:rPr lang="en-US" sz="2800" b="1" dirty="0" smtClean="0">
                <a:solidFill>
                  <a:srgbClr val="002060"/>
                </a:solidFill>
              </a:rPr>
              <a:t>     </a:t>
            </a:r>
            <a:r>
              <a:rPr lang="bn-BD" sz="2800" b="1" dirty="0" smtClean="0">
                <a:solidFill>
                  <a:srgbClr val="002060"/>
                </a:solidFill>
              </a:rPr>
              <a:t> ৮  </a:t>
            </a:r>
            <a:r>
              <a:rPr lang="en-US" sz="2800" b="1" dirty="0" smtClean="0">
                <a:solidFill>
                  <a:srgbClr val="002060"/>
                </a:solidFill>
              </a:rPr>
              <a:t>--</a:t>
            </a:r>
            <a:endParaRPr lang="bn-BD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n-BD" sz="2800" b="1" dirty="0" smtClean="0">
                <a:solidFill>
                  <a:srgbClr val="002060"/>
                </a:solidFill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</a:rPr>
              <a:t>       </a:t>
            </a:r>
            <a:r>
              <a:rPr lang="bn-BD" sz="2800" b="1" dirty="0" smtClean="0">
                <a:solidFill>
                  <a:srgbClr val="002060"/>
                </a:solidFill>
              </a:rPr>
              <a:t>৬  </a:t>
            </a:r>
            <a:r>
              <a:rPr lang="en-US" sz="2800" b="1" dirty="0" smtClean="0">
                <a:solidFill>
                  <a:srgbClr val="002060"/>
                </a:solidFill>
              </a:rPr>
              <a:t>--</a:t>
            </a:r>
            <a:endParaRPr lang="bn-BD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n-BD" sz="2800" b="1" dirty="0" smtClean="0">
                <a:solidFill>
                  <a:srgbClr val="002060"/>
                </a:solidFill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</a:rPr>
              <a:t>     </a:t>
            </a:r>
            <a:r>
              <a:rPr lang="bn-BD" sz="2800" b="1" dirty="0" smtClean="0">
                <a:solidFill>
                  <a:srgbClr val="002060"/>
                </a:solidFill>
              </a:rPr>
              <a:t>  ৪  </a:t>
            </a:r>
            <a:r>
              <a:rPr lang="en-US" sz="2800" b="1" dirty="0" smtClean="0">
                <a:solidFill>
                  <a:srgbClr val="002060"/>
                </a:solidFill>
              </a:rPr>
              <a:t>--</a:t>
            </a:r>
            <a:endParaRPr lang="bn-BD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n-BD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         </a:t>
            </a:r>
            <a:r>
              <a:rPr lang="bn-BD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২ </a:t>
            </a:r>
            <a:r>
              <a:rPr lang="bn-BD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--</a:t>
            </a:r>
            <a:endParaRPr lang="bn-BD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n-BD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</a:rPr>
              <a:t>        </a:t>
            </a:r>
            <a:r>
              <a:rPr lang="bn-BD" sz="2800" b="1" dirty="0" smtClean="0">
                <a:solidFill>
                  <a:srgbClr val="002060"/>
                </a:solidFill>
              </a:rPr>
              <a:t> ০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--</a:t>
            </a:r>
            <a:endParaRPr lang="bn-BD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n-BD" sz="2800" b="1" dirty="0" smtClean="0">
                <a:solidFill>
                  <a:srgbClr val="002060"/>
                </a:solidFill>
              </a:rPr>
              <a:t>         </a:t>
            </a:r>
            <a:r>
              <a:rPr lang="en-US" sz="2800" b="1" dirty="0" smtClean="0">
                <a:solidFill>
                  <a:srgbClr val="002060"/>
                </a:solidFill>
              </a:rPr>
              <a:t>-২</a:t>
            </a:r>
            <a:r>
              <a:rPr lang="bn-BD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-- </a:t>
            </a:r>
            <a:endParaRPr lang="en-US" sz="2000" dirty="0">
              <a:solidFill>
                <a:srgbClr val="00206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085012" y="1295400"/>
            <a:ext cx="76200" cy="480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6200000">
            <a:off x="5169468" y="328714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প্রান্তিক</a:t>
            </a:r>
            <a:r>
              <a:rPr lang="en-US" dirty="0" smtClean="0"/>
              <a:t> </a:t>
            </a:r>
            <a:r>
              <a:rPr lang="en-US" dirty="0" err="1" smtClean="0"/>
              <a:t>উপযোগ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9812" y="2133600"/>
            <a:ext cx="4114800" cy="35052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085012" y="4953000"/>
            <a:ext cx="464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151812" y="5867400"/>
            <a:ext cx="2401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দ্রব্য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ভোগের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পরিমান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085012" y="5486400"/>
            <a:ext cx="4191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85012" y="4419600"/>
            <a:ext cx="29718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85012" y="3886200"/>
            <a:ext cx="2362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28012" y="2895600"/>
            <a:ext cx="0" cy="2057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85012" y="3429000"/>
            <a:ext cx="1752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85012" y="2895600"/>
            <a:ext cx="1143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94612" y="2362200"/>
            <a:ext cx="0" cy="2590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85012" y="2362200"/>
            <a:ext cx="609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837612" y="3429000"/>
            <a:ext cx="0" cy="1524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447212" y="3886200"/>
            <a:ext cx="0" cy="1066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0056812" y="4424516"/>
            <a:ext cx="1588" cy="5284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1276012" y="4953000"/>
            <a:ext cx="20536" cy="533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04012" y="114300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lgerian" pitchFamily="82" charset="0"/>
              </a:rPr>
              <a:t>Y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04612" y="57912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lgerian" pitchFamily="82" charset="0"/>
              </a:rPr>
              <a:t>MU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733212" y="480060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lgerian" pitchFamily="82" charset="0"/>
              </a:rPr>
              <a:t>Q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995793" y="5486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gency FB" pitchFamily="34" charset="0"/>
              </a:rPr>
              <a:t>g</a:t>
            </a:r>
            <a:endParaRPr lang="en-US" sz="2400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94612" y="1981200"/>
            <a:ext cx="300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gency FB" pitchFamily="34" charset="0"/>
              </a:rPr>
              <a:t>a</a:t>
            </a:r>
            <a:endParaRPr lang="en-US" sz="2400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28012" y="2514600"/>
            <a:ext cx="301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gency FB" pitchFamily="34" charset="0"/>
              </a:rPr>
              <a:t>b</a:t>
            </a:r>
            <a:endParaRPr lang="en-US" sz="2400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37612" y="2971800"/>
            <a:ext cx="298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gency FB" pitchFamily="34" charset="0"/>
              </a:rPr>
              <a:t>c</a:t>
            </a:r>
            <a:endParaRPr lang="en-US" sz="2400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47212" y="3505200"/>
            <a:ext cx="300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gency FB" pitchFamily="34" charset="0"/>
              </a:rPr>
              <a:t>d</a:t>
            </a:r>
            <a:endParaRPr lang="en-US" sz="2400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56812" y="4038600"/>
            <a:ext cx="300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gency FB" pitchFamily="34" charset="0"/>
              </a:rPr>
              <a:t>e</a:t>
            </a:r>
            <a:endParaRPr lang="en-US" sz="2400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90212" y="4495800"/>
            <a:ext cx="258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gency FB" pitchFamily="34" charset="0"/>
              </a:rPr>
              <a:t>f</a:t>
            </a:r>
            <a:endParaRPr lang="en-US" sz="2400" dirty="0">
              <a:solidFill>
                <a:srgbClr val="FF0000"/>
              </a:solidFill>
              <a:latin typeface="Agency FB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447800"/>
            <a:ext cx="50292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085012" y="5029200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 </a:t>
            </a:r>
            <a:r>
              <a:rPr lang="bn-BD" b="1" dirty="0" smtClean="0">
                <a:solidFill>
                  <a:srgbClr val="002060"/>
                </a:solidFill>
              </a:rPr>
              <a:t>১</a:t>
            </a:r>
            <a:r>
              <a:rPr lang="en-US" b="1" dirty="0">
                <a:solidFill>
                  <a:srgbClr val="002060"/>
                </a:solidFill>
              </a:rPr>
              <a:t>ম</a:t>
            </a:r>
            <a:r>
              <a:rPr lang="bn-BD" b="1" dirty="0">
                <a:solidFill>
                  <a:srgbClr val="002060"/>
                </a:solidFill>
              </a:rPr>
              <a:t>  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bn-BD" b="1" dirty="0" smtClean="0">
                <a:solidFill>
                  <a:srgbClr val="002060"/>
                </a:solidFill>
              </a:rPr>
              <a:t>২</a:t>
            </a:r>
            <a:r>
              <a:rPr lang="en-US" b="1" dirty="0">
                <a:solidFill>
                  <a:srgbClr val="002060"/>
                </a:solidFill>
              </a:rPr>
              <a:t>য়</a:t>
            </a:r>
            <a:r>
              <a:rPr lang="bn-BD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</a:t>
            </a:r>
            <a:r>
              <a:rPr lang="bn-BD" b="1" dirty="0" smtClean="0">
                <a:solidFill>
                  <a:srgbClr val="002060"/>
                </a:solidFill>
              </a:rPr>
              <a:t>৩</a:t>
            </a:r>
            <a:r>
              <a:rPr lang="en-US" b="1" dirty="0">
                <a:solidFill>
                  <a:srgbClr val="002060"/>
                </a:solidFill>
              </a:rPr>
              <a:t>য়</a:t>
            </a:r>
            <a:r>
              <a:rPr lang="bn-BD" b="1" dirty="0">
                <a:solidFill>
                  <a:srgbClr val="002060"/>
                </a:solidFill>
              </a:rPr>
              <a:t>  </a:t>
            </a:r>
            <a:r>
              <a:rPr lang="en-US" b="1" dirty="0" smtClean="0">
                <a:solidFill>
                  <a:srgbClr val="002060"/>
                </a:solidFill>
              </a:rPr>
              <a:t>   </a:t>
            </a:r>
            <a:r>
              <a:rPr lang="bn-BD" b="1" dirty="0" smtClean="0">
                <a:solidFill>
                  <a:srgbClr val="002060"/>
                </a:solidFill>
              </a:rPr>
              <a:t>৪</a:t>
            </a:r>
            <a:r>
              <a:rPr lang="en-US" b="1" dirty="0" err="1">
                <a:solidFill>
                  <a:srgbClr val="002060"/>
                </a:solidFill>
              </a:rPr>
              <a:t>র্থ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bn-BD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</a:t>
            </a:r>
            <a:r>
              <a:rPr lang="bn-BD" b="1" dirty="0" smtClean="0">
                <a:solidFill>
                  <a:srgbClr val="002060"/>
                </a:solidFill>
              </a:rPr>
              <a:t>৫</a:t>
            </a:r>
            <a:r>
              <a:rPr lang="en-US" b="1" dirty="0">
                <a:solidFill>
                  <a:srgbClr val="002060"/>
                </a:solidFill>
              </a:rPr>
              <a:t>ম</a:t>
            </a:r>
            <a:r>
              <a:rPr lang="bn-BD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bn-BD" b="1" dirty="0" smtClean="0">
                <a:solidFill>
                  <a:srgbClr val="002060"/>
                </a:solidFill>
              </a:rPr>
              <a:t> </a:t>
            </a:r>
            <a:r>
              <a:rPr lang="bn-BD" b="1" dirty="0">
                <a:solidFill>
                  <a:srgbClr val="002060"/>
                </a:solidFill>
              </a:rPr>
              <a:t>৬</a:t>
            </a:r>
            <a:r>
              <a:rPr lang="en-US" b="1" dirty="0" err="1">
                <a:solidFill>
                  <a:srgbClr val="002060"/>
                </a:solidFill>
              </a:rPr>
              <a:t>ষ্ঠ</a:t>
            </a:r>
            <a:r>
              <a:rPr lang="bn-BD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bn-BD" b="1" dirty="0" smtClean="0">
                <a:solidFill>
                  <a:srgbClr val="002060"/>
                </a:solidFill>
              </a:rPr>
              <a:t> </a:t>
            </a:r>
            <a:r>
              <a:rPr lang="bn-BD" b="1" dirty="0">
                <a:solidFill>
                  <a:srgbClr val="002060"/>
                </a:solidFill>
              </a:rPr>
              <a:t>৭</a:t>
            </a:r>
            <a:r>
              <a:rPr lang="en-US" b="1" dirty="0">
                <a:solidFill>
                  <a:srgbClr val="002060"/>
                </a:solidFill>
              </a:rPr>
              <a:t>ম</a:t>
            </a:r>
            <a:r>
              <a:rPr lang="bn-BD" b="1" dirty="0">
                <a:solidFill>
                  <a:srgbClr val="002060"/>
                </a:solidFill>
              </a:rPr>
              <a:t> </a:t>
            </a:r>
            <a:endParaRPr lang="en-US" dirty="0"/>
          </a:p>
        </p:txBody>
      </p:sp>
      <p:sp>
        <p:nvSpPr>
          <p:cNvPr id="56" name="Line Callout 1 55"/>
          <p:cNvSpPr/>
          <p:nvPr/>
        </p:nvSpPr>
        <p:spPr>
          <a:xfrm>
            <a:off x="9599612" y="1828800"/>
            <a:ext cx="2286000" cy="457200"/>
          </a:xfrm>
          <a:prstGeom prst="borderCallout1">
            <a:avLst>
              <a:gd name="adj1" fmla="val 56497"/>
              <a:gd name="adj2" fmla="val 54"/>
              <a:gd name="adj3" fmla="val 291894"/>
              <a:gd name="adj4" fmla="val -454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প্রান্তিক</a:t>
            </a:r>
            <a:r>
              <a:rPr lang="en-US" dirty="0" smtClean="0"/>
              <a:t> </a:t>
            </a:r>
            <a:r>
              <a:rPr lang="en-US" dirty="0" err="1" smtClean="0"/>
              <a:t>উপযোগ</a:t>
            </a:r>
            <a:r>
              <a:rPr lang="en-US" dirty="0" smtClean="0"/>
              <a:t> </a:t>
            </a:r>
            <a:r>
              <a:rPr lang="en-US" dirty="0" err="1" smtClean="0"/>
              <a:t>রেখা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0" y="228600"/>
            <a:ext cx="1220761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/>
              <a:t>প্রান্তিক উপযোগ </a:t>
            </a:r>
            <a:r>
              <a:rPr lang="bn-BD" sz="4000" dirty="0">
                <a:latin typeface="Agency FB" pitchFamily="34" charset="0"/>
              </a:rPr>
              <a:t>(Marginal Utility</a:t>
            </a:r>
            <a:r>
              <a:rPr lang="bn-BD" sz="4000" dirty="0" smtClean="0">
                <a:latin typeface="Agency FB" pitchFamily="34" charset="0"/>
              </a:rPr>
              <a:t>)</a:t>
            </a:r>
            <a:r>
              <a:rPr lang="en-US" sz="40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রেখাচিত্রে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ব্যাখ্যা</a:t>
            </a:r>
            <a:r>
              <a:rPr lang="en-US" sz="3600" dirty="0" smtClean="0">
                <a:latin typeface="Agency FB" pitchFamily="34" charset="0"/>
              </a:rPr>
              <a:t> </a:t>
            </a:r>
            <a:endParaRPr lang="en-US" sz="3600" dirty="0">
              <a:latin typeface="Agency FB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0361612" y="5029200"/>
            <a:ext cx="611188" cy="4178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323012" y="2133600"/>
            <a:ext cx="611188" cy="4178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323012" y="2667000"/>
            <a:ext cx="611188" cy="41787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323012" y="3200400"/>
            <a:ext cx="611188" cy="41787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399212" y="3657600"/>
            <a:ext cx="611188" cy="41787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399212" y="4191000"/>
            <a:ext cx="611188" cy="41787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399212" y="4724400"/>
            <a:ext cx="611188" cy="4178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399212" y="5181600"/>
            <a:ext cx="611188" cy="4178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618412" y="2057400"/>
            <a:ext cx="611188" cy="4178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151812" y="2514600"/>
            <a:ext cx="611188" cy="41787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685212" y="2971800"/>
            <a:ext cx="611188" cy="41787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9371012" y="3505200"/>
            <a:ext cx="611188" cy="41787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9980612" y="4038600"/>
            <a:ext cx="611188" cy="41787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0437812" y="4495800"/>
            <a:ext cx="611188" cy="4178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0742612" y="5562600"/>
            <a:ext cx="611188" cy="41787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389812" y="5029200"/>
            <a:ext cx="611188" cy="4178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923212" y="5029200"/>
            <a:ext cx="611188" cy="41787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456612" y="5029200"/>
            <a:ext cx="611188" cy="41787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9066212" y="5029200"/>
            <a:ext cx="611188" cy="41787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9752012" y="5029200"/>
            <a:ext cx="611188" cy="41787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1047412" y="5029200"/>
            <a:ext cx="611188" cy="41787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784993" y="2942303"/>
            <a:ext cx="12954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275012" y="2971800"/>
            <a:ext cx="12954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836612" y="3429000"/>
            <a:ext cx="1295400" cy="381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3275012" y="3429000"/>
            <a:ext cx="1295400" cy="381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836612" y="3962400"/>
            <a:ext cx="1295400" cy="3810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3275012" y="3962400"/>
            <a:ext cx="1295400" cy="3810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836612" y="4419600"/>
            <a:ext cx="1295400" cy="3810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3275012" y="4419600"/>
            <a:ext cx="1295400" cy="3810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836612" y="4953000"/>
            <a:ext cx="1295400" cy="381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3275012" y="4953000"/>
            <a:ext cx="1295400" cy="381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836612" y="5486400"/>
            <a:ext cx="1295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3351212" y="5486400"/>
            <a:ext cx="1295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760412" y="5943600"/>
            <a:ext cx="1295400" cy="3810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3351212" y="6019800"/>
            <a:ext cx="1295400" cy="3810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1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1" grpId="0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দলীয় কাজ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7311950"/>
              </p:ext>
            </p:extLst>
          </p:nvPr>
        </p:nvGraphicFramePr>
        <p:xfrm>
          <a:off x="609441" y="1600200"/>
          <a:ext cx="5383398" cy="4572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94466"/>
                <a:gridCol w="1794466"/>
                <a:gridCol w="1794466"/>
              </a:tblGrid>
              <a:tr h="1021404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ভোগের পরিমান </a:t>
                      </a:r>
                      <a:endParaRPr lang="en-US" dirty="0"/>
                    </a:p>
                  </a:txBody>
                  <a:tcPr marL="121888" marR="121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মোট উপযোগ </a:t>
                      </a:r>
                      <a:endParaRPr lang="en-US" dirty="0"/>
                    </a:p>
                  </a:txBody>
                  <a:tcPr marL="121888" marR="121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প্রান্তিক উপযোগ </a:t>
                      </a:r>
                      <a:endParaRPr lang="en-US" dirty="0"/>
                    </a:p>
                  </a:txBody>
                  <a:tcPr marL="121888" marR="121888" anchor="ctr"/>
                </a:tc>
              </a:tr>
              <a:tr h="591766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 ১ম  একক </a:t>
                      </a:r>
                      <a:endParaRPr lang="en-US" dirty="0"/>
                    </a:p>
                  </a:txBody>
                  <a:tcPr marL="121888" marR="121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১০</a:t>
                      </a:r>
                      <a:endParaRPr lang="en-US" dirty="0"/>
                    </a:p>
                  </a:txBody>
                  <a:tcPr marL="121888" marR="121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১০</a:t>
                      </a:r>
                      <a:endParaRPr lang="en-US" dirty="0"/>
                    </a:p>
                  </a:txBody>
                  <a:tcPr marL="121888" marR="121888" anchor="ctr"/>
                </a:tc>
              </a:tr>
              <a:tr h="591766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 ২য়  একক</a:t>
                      </a:r>
                      <a:endParaRPr lang="en-US" dirty="0"/>
                    </a:p>
                  </a:txBody>
                  <a:tcPr marL="121888" marR="121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১৯     </a:t>
                      </a:r>
                      <a:endParaRPr lang="en-US" dirty="0"/>
                    </a:p>
                  </a:txBody>
                  <a:tcPr marL="121888" marR="121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৯</a:t>
                      </a:r>
                      <a:endParaRPr lang="en-US" dirty="0"/>
                    </a:p>
                  </a:txBody>
                  <a:tcPr marL="121888" marR="121888" anchor="ctr"/>
                </a:tc>
              </a:tr>
              <a:tr h="591766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 ৩য়  একক</a:t>
                      </a:r>
                      <a:endParaRPr lang="en-US" dirty="0"/>
                    </a:p>
                  </a:txBody>
                  <a:tcPr marL="121888" marR="121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২৭</a:t>
                      </a:r>
                      <a:endParaRPr lang="en-US" dirty="0"/>
                    </a:p>
                  </a:txBody>
                  <a:tcPr marL="121888" marR="121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?</a:t>
                      </a:r>
                      <a:endParaRPr lang="en-US" dirty="0"/>
                    </a:p>
                  </a:txBody>
                  <a:tcPr marL="121888" marR="121888" anchor="ctr"/>
                </a:tc>
              </a:tr>
              <a:tr h="591766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 ৪র্থ  একক</a:t>
                      </a:r>
                      <a:endParaRPr lang="en-US" dirty="0"/>
                    </a:p>
                  </a:txBody>
                  <a:tcPr marL="121888" marR="121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৩৪</a:t>
                      </a:r>
                      <a:endParaRPr lang="en-US" dirty="0"/>
                    </a:p>
                  </a:txBody>
                  <a:tcPr marL="121888" marR="121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৭</a:t>
                      </a:r>
                      <a:endParaRPr lang="en-US" dirty="0"/>
                    </a:p>
                  </a:txBody>
                  <a:tcPr marL="121888" marR="121888" anchor="ctr"/>
                </a:tc>
              </a:tr>
              <a:tr h="591766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৫ম  একক</a:t>
                      </a:r>
                      <a:endParaRPr lang="en-US" dirty="0"/>
                    </a:p>
                  </a:txBody>
                  <a:tcPr marL="121888" marR="121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৩৭</a:t>
                      </a:r>
                      <a:endParaRPr lang="en-US" dirty="0"/>
                    </a:p>
                  </a:txBody>
                  <a:tcPr marL="121888" marR="121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৩</a:t>
                      </a:r>
                      <a:endParaRPr lang="en-US" dirty="0"/>
                    </a:p>
                  </a:txBody>
                  <a:tcPr marL="121888" marR="121888" anchor="ctr"/>
                </a:tc>
              </a:tr>
              <a:tr h="591766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 ৬ষ্ঠ</a:t>
                      </a:r>
                      <a:r>
                        <a:rPr lang="bn-BD" baseline="0" dirty="0" smtClean="0"/>
                        <a:t>  </a:t>
                      </a:r>
                      <a:r>
                        <a:rPr lang="bn-BD" dirty="0" smtClean="0"/>
                        <a:t>একক</a:t>
                      </a:r>
                      <a:endParaRPr lang="en-US" dirty="0"/>
                    </a:p>
                  </a:txBody>
                  <a:tcPr marL="121888" marR="121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৩৫</a:t>
                      </a:r>
                      <a:endParaRPr lang="en-US" dirty="0"/>
                    </a:p>
                  </a:txBody>
                  <a:tcPr marL="121888" marR="1218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-২</a:t>
                      </a:r>
                      <a:endParaRPr lang="en-US" dirty="0"/>
                    </a:p>
                  </a:txBody>
                  <a:tcPr marL="121888" marR="121888" anchor="ctr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sz="1600" dirty="0" smtClean="0"/>
              <a:t>উদ্দীপক থেকে অংকিত লেখচিত্র কোনটি </a:t>
            </a:r>
          </a:p>
          <a:p>
            <a:pPr>
              <a:buNone/>
            </a:pPr>
            <a:endParaRPr lang="bn-BD" sz="1600" dirty="0" smtClean="0"/>
          </a:p>
          <a:p>
            <a:pPr>
              <a:buNone/>
            </a:pPr>
            <a:endParaRPr lang="bn-BD" sz="1600" dirty="0" smtClean="0"/>
          </a:p>
          <a:p>
            <a:pPr>
              <a:buNone/>
            </a:pPr>
            <a:r>
              <a:rPr lang="bn-BD" sz="1600" dirty="0" smtClean="0"/>
              <a:t>                                                                          TU</a:t>
            </a:r>
          </a:p>
          <a:p>
            <a:pPr>
              <a:buNone/>
            </a:pPr>
            <a:endParaRPr lang="bn-BD" sz="1600" dirty="0" smtClean="0"/>
          </a:p>
          <a:p>
            <a:pPr>
              <a:buNone/>
            </a:pPr>
            <a:r>
              <a:rPr lang="bn-BD" sz="1600" dirty="0" smtClean="0"/>
              <a:t>                  MU</a:t>
            </a:r>
          </a:p>
          <a:p>
            <a:pPr>
              <a:buNone/>
            </a:pPr>
            <a:endParaRPr lang="bn-BD" sz="1600" dirty="0" smtClean="0"/>
          </a:p>
          <a:p>
            <a:pPr>
              <a:buNone/>
            </a:pPr>
            <a:r>
              <a:rPr lang="bn-BD" sz="1600" dirty="0" smtClean="0"/>
              <a:t>                   MU                                    TU</a:t>
            </a:r>
          </a:p>
          <a:p>
            <a:pPr>
              <a:buNone/>
            </a:pPr>
            <a:endParaRPr lang="bn-BD" sz="1600" dirty="0" smtClean="0"/>
          </a:p>
          <a:p>
            <a:pPr>
              <a:buNone/>
            </a:pPr>
            <a:endParaRPr lang="bn-BD" sz="1600" dirty="0" smtClean="0"/>
          </a:p>
          <a:p>
            <a:pPr>
              <a:buNone/>
            </a:pPr>
            <a:endParaRPr lang="bn-BD" sz="1600" dirty="0" smtClean="0"/>
          </a:p>
          <a:p>
            <a:pPr>
              <a:buNone/>
            </a:pPr>
            <a:r>
              <a:rPr lang="bn-BD" sz="1600" dirty="0" smtClean="0"/>
              <a:t>                                                                 TU</a:t>
            </a:r>
          </a:p>
          <a:p>
            <a:pPr>
              <a:buNone/>
            </a:pPr>
            <a:r>
              <a:rPr lang="bn-BD" sz="1600" dirty="0" smtClean="0"/>
              <a:t>                      MU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5980033" y="5448036"/>
            <a:ext cx="838200" cy="21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5980033" y="4305036"/>
            <a:ext cx="838200" cy="21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5941933" y="3123936"/>
            <a:ext cx="914400" cy="21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399133" y="5867400"/>
            <a:ext cx="152360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399133" y="4724400"/>
            <a:ext cx="162517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99133" y="3581400"/>
            <a:ext cx="162517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141619" y="5867400"/>
            <a:ext cx="17267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8684419" y="5409936"/>
            <a:ext cx="914400" cy="21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141619" y="4724400"/>
            <a:ext cx="17267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8785992" y="4266936"/>
            <a:ext cx="914400" cy="21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243192" y="3505200"/>
            <a:ext cx="162517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8709792" y="2971536"/>
            <a:ext cx="1066800" cy="21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399133" y="3962400"/>
            <a:ext cx="1117309" cy="762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6638222" y="2869810"/>
            <a:ext cx="979794" cy="559191"/>
          </a:xfrm>
          <a:custGeom>
            <a:avLst/>
            <a:gdLst>
              <a:gd name="connsiteX0" fmla="*/ 0 w 907366"/>
              <a:gd name="connsiteY0" fmla="*/ 0 h 672905"/>
              <a:gd name="connsiteX1" fmla="*/ 773723 w 907366"/>
              <a:gd name="connsiteY1" fmla="*/ 576776 h 672905"/>
              <a:gd name="connsiteX2" fmla="*/ 801859 w 907366"/>
              <a:gd name="connsiteY2" fmla="*/ 576776 h 672905"/>
              <a:gd name="connsiteX3" fmla="*/ 829994 w 907366"/>
              <a:gd name="connsiteY3" fmla="*/ 604911 h 6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366" h="672905">
                <a:moveTo>
                  <a:pt x="0" y="0"/>
                </a:moveTo>
                <a:lnTo>
                  <a:pt x="773723" y="576776"/>
                </a:lnTo>
                <a:cubicBezTo>
                  <a:pt x="907366" y="672905"/>
                  <a:pt x="792481" y="572087"/>
                  <a:pt x="801859" y="576776"/>
                </a:cubicBezTo>
                <a:cubicBezTo>
                  <a:pt x="811237" y="581465"/>
                  <a:pt x="820615" y="593188"/>
                  <a:pt x="829994" y="60491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6195986" y="3657600"/>
            <a:ext cx="5383398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195986" y="4953000"/>
            <a:ext cx="53833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99133" y="5486400"/>
            <a:ext cx="1523603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9141619" y="5181600"/>
            <a:ext cx="1117309" cy="685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9263507" y="2567355"/>
            <a:ext cx="1687683" cy="949569"/>
          </a:xfrm>
          <a:custGeom>
            <a:avLst/>
            <a:gdLst>
              <a:gd name="connsiteX0" fmla="*/ 0 w 1266092"/>
              <a:gd name="connsiteY0" fmla="*/ 949569 h 949569"/>
              <a:gd name="connsiteX1" fmla="*/ 225083 w 1266092"/>
              <a:gd name="connsiteY1" fmla="*/ 569741 h 949569"/>
              <a:gd name="connsiteX2" fmla="*/ 450166 w 1266092"/>
              <a:gd name="connsiteY2" fmla="*/ 274320 h 949569"/>
              <a:gd name="connsiteX3" fmla="*/ 829994 w 1266092"/>
              <a:gd name="connsiteY3" fmla="*/ 35169 h 949569"/>
              <a:gd name="connsiteX4" fmla="*/ 1055077 w 1266092"/>
              <a:gd name="connsiteY4" fmla="*/ 63304 h 949569"/>
              <a:gd name="connsiteX5" fmla="*/ 1266092 w 1266092"/>
              <a:gd name="connsiteY5" fmla="*/ 203981 h 949569"/>
              <a:gd name="connsiteX6" fmla="*/ 1266092 w 1266092"/>
              <a:gd name="connsiteY6" fmla="*/ 203981 h 9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6092" h="949569">
                <a:moveTo>
                  <a:pt x="0" y="949569"/>
                </a:moveTo>
                <a:cubicBezTo>
                  <a:pt x="75027" y="815925"/>
                  <a:pt x="150055" y="682282"/>
                  <a:pt x="225083" y="569741"/>
                </a:cubicBezTo>
                <a:cubicBezTo>
                  <a:pt x="300111" y="457200"/>
                  <a:pt x="349347" y="363415"/>
                  <a:pt x="450166" y="274320"/>
                </a:cubicBezTo>
                <a:cubicBezTo>
                  <a:pt x="550985" y="185225"/>
                  <a:pt x="729176" y="70338"/>
                  <a:pt x="829994" y="35169"/>
                </a:cubicBezTo>
                <a:cubicBezTo>
                  <a:pt x="930812" y="0"/>
                  <a:pt x="982394" y="35169"/>
                  <a:pt x="1055077" y="63304"/>
                </a:cubicBezTo>
                <a:cubicBezTo>
                  <a:pt x="1127760" y="91439"/>
                  <a:pt x="1266092" y="203981"/>
                  <a:pt x="1266092" y="203981"/>
                </a:cubicBezTo>
                <a:lnTo>
                  <a:pt x="1266092" y="203981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9244754" y="3953023"/>
            <a:ext cx="843842" cy="759655"/>
          </a:xfrm>
          <a:custGeom>
            <a:avLst/>
            <a:gdLst>
              <a:gd name="connsiteX0" fmla="*/ 0 w 633046"/>
              <a:gd name="connsiteY0" fmla="*/ 759655 h 759655"/>
              <a:gd name="connsiteX1" fmla="*/ 365760 w 633046"/>
              <a:gd name="connsiteY1" fmla="*/ 548640 h 759655"/>
              <a:gd name="connsiteX2" fmla="*/ 534573 w 633046"/>
              <a:gd name="connsiteY2" fmla="*/ 365760 h 759655"/>
              <a:gd name="connsiteX3" fmla="*/ 633046 w 633046"/>
              <a:gd name="connsiteY3" fmla="*/ 0 h 759655"/>
              <a:gd name="connsiteX4" fmla="*/ 633046 w 633046"/>
              <a:gd name="connsiteY4" fmla="*/ 0 h 759655"/>
              <a:gd name="connsiteX5" fmla="*/ 633046 w 633046"/>
              <a:gd name="connsiteY5" fmla="*/ 0 h 75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3046" h="759655">
                <a:moveTo>
                  <a:pt x="0" y="759655"/>
                </a:moveTo>
                <a:cubicBezTo>
                  <a:pt x="138332" y="686972"/>
                  <a:pt x="276665" y="614289"/>
                  <a:pt x="365760" y="548640"/>
                </a:cubicBezTo>
                <a:cubicBezTo>
                  <a:pt x="454855" y="482991"/>
                  <a:pt x="490025" y="457200"/>
                  <a:pt x="534573" y="365760"/>
                </a:cubicBezTo>
                <a:cubicBezTo>
                  <a:pt x="579121" y="274320"/>
                  <a:pt x="633046" y="0"/>
                  <a:pt x="633046" y="0"/>
                </a:cubicBezTo>
                <a:lnTo>
                  <a:pt x="633046" y="0"/>
                </a:lnTo>
                <a:lnTo>
                  <a:pt x="633046" y="0"/>
                </a:ln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3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12188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সংক্ষেপ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1066800"/>
            <a:ext cx="5486400" cy="2819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2" y="1066800"/>
            <a:ext cx="6096000" cy="2819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2" y="4038600"/>
            <a:ext cx="6097588" cy="2667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4038600"/>
            <a:ext cx="5486400" cy="2667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98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030" y="1371601"/>
            <a:ext cx="8836898" cy="1066799"/>
          </a:xfr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err="1" smtClean="0"/>
              <a:t>সাধারণ</a:t>
            </a:r>
            <a:r>
              <a:rPr lang="en-US" sz="3600" dirty="0" smtClean="0"/>
              <a:t> </a:t>
            </a:r>
            <a:r>
              <a:rPr lang="en-US" sz="3600" dirty="0" err="1" smtClean="0"/>
              <a:t>বহুনির্বাচনি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প্রশ্ন</a:t>
            </a:r>
            <a:r>
              <a:rPr lang="en-US" sz="3600" dirty="0" smtClean="0"/>
              <a:t> (Simple MCQ)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867" y="2667000"/>
            <a:ext cx="10969943" cy="3733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l"/>
            <a:endParaRPr lang="bn-BD" sz="20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bn-BD" sz="2000" dirty="0" smtClean="0">
                <a:solidFill>
                  <a:schemeClr val="tx1"/>
                </a:solidFill>
              </a:rPr>
              <a:t>১) কোনো দ্রব্যের বিশেষ গুন বা ক্ষমতা যা মানুষের অভাব পূরনে সক্ষম, তাকে কি বলে ?</a:t>
            </a:r>
          </a:p>
          <a:p>
            <a:pPr marL="457200" indent="-457200" algn="l"/>
            <a:r>
              <a:rPr lang="bn-BD" sz="2000" dirty="0" smtClean="0">
                <a:solidFill>
                  <a:schemeClr val="tx1"/>
                </a:solidFill>
              </a:rPr>
              <a:t>ক) উৎপাদন          খ) উপযোগ </a:t>
            </a:r>
          </a:p>
          <a:p>
            <a:pPr marL="457200" indent="-457200" algn="l"/>
            <a:r>
              <a:rPr lang="bn-BD" sz="2000" dirty="0" smtClean="0">
                <a:solidFill>
                  <a:schemeClr val="tx1"/>
                </a:solidFill>
              </a:rPr>
              <a:t>গ) বিনিময়             ঘ) যোগান </a:t>
            </a:r>
          </a:p>
          <a:p>
            <a:pPr marL="457200" indent="-457200" algn="l"/>
            <a:endParaRPr lang="bn-BD" sz="20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bn-BD" sz="2000" dirty="0" smtClean="0">
                <a:solidFill>
                  <a:schemeClr val="tx1"/>
                </a:solidFill>
              </a:rPr>
              <a:t>২) কোন দ্রব্যের অতিরিক্ত এক একক ভোগের মাধ্যমে যে অতিরিক্ত উপযোগ পাওয়া যায়, তাকে কি বলে  ?</a:t>
            </a:r>
          </a:p>
          <a:p>
            <a:pPr marL="457200" indent="-457200" algn="l"/>
            <a:r>
              <a:rPr lang="bn-BD" sz="2000" dirty="0" smtClean="0">
                <a:solidFill>
                  <a:schemeClr val="tx1"/>
                </a:solidFill>
              </a:rPr>
              <a:t>ক) মোট উপযোগ                  খ) প্রান্তিক উপযোগ </a:t>
            </a:r>
          </a:p>
          <a:p>
            <a:pPr marL="457200" indent="-457200" algn="l"/>
            <a:r>
              <a:rPr lang="bn-BD" sz="2000" dirty="0" smtClean="0">
                <a:solidFill>
                  <a:schemeClr val="tx1"/>
                </a:solidFill>
              </a:rPr>
              <a:t> গ) রুপগত উপযোগ              ঘ) বস্তুগত উপযোগ </a:t>
            </a:r>
          </a:p>
          <a:p>
            <a:pPr marL="457200" indent="-457200" algn="l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2030" y="228600"/>
            <a:ext cx="8836898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মূল্যায়ণ/একক কাজ 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8633751" y="3505200"/>
            <a:ext cx="26409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spcBef>
                <a:spcPct val="20000"/>
              </a:spcBef>
            </a:pPr>
            <a:r>
              <a:rPr lang="bn-BD" sz="2000" dirty="0">
                <a:solidFill>
                  <a:srgbClr val="C00000"/>
                </a:solidFill>
              </a:rPr>
              <a:t>খ) উপযোগ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633751" y="5410200"/>
            <a:ext cx="26409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spcBef>
                <a:spcPct val="20000"/>
              </a:spcBef>
            </a:pPr>
            <a:r>
              <a:rPr lang="bn-BD" sz="2000" dirty="0">
                <a:solidFill>
                  <a:srgbClr val="C00000"/>
                </a:solidFill>
              </a:rPr>
              <a:t>খ) প্রান্তিক উপযোগ </a:t>
            </a:r>
          </a:p>
        </p:txBody>
      </p:sp>
    </p:spTree>
    <p:extLst>
      <p:ext uri="{BB962C8B-B14F-4D97-AF65-F5344CB8AC3E}">
        <p14:creationId xmlns:p14="http://schemas.microsoft.com/office/powerpoint/2010/main" val="336974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পরিচিতি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9127" y="1524000"/>
            <a:ext cx="5789693" cy="63976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dirty="0" smtClean="0"/>
              <a:t>পাঠ পরিচিতি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1006" y="2209800"/>
            <a:ext cx="5761563" cy="395128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শ্রেণিঃএকাদশ</a:t>
            </a: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বিষয়ঃ</a:t>
            </a:r>
            <a:r>
              <a:rPr lang="en-US" dirty="0" smtClean="0"/>
              <a:t> </a:t>
            </a:r>
            <a:r>
              <a:rPr lang="en-US" dirty="0" err="1" smtClean="0"/>
              <a:t>অর্থনীতি</a:t>
            </a: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অধ্যায়ঃ</a:t>
            </a:r>
            <a:r>
              <a:rPr lang="en-US" dirty="0" smtClean="0"/>
              <a:t> </a:t>
            </a:r>
            <a:r>
              <a:rPr lang="en-US" dirty="0" err="1" smtClean="0"/>
              <a:t>দ্বিতীয়</a:t>
            </a: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ভোক্তা</a:t>
            </a:r>
            <a:r>
              <a:rPr lang="en-US" dirty="0" smtClean="0"/>
              <a:t> ও </a:t>
            </a:r>
            <a:r>
              <a:rPr lang="en-US" dirty="0" err="1" smtClean="0"/>
              <a:t>উৎপাদকের</a:t>
            </a:r>
            <a:r>
              <a:rPr lang="en-US" dirty="0" smtClean="0"/>
              <a:t> </a:t>
            </a:r>
            <a:r>
              <a:rPr lang="en-US" dirty="0" err="1" smtClean="0"/>
              <a:t>আচরণ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(Consumer’s &amp; Producer’s </a:t>
            </a:r>
            <a:r>
              <a:rPr lang="en-US" dirty="0" err="1" smtClean="0"/>
              <a:t>Behaviour</a:t>
            </a:r>
            <a:r>
              <a:rPr lang="en-US" dirty="0" smtClean="0"/>
              <a:t>)</a:t>
            </a:r>
            <a:endParaRPr lang="bn-BD" dirty="0" smtClean="0"/>
          </a:p>
          <a:p>
            <a:pPr algn="ctr">
              <a:buNone/>
            </a:pPr>
            <a:r>
              <a:rPr lang="bn-BD" dirty="0" smtClean="0"/>
              <a:t>সময়ঃ ৪৫ মিনিট</a:t>
            </a:r>
          </a:p>
          <a:p>
            <a:pPr algn="ctr">
              <a:buNone/>
            </a:pPr>
            <a:r>
              <a:rPr lang="bn-BD" dirty="0" smtClean="0"/>
              <a:t>তারিখঃ </a:t>
            </a:r>
            <a:r>
              <a:rPr lang="en-US" dirty="0"/>
              <a:t>০</a:t>
            </a:r>
            <a:r>
              <a:rPr lang="en-US" dirty="0" smtClean="0"/>
              <a:t>৩</a:t>
            </a:r>
            <a:r>
              <a:rPr lang="bn-BD" dirty="0" smtClean="0"/>
              <a:t>-০</a:t>
            </a:r>
            <a:r>
              <a:rPr lang="en-US" dirty="0" smtClean="0"/>
              <a:t>৮</a:t>
            </a:r>
            <a:r>
              <a:rPr lang="bn-BD" dirty="0" smtClean="0"/>
              <a:t>-২০২</a:t>
            </a:r>
            <a:r>
              <a:rPr lang="en-US" dirty="0" smtClean="0"/>
              <a:t>১</a:t>
            </a:r>
            <a:r>
              <a:rPr lang="bn-BD" dirty="0" smtClean="0"/>
              <a:t>খ্রীঃ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" y="2209800"/>
            <a:ext cx="4875530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868" y="4800600"/>
            <a:ext cx="49067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আবতাবুল</a:t>
            </a:r>
            <a:r>
              <a:rPr lang="en-US" dirty="0" smtClean="0"/>
              <a:t> </a:t>
            </a:r>
            <a:r>
              <a:rPr lang="en-US" dirty="0" err="1" smtClean="0"/>
              <a:t>আলম</a:t>
            </a:r>
            <a:endParaRPr lang="en-US" dirty="0" smtClean="0"/>
          </a:p>
          <a:p>
            <a:r>
              <a:rPr lang="en-US" dirty="0" err="1" smtClean="0"/>
              <a:t>বিভাগীয়</a:t>
            </a:r>
            <a:r>
              <a:rPr lang="en-US" dirty="0" smtClean="0"/>
              <a:t> </a:t>
            </a:r>
            <a:r>
              <a:rPr lang="en-US" dirty="0" err="1" smtClean="0"/>
              <a:t>প্রধান</a:t>
            </a:r>
            <a:r>
              <a:rPr lang="en-US" dirty="0" smtClean="0"/>
              <a:t> (</a:t>
            </a:r>
            <a:r>
              <a:rPr lang="en-US" dirty="0" err="1" smtClean="0"/>
              <a:t>অর্থনীতি</a:t>
            </a:r>
            <a:r>
              <a:rPr lang="en-US" dirty="0" smtClean="0"/>
              <a:t> </a:t>
            </a:r>
            <a:r>
              <a:rPr lang="en-US" dirty="0" err="1" smtClean="0"/>
              <a:t>বিভাগ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জনতা</a:t>
            </a:r>
            <a:r>
              <a:rPr lang="en-US" dirty="0" smtClean="0"/>
              <a:t> </a:t>
            </a:r>
            <a:r>
              <a:rPr lang="en-US" dirty="0" err="1" smtClean="0"/>
              <a:t>কলেজ</a:t>
            </a:r>
            <a:endParaRPr lang="en-US" dirty="0" smtClean="0"/>
          </a:p>
          <a:p>
            <a:r>
              <a:rPr lang="en-US" dirty="0" err="1" smtClean="0"/>
              <a:t>ডিমলা</a:t>
            </a:r>
            <a:r>
              <a:rPr lang="en-US" dirty="0" smtClean="0"/>
              <a:t>, </a:t>
            </a:r>
            <a:r>
              <a:rPr lang="en-US" dirty="0" err="1" smtClean="0"/>
              <a:t>নীলফামারী</a:t>
            </a:r>
            <a:r>
              <a:rPr lang="en-US" dirty="0" smtClean="0"/>
              <a:t> । </a:t>
            </a:r>
          </a:p>
          <a:p>
            <a:r>
              <a:rPr lang="en-US" dirty="0" err="1" smtClean="0"/>
              <a:t>মোবাইলঃ</a:t>
            </a:r>
            <a:r>
              <a:rPr lang="en-US" dirty="0" smtClean="0"/>
              <a:t> ০১৭১৬৫৩১৪৮৭ </a:t>
            </a:r>
          </a:p>
          <a:p>
            <a:r>
              <a:rPr lang="en-US" dirty="0" smtClean="0">
                <a:latin typeface="Agency FB" pitchFamily="34" charset="0"/>
              </a:rPr>
              <a:t>Email: abtabul72@gmail.com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574" y="1524000"/>
            <a:ext cx="5688120" cy="63976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bn-BD" dirty="0" smtClean="0"/>
              <a:t>পরিচিতি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6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28601"/>
            <a:ext cx="10360501" cy="14700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3200" dirty="0" smtClean="0"/>
              <a:t>বহুপদি সমাপ্তিসূচক বহুনির্বাচনি প্রশ্ন (Multiple Completion MCQ)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588" y="1828800"/>
            <a:ext cx="10462075" cy="3810000"/>
          </a:xfrm>
          <a:blipFill>
            <a:blip r:embed="rId3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l"/>
            <a:endParaRPr lang="en-US" sz="2000" dirty="0" smtClean="0"/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</a:rPr>
              <a:t>১) </a:t>
            </a:r>
            <a:r>
              <a:rPr lang="bn-BD" sz="2000" dirty="0" smtClean="0">
                <a:solidFill>
                  <a:schemeClr val="tx1"/>
                </a:solidFill>
              </a:rPr>
              <a:t>মোট উপযোগ হ’ল, কোন দ্রব্যের- 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arenR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r>
              <a:rPr lang="bn-BD" sz="2000" dirty="0" smtClean="0">
                <a:solidFill>
                  <a:schemeClr val="tx1"/>
                </a:solidFill>
              </a:rPr>
              <a:t> সকল একক হতে প্রাপ্ত উপযোগের সমষ্টি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</a:rPr>
              <a:t>ii)</a:t>
            </a:r>
            <a:r>
              <a:rPr lang="bn-BD" sz="2000" dirty="0" smtClean="0">
                <a:solidFill>
                  <a:schemeClr val="tx1"/>
                </a:solidFill>
              </a:rPr>
              <a:t> প্রতি একক হতে প্রাপ্ত প্রান্তিক উপযোগের </a:t>
            </a:r>
            <a:r>
              <a:rPr lang="en-US" sz="2000" dirty="0" err="1" smtClean="0">
                <a:solidFill>
                  <a:schemeClr val="tx1"/>
                </a:solidFill>
              </a:rPr>
              <a:t>সমষ্টি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bn-BD" sz="20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bn-BD" sz="2000" dirty="0" smtClean="0">
                <a:solidFill>
                  <a:schemeClr val="tx1"/>
                </a:solidFill>
              </a:rPr>
              <a:t>iii) অতিরিক্ত একক হতে প্রাপ্ত অতিরিক্ত উপযোগ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l"/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en-US" sz="2000" dirty="0" err="1" smtClean="0">
                <a:solidFill>
                  <a:schemeClr val="tx1"/>
                </a:solidFill>
              </a:rPr>
              <a:t>নিচের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কোনটি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সঠিক</a:t>
            </a:r>
            <a:r>
              <a:rPr lang="en-US" sz="2000" dirty="0" smtClean="0">
                <a:solidFill>
                  <a:schemeClr val="tx1"/>
                </a:solidFill>
              </a:rPr>
              <a:t> ?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</a:rPr>
              <a:t>ক) I ও ii      খ) I ও iii       গ)ii ও iii        ঘ)  I, ii ও iii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938472" y="2667000"/>
            <a:ext cx="2031471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ক) I ও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1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3600" dirty="0" smtClean="0"/>
              <a:t>অভিন্ন তথ্যভিক্তিক বহুনির্বাচনি প্রশ্ন</a:t>
            </a:r>
            <a:r>
              <a:rPr lang="en-US" sz="3600" dirty="0" smtClean="0"/>
              <a:t> </a:t>
            </a:r>
            <a:r>
              <a:rPr lang="bn-BD" sz="3600" dirty="0" smtClean="0"/>
              <a:t/>
            </a:r>
            <a:br>
              <a:rPr lang="bn-BD" sz="3600" dirty="0" smtClean="0"/>
            </a:br>
            <a:r>
              <a:rPr lang="en-US" sz="3600" dirty="0" smtClean="0"/>
              <a:t>(Situation Set MCQ)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812588" y="1752600"/>
          <a:ext cx="5281824" cy="434340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40912"/>
                <a:gridCol w="2640912"/>
              </a:tblGrid>
              <a:tr h="97033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দ্রব্যের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একক</a:t>
                      </a:r>
                      <a:r>
                        <a:rPr lang="en-US" dirty="0" smtClean="0"/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প্রান্তিক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উপযোগ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টাঁকা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/>
                </a:tc>
              </a:tr>
              <a:tr h="562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১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২০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/>
                </a:tc>
              </a:tr>
              <a:tr h="562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২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১৬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/>
                </a:tc>
              </a:tr>
              <a:tr h="562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৩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১২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/>
                </a:tc>
              </a:tr>
              <a:tr h="562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৪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০৮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/>
                </a:tc>
              </a:tr>
              <a:tr h="562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৫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০৪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/>
                </a:tc>
              </a:tr>
              <a:tr h="562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৬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০০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sz="2000" dirty="0" smtClean="0">
                <a:solidFill>
                  <a:srgbClr val="002060"/>
                </a:solidFill>
              </a:rPr>
              <a:t>পার্শ্বের সুচী থেকে ১ ও ২ নম্বর প্রশ্নের উত্তর দাও </a:t>
            </a:r>
            <a:r>
              <a:rPr lang="bn-BD" sz="2000" dirty="0" smtClean="0"/>
              <a:t>। </a:t>
            </a:r>
          </a:p>
          <a:p>
            <a:pPr marL="457200" indent="-457200">
              <a:buNone/>
            </a:pPr>
            <a:r>
              <a:rPr lang="bn-BD" sz="2000" dirty="0" smtClean="0">
                <a:solidFill>
                  <a:srgbClr val="00B050"/>
                </a:solidFill>
              </a:rPr>
              <a:t>১) মোট উপযোগ কত ?</a:t>
            </a:r>
          </a:p>
          <a:p>
            <a:pPr marL="457200" indent="-457200">
              <a:buNone/>
            </a:pPr>
            <a:r>
              <a:rPr lang="bn-BD" sz="2000" dirty="0" smtClean="0"/>
              <a:t>ক) ১৬       খ) ২০ </a:t>
            </a:r>
          </a:p>
          <a:p>
            <a:pPr marL="457200" indent="-457200">
              <a:buNone/>
            </a:pPr>
            <a:r>
              <a:rPr lang="bn-BD" sz="2000" dirty="0" smtClean="0"/>
              <a:t>গ) </a:t>
            </a:r>
            <a:r>
              <a:rPr lang="bn-BD" sz="2000" dirty="0" smtClean="0">
                <a:solidFill>
                  <a:schemeClr val="tx1"/>
                </a:solidFill>
              </a:rPr>
              <a:t>৫৮       ঘ) ৬০ </a:t>
            </a:r>
          </a:p>
          <a:p>
            <a:pPr marL="457200" indent="-457200">
              <a:buNone/>
            </a:pPr>
            <a:endParaRPr lang="bn-BD" sz="2000" dirty="0" smtClean="0"/>
          </a:p>
          <a:p>
            <a:pPr marL="457200" indent="-457200">
              <a:buNone/>
            </a:pPr>
            <a:r>
              <a:rPr lang="bn-BD" sz="2000" dirty="0" smtClean="0">
                <a:solidFill>
                  <a:srgbClr val="00B050"/>
                </a:solidFill>
              </a:rPr>
              <a:t>২) উদ্দীপকে কোন ধরনের বিধি কার্যকর হয়েছে ?</a:t>
            </a:r>
          </a:p>
          <a:p>
            <a:pPr marL="457200" indent="-457200">
              <a:buNone/>
            </a:pPr>
            <a:r>
              <a:rPr lang="bn-BD" sz="2000" dirty="0" smtClean="0"/>
              <a:t>ক) ক্রমবর্ধমান প্রান্তিক উপযোগ বিধি</a:t>
            </a:r>
          </a:p>
          <a:p>
            <a:pPr marL="457200" indent="-457200">
              <a:buNone/>
            </a:pPr>
            <a:r>
              <a:rPr lang="bn-BD" sz="2000" dirty="0" smtClean="0">
                <a:solidFill>
                  <a:schemeClr val="tx1"/>
                </a:solidFill>
              </a:rPr>
              <a:t>খ) ক্রমহ্রসমান প্রান্তিক উপযোগ বিধি</a:t>
            </a:r>
          </a:p>
          <a:p>
            <a:pPr marL="457200" indent="-457200">
              <a:buNone/>
            </a:pPr>
            <a:r>
              <a:rPr lang="bn-BD" sz="2000" dirty="0" smtClean="0"/>
              <a:t>গ) সম প্রান্তিক উপযোগ বিধি</a:t>
            </a:r>
          </a:p>
          <a:p>
            <a:pPr marL="457200" indent="-457200">
              <a:buNone/>
            </a:pPr>
            <a:r>
              <a:rPr lang="bn-BD" sz="2000" dirty="0" smtClean="0"/>
              <a:t>ঘ) ক্রমহ্রসমান প্রান্তিক উৎপাদন বিধি</a:t>
            </a:r>
            <a:endParaRPr lang="en-US" sz="2000" dirty="0"/>
          </a:p>
        </p:txBody>
      </p:sp>
      <p:sp>
        <p:nvSpPr>
          <p:cNvPr id="3" name="Rounded Rectangle 2"/>
          <p:cNvSpPr/>
          <p:nvPr/>
        </p:nvSpPr>
        <p:spPr>
          <a:xfrm>
            <a:off x="9644798" y="2514600"/>
            <a:ext cx="1218883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C00000"/>
                </a:solidFill>
              </a:rPr>
              <a:t>ঘ) ৬০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399132" y="5638800"/>
            <a:ext cx="5105479" cy="457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spcBef>
                <a:spcPct val="20000"/>
              </a:spcBef>
            </a:pPr>
            <a:r>
              <a:rPr lang="en-US" sz="2000" dirty="0" err="1" smtClean="0">
                <a:solidFill>
                  <a:srgbClr val="C00000"/>
                </a:solidFill>
              </a:rPr>
              <a:t>উত্তরঃ</a:t>
            </a:r>
            <a:r>
              <a:rPr lang="en-US" sz="2000" dirty="0" smtClean="0">
                <a:solidFill>
                  <a:srgbClr val="C00000"/>
                </a:solidFill>
              </a:rPr>
              <a:t>  </a:t>
            </a:r>
            <a:r>
              <a:rPr lang="bn-BD" sz="2000" dirty="0" smtClean="0">
                <a:solidFill>
                  <a:srgbClr val="C00000"/>
                </a:solidFill>
              </a:rPr>
              <a:t>খ</a:t>
            </a:r>
            <a:r>
              <a:rPr lang="bn-BD" sz="2000" dirty="0">
                <a:solidFill>
                  <a:srgbClr val="C00000"/>
                </a:solidFill>
              </a:rPr>
              <a:t>) ক্রমহ্রসমান প্রান্তিক উপযোগ বিধি</a:t>
            </a:r>
          </a:p>
        </p:txBody>
      </p:sp>
    </p:spTree>
    <p:extLst>
      <p:ext uri="{BB962C8B-B14F-4D97-AF65-F5344CB8AC3E}">
        <p14:creationId xmlns:p14="http://schemas.microsoft.com/office/powerpoint/2010/main" val="172289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066800"/>
            <a:ext cx="10969943" cy="808038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সৃজনশীল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(CQ)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868" y="2057401"/>
            <a:ext cx="5385514" cy="674687"/>
          </a:xfr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err="1" smtClean="0"/>
              <a:t>জ্ঞানমূলক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12" y="2895600"/>
            <a:ext cx="5385514" cy="3306763"/>
          </a:xfr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bn-BD" dirty="0" smtClean="0"/>
          </a:p>
          <a:p>
            <a:pPr>
              <a:buNone/>
            </a:pPr>
            <a:endParaRPr lang="bn-BD" dirty="0" smtClean="0"/>
          </a:p>
          <a:p>
            <a:pPr>
              <a:buNone/>
            </a:pPr>
            <a:r>
              <a:rPr lang="bn-BD" dirty="0" smtClean="0"/>
              <a:t>১)</a:t>
            </a:r>
            <a:r>
              <a:rPr lang="en-US" dirty="0" smtClean="0"/>
              <a:t> </a:t>
            </a:r>
            <a:r>
              <a:rPr lang="bn-BD" dirty="0" smtClean="0"/>
              <a:t>ইউটিল কি ?</a:t>
            </a:r>
          </a:p>
          <a:p>
            <a:pPr>
              <a:buNone/>
            </a:pPr>
            <a:r>
              <a:rPr lang="bn-BD" dirty="0" smtClean="0"/>
              <a:t>২) প্রান্তিক উপযোগ কি </a:t>
            </a:r>
            <a:r>
              <a:rPr lang="bn-BD" dirty="0" smtClean="0"/>
              <a:t>?</a:t>
            </a:r>
            <a:endParaRPr lang="bn-BD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5987" y="2057400"/>
            <a:ext cx="5387630" cy="639762"/>
          </a:xfr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/>
              <a:t>অনুধাবন</a:t>
            </a:r>
            <a:r>
              <a:rPr lang="en-US" dirty="0" smtClean="0"/>
              <a:t> </a:t>
            </a:r>
            <a:r>
              <a:rPr lang="en-US" dirty="0" err="1" smtClean="0"/>
              <a:t>মূলক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819400"/>
            <a:ext cx="5387630" cy="3306763"/>
          </a:xfr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buNone/>
            </a:pPr>
            <a:endParaRPr lang="bn-BD" dirty="0" smtClean="0"/>
          </a:p>
          <a:p>
            <a:pPr marL="457200" indent="-457200">
              <a:buNone/>
            </a:pPr>
            <a:endParaRPr lang="bn-BD" dirty="0" smtClean="0"/>
          </a:p>
          <a:p>
            <a:pPr marL="457200" indent="-457200">
              <a:buNone/>
            </a:pPr>
            <a:r>
              <a:rPr lang="bn-BD" dirty="0" smtClean="0"/>
              <a:t>১) প্রান্তিক উপযোগ কেন ঋনাত্মক হয় ? </a:t>
            </a:r>
          </a:p>
          <a:p>
            <a:pPr marL="457200" indent="-457200">
              <a:buNone/>
            </a:pPr>
            <a:r>
              <a:rPr lang="bn-BD" dirty="0" smtClean="0"/>
              <a:t>২) মোট উপযোগ কখন </a:t>
            </a:r>
            <a:r>
              <a:rPr lang="bn-BD" dirty="0" smtClean="0"/>
              <a:t>কমে </a:t>
            </a:r>
            <a:r>
              <a:rPr lang="bn-BD" dirty="0" smtClean="0"/>
              <a:t>?</a:t>
            </a:r>
            <a:endParaRPr lang="en-US" dirty="0" smtClean="0"/>
          </a:p>
          <a:p>
            <a:pPr marL="457200" indent="-457200">
              <a:buNone/>
            </a:pP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64515" y="228600"/>
            <a:ext cx="4164515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বাড়ির কাজ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6352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5739" y="2133914"/>
            <a:ext cx="10665222" cy="326865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2846" tIns="56423" rIns="112846" bIns="56423">
            <a:spAutoFit/>
          </a:bodyPr>
          <a:lstStyle/>
          <a:p>
            <a:pPr algn="ctr"/>
            <a:r>
              <a:rPr lang="en-US" sz="205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ধ</a:t>
            </a:r>
            <a:r>
              <a:rPr lang="en-US" sz="20500" dirty="0" err="1">
                <a:solidFill>
                  <a:srgbClr val="00B050"/>
                </a:solidFill>
                <a:latin typeface="NikoshBAN" pitchFamily="2" charset="0"/>
              </a:rPr>
              <a:t>ন্য</a:t>
            </a:r>
            <a:r>
              <a:rPr lang="en-US" sz="20500" dirty="0" err="1">
                <a:solidFill>
                  <a:srgbClr val="FFFF00"/>
                </a:solidFill>
                <a:latin typeface="NikoshBAN" pitchFamily="2" charset="0"/>
              </a:rPr>
              <a:t>বা</a:t>
            </a:r>
            <a:r>
              <a:rPr lang="en-US" sz="20500" dirty="0" err="1">
                <a:solidFill>
                  <a:srgbClr val="002060"/>
                </a:solidFill>
                <a:latin typeface="NikoshBAN" pitchFamily="2" charset="0"/>
              </a:rPr>
              <a:t>দ</a:t>
            </a:r>
            <a:r>
              <a:rPr lang="en-US" sz="20500" dirty="0">
                <a:latin typeface="NikoshBAN" pitchFamily="2" charset="0"/>
              </a:rPr>
              <a:t> </a:t>
            </a:r>
            <a:endParaRPr lang="en-US" sz="20500" dirty="0"/>
          </a:p>
        </p:txBody>
      </p:sp>
      <p:sp>
        <p:nvSpPr>
          <p:cNvPr id="8" name="Rectangle 7"/>
          <p:cNvSpPr/>
          <p:nvPr/>
        </p:nvSpPr>
        <p:spPr>
          <a:xfrm>
            <a:off x="-187053" y="0"/>
            <a:ext cx="6195986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46" tIns="56423" rIns="112846" bIns="5642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6602" y="0"/>
            <a:ext cx="6246773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46" tIns="56423" rIns="112846" bIns="5642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4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86225" y="304800"/>
            <a:ext cx="6983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ভোক্তা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ও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উৎপাদকের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আচরণ</a:t>
            </a:r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7309" y="5715000"/>
            <a:ext cx="10157354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B050"/>
                </a:solidFill>
              </a:rPr>
              <a:t>ছবিতে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ভোক্তা</a:t>
            </a:r>
            <a:r>
              <a:rPr lang="en-US" dirty="0" smtClean="0">
                <a:solidFill>
                  <a:srgbClr val="00B050"/>
                </a:solidFill>
              </a:rPr>
              <a:t> /</a:t>
            </a:r>
            <a:r>
              <a:rPr lang="en-US" dirty="0" err="1" smtClean="0">
                <a:solidFill>
                  <a:srgbClr val="00B050"/>
                </a:solidFill>
              </a:rPr>
              <a:t>ক্রেতা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 err="1" smtClean="0">
                <a:solidFill>
                  <a:srgbClr val="00B050"/>
                </a:solidFill>
              </a:rPr>
              <a:t>এবং</a:t>
            </a:r>
            <a:r>
              <a:rPr lang="en-US" dirty="0" smtClean="0">
                <a:solidFill>
                  <a:srgbClr val="00B050"/>
                </a:solidFill>
              </a:rPr>
              <a:t>   </a:t>
            </a:r>
            <a:r>
              <a:rPr lang="en-US" dirty="0" err="1" smtClean="0">
                <a:solidFill>
                  <a:srgbClr val="00B050"/>
                </a:solidFill>
              </a:rPr>
              <a:t>উৎপাদক</a:t>
            </a:r>
            <a:r>
              <a:rPr lang="en-US" dirty="0" smtClean="0">
                <a:solidFill>
                  <a:srgbClr val="00B050"/>
                </a:solidFill>
              </a:rPr>
              <a:t>/</a:t>
            </a:r>
            <a:r>
              <a:rPr lang="en-US" dirty="0" err="1" smtClean="0">
                <a:solidFill>
                  <a:srgbClr val="00B050"/>
                </a:solidFill>
              </a:rPr>
              <a:t>বিক্রেতা</a:t>
            </a:r>
            <a:r>
              <a:rPr lang="en-US" dirty="0" smtClean="0">
                <a:solidFill>
                  <a:srgbClr val="00B050"/>
                </a:solidFill>
              </a:rPr>
              <a:t>,  </a:t>
            </a:r>
            <a:r>
              <a:rPr lang="en-US" dirty="0" err="1" smtClean="0">
                <a:solidFill>
                  <a:srgbClr val="C00000"/>
                </a:solidFill>
              </a:rPr>
              <a:t>পণ্যের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ক্রয়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ও  </a:t>
            </a:r>
            <a:r>
              <a:rPr lang="en-US" dirty="0" err="1" smtClean="0">
                <a:solidFill>
                  <a:srgbClr val="C00000"/>
                </a:solidFill>
              </a:rPr>
              <a:t>বিক্রয়ের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চিত্র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লক্ষ্য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করছি</a:t>
            </a:r>
            <a:r>
              <a:rPr lang="en-US" dirty="0" smtClean="0">
                <a:solidFill>
                  <a:srgbClr val="C00000"/>
                </a:solidFill>
              </a:rPr>
              <a:t> । 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39" y="1219202"/>
            <a:ext cx="456022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7085012" y="1371600"/>
            <a:ext cx="4724400" cy="612648"/>
          </a:xfrm>
          <a:prstGeom prst="wedgeRoundRectCallout">
            <a:avLst>
              <a:gd name="adj1" fmla="val -78585"/>
              <a:gd name="adj2" fmla="val 1058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একজন</a:t>
            </a:r>
            <a:r>
              <a:rPr lang="en-US" dirty="0"/>
              <a:t> </a:t>
            </a:r>
            <a:r>
              <a:rPr lang="en-US" dirty="0" err="1"/>
              <a:t>ব্যক্তি</a:t>
            </a:r>
            <a:r>
              <a:rPr lang="en-US" dirty="0"/>
              <a:t> ১কেজি  </a:t>
            </a:r>
            <a:r>
              <a:rPr lang="en-US" dirty="0" err="1"/>
              <a:t>আম</a:t>
            </a:r>
            <a:r>
              <a:rPr lang="en-US" dirty="0"/>
              <a:t> ৫০টাকায় </a:t>
            </a:r>
            <a:r>
              <a:rPr lang="en-US" dirty="0" err="1"/>
              <a:t>ক্রয়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4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mc\Pictures\fruit-mark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5986" y="1219201"/>
            <a:ext cx="5078677" cy="4267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686225" y="304800"/>
            <a:ext cx="6983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ভোক্তা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ও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উৎপাদকের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আচরণ</a:t>
            </a:r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6612" y="1371600"/>
            <a:ext cx="4724400" cy="612648"/>
          </a:xfrm>
          <a:prstGeom prst="wedgeRoundRectCallout">
            <a:avLst>
              <a:gd name="adj1" fmla="val 65952"/>
              <a:gd name="adj2" fmla="val 3008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পরের</a:t>
            </a:r>
            <a:r>
              <a:rPr lang="en-US" dirty="0" smtClean="0"/>
              <a:t> </a:t>
            </a:r>
            <a:r>
              <a:rPr lang="en-US" dirty="0" err="1" smtClean="0"/>
              <a:t>দিন</a:t>
            </a:r>
            <a:r>
              <a:rPr lang="en-US" dirty="0" smtClean="0"/>
              <a:t> </a:t>
            </a:r>
            <a:r>
              <a:rPr lang="en-US" dirty="0" err="1" smtClean="0"/>
              <a:t>তিনি</a:t>
            </a:r>
            <a:r>
              <a:rPr lang="en-US" dirty="0" smtClean="0"/>
              <a:t> ১কেজি  </a:t>
            </a:r>
            <a:r>
              <a:rPr lang="en-US" dirty="0" err="1"/>
              <a:t>আম</a:t>
            </a:r>
            <a:r>
              <a:rPr lang="en-US" dirty="0"/>
              <a:t>  </a:t>
            </a:r>
            <a:r>
              <a:rPr lang="en-US" dirty="0" smtClean="0"/>
              <a:t>৪০টাকায় </a:t>
            </a:r>
            <a:r>
              <a:rPr lang="en-US" dirty="0" err="1"/>
              <a:t>ক্রয়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।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7309" y="5715000"/>
            <a:ext cx="10157354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B050"/>
                </a:solidFill>
              </a:rPr>
              <a:t>ছবিতে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ভোক্তা</a:t>
            </a:r>
            <a:r>
              <a:rPr lang="en-US" dirty="0" smtClean="0">
                <a:solidFill>
                  <a:srgbClr val="00B050"/>
                </a:solidFill>
              </a:rPr>
              <a:t> /</a:t>
            </a:r>
            <a:r>
              <a:rPr lang="en-US" dirty="0" err="1" smtClean="0">
                <a:solidFill>
                  <a:srgbClr val="00B050"/>
                </a:solidFill>
              </a:rPr>
              <a:t>ক্রেতা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 err="1" smtClean="0">
                <a:solidFill>
                  <a:srgbClr val="00B050"/>
                </a:solidFill>
              </a:rPr>
              <a:t>এবং</a:t>
            </a:r>
            <a:r>
              <a:rPr lang="en-US" dirty="0" smtClean="0">
                <a:solidFill>
                  <a:srgbClr val="00B050"/>
                </a:solidFill>
              </a:rPr>
              <a:t>   </a:t>
            </a:r>
            <a:r>
              <a:rPr lang="en-US" dirty="0" err="1" smtClean="0">
                <a:solidFill>
                  <a:srgbClr val="00B050"/>
                </a:solidFill>
              </a:rPr>
              <a:t>উৎপাদক</a:t>
            </a:r>
            <a:r>
              <a:rPr lang="en-US" dirty="0" smtClean="0">
                <a:solidFill>
                  <a:srgbClr val="00B050"/>
                </a:solidFill>
              </a:rPr>
              <a:t>/</a:t>
            </a:r>
            <a:r>
              <a:rPr lang="en-US" dirty="0" err="1" smtClean="0">
                <a:solidFill>
                  <a:srgbClr val="00B050"/>
                </a:solidFill>
              </a:rPr>
              <a:t>বিক্রেতা</a:t>
            </a:r>
            <a:r>
              <a:rPr lang="en-US" dirty="0" smtClean="0">
                <a:solidFill>
                  <a:srgbClr val="00B050"/>
                </a:solidFill>
              </a:rPr>
              <a:t>,  </a:t>
            </a:r>
            <a:r>
              <a:rPr lang="en-US" dirty="0" err="1" smtClean="0">
                <a:solidFill>
                  <a:srgbClr val="C00000"/>
                </a:solidFill>
              </a:rPr>
              <a:t>পণ্যের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ক্রয়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ও  </a:t>
            </a:r>
            <a:r>
              <a:rPr lang="en-US" dirty="0" err="1" smtClean="0">
                <a:solidFill>
                  <a:srgbClr val="C00000"/>
                </a:solidFill>
              </a:rPr>
              <a:t>বিক্রয়ের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চিত্র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লক্ষ্য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করছি</a:t>
            </a:r>
            <a:r>
              <a:rPr lang="en-US" dirty="0" smtClean="0">
                <a:solidFill>
                  <a:srgbClr val="C00000"/>
                </a:solidFill>
              </a:rPr>
              <a:t> । 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3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err="1" smtClean="0"/>
              <a:t>আজকের</a:t>
            </a:r>
            <a:r>
              <a:rPr lang="en-US" dirty="0" smtClean="0"/>
              <a:t> </a:t>
            </a:r>
            <a:r>
              <a:rPr lang="en-US" dirty="0" err="1" smtClean="0"/>
              <a:t>আলোচ্য</a:t>
            </a:r>
            <a:r>
              <a:rPr lang="en-US" dirty="0" smtClean="0"/>
              <a:t> </a:t>
            </a:r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3105835"/>
            <a:ext cx="60928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bn-BD" sz="6000" dirty="0">
                <a:solidFill>
                  <a:schemeClr val="accent6">
                    <a:lumMod val="50000"/>
                  </a:schemeClr>
                </a:solidFill>
              </a:rPr>
              <a:t>উপযোগের ধারন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</a:rPr>
              <a:t>া </a:t>
            </a:r>
            <a:endParaRPr lang="bn-BD" sz="6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bn-BD" sz="6000" dirty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(Concepts of Utility)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16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bn-BD" dirty="0" smtClean="0"/>
          </a:p>
          <a:p>
            <a:endParaRPr lang="bn-BD" dirty="0" smtClean="0"/>
          </a:p>
          <a:p>
            <a:r>
              <a:rPr lang="en-US" sz="7700" dirty="0" err="1" smtClean="0">
                <a:solidFill>
                  <a:srgbClr val="00B050"/>
                </a:solidFill>
              </a:rPr>
              <a:t>এই</a:t>
            </a:r>
            <a:r>
              <a:rPr lang="en-US" sz="7700" dirty="0" smtClean="0">
                <a:solidFill>
                  <a:srgbClr val="00B050"/>
                </a:solidFill>
              </a:rPr>
              <a:t> </a:t>
            </a:r>
            <a:r>
              <a:rPr lang="en-US" sz="7700" dirty="0" err="1" smtClean="0">
                <a:solidFill>
                  <a:srgbClr val="00B050"/>
                </a:solidFill>
              </a:rPr>
              <a:t>পাঠ</a:t>
            </a:r>
            <a:r>
              <a:rPr lang="en-US" sz="7700" dirty="0" smtClean="0">
                <a:solidFill>
                  <a:srgbClr val="00B050"/>
                </a:solidFill>
              </a:rPr>
              <a:t> </a:t>
            </a:r>
            <a:r>
              <a:rPr lang="en-US" sz="7700" dirty="0" err="1" smtClean="0">
                <a:solidFill>
                  <a:srgbClr val="00B050"/>
                </a:solidFill>
              </a:rPr>
              <a:t>শেষে</a:t>
            </a:r>
            <a:r>
              <a:rPr lang="en-US" sz="7700" dirty="0" smtClean="0">
                <a:solidFill>
                  <a:srgbClr val="00B050"/>
                </a:solidFill>
              </a:rPr>
              <a:t> </a:t>
            </a:r>
            <a:r>
              <a:rPr lang="en-US" sz="7700" dirty="0" err="1" smtClean="0">
                <a:solidFill>
                  <a:srgbClr val="00B050"/>
                </a:solidFill>
              </a:rPr>
              <a:t>শিক্ষার্থীরা</a:t>
            </a:r>
            <a:r>
              <a:rPr lang="en-US" sz="7700" dirty="0" smtClean="0">
                <a:solidFill>
                  <a:srgbClr val="00B050"/>
                </a:solidFill>
              </a:rPr>
              <a:t>-</a:t>
            </a:r>
          </a:p>
          <a:p>
            <a:pPr>
              <a:buFont typeface="Wingdings" pitchFamily="2" charset="2"/>
              <a:buChar char="Ø"/>
            </a:pPr>
            <a:r>
              <a:rPr lang="en-US" sz="5700" dirty="0" err="1" smtClean="0">
                <a:solidFill>
                  <a:srgbClr val="0070C0"/>
                </a:solidFill>
              </a:rPr>
              <a:t>উপযোগ</a:t>
            </a:r>
            <a:r>
              <a:rPr lang="en-US" sz="5700" dirty="0" smtClean="0">
                <a:solidFill>
                  <a:srgbClr val="0070C0"/>
                </a:solidFill>
              </a:rPr>
              <a:t> </a:t>
            </a:r>
            <a:r>
              <a:rPr lang="en-US" sz="5700" dirty="0" err="1" smtClean="0">
                <a:solidFill>
                  <a:srgbClr val="0070C0"/>
                </a:solidFill>
              </a:rPr>
              <a:t>কি</a:t>
            </a:r>
            <a:r>
              <a:rPr lang="en-US" sz="5700" dirty="0" smtClean="0">
                <a:solidFill>
                  <a:srgbClr val="0070C0"/>
                </a:solidFill>
              </a:rPr>
              <a:t> </a:t>
            </a:r>
            <a:r>
              <a:rPr lang="en-US" sz="5700" dirty="0" err="1" smtClean="0">
                <a:solidFill>
                  <a:srgbClr val="0070C0"/>
                </a:solidFill>
              </a:rPr>
              <a:t>বলতে</a:t>
            </a:r>
            <a:r>
              <a:rPr lang="en-US" sz="5700" dirty="0" smtClean="0">
                <a:solidFill>
                  <a:srgbClr val="0070C0"/>
                </a:solidFill>
              </a:rPr>
              <a:t> </a:t>
            </a:r>
            <a:r>
              <a:rPr lang="en-US" sz="5700" dirty="0" err="1" smtClean="0">
                <a:solidFill>
                  <a:srgbClr val="0070C0"/>
                </a:solidFill>
              </a:rPr>
              <a:t>পারবে</a:t>
            </a:r>
            <a:r>
              <a:rPr lang="en-US" sz="5700" dirty="0" smtClean="0">
                <a:solidFill>
                  <a:srgbClr val="0070C0"/>
                </a:solidFill>
              </a:rPr>
              <a:t> ?</a:t>
            </a:r>
          </a:p>
          <a:p>
            <a:pPr>
              <a:buFont typeface="Wingdings" pitchFamily="2" charset="2"/>
              <a:buChar char="Ø"/>
            </a:pPr>
            <a:r>
              <a:rPr lang="en-US" sz="5700" dirty="0" err="1">
                <a:solidFill>
                  <a:srgbClr val="0070C0"/>
                </a:solidFill>
              </a:rPr>
              <a:t>উপযোগের</a:t>
            </a:r>
            <a:r>
              <a:rPr lang="en-US" sz="5700" dirty="0">
                <a:solidFill>
                  <a:srgbClr val="0070C0"/>
                </a:solidFill>
              </a:rPr>
              <a:t> </a:t>
            </a:r>
            <a:r>
              <a:rPr lang="bn-BD" sz="5700" dirty="0" smtClean="0">
                <a:solidFill>
                  <a:srgbClr val="0070C0"/>
                </a:solidFill>
              </a:rPr>
              <a:t>পরিমাপ</a:t>
            </a:r>
            <a:r>
              <a:rPr lang="en-US" sz="5700" dirty="0" smtClean="0">
                <a:solidFill>
                  <a:srgbClr val="0070C0"/>
                </a:solidFill>
              </a:rPr>
              <a:t> </a:t>
            </a:r>
            <a:r>
              <a:rPr lang="en-US" sz="5700" dirty="0" err="1">
                <a:solidFill>
                  <a:srgbClr val="0070C0"/>
                </a:solidFill>
              </a:rPr>
              <a:t>ব্যাখ্যা</a:t>
            </a:r>
            <a:r>
              <a:rPr lang="en-US" sz="5700" dirty="0">
                <a:solidFill>
                  <a:srgbClr val="0070C0"/>
                </a:solidFill>
              </a:rPr>
              <a:t> </a:t>
            </a:r>
            <a:r>
              <a:rPr lang="en-US" sz="5700" dirty="0" err="1">
                <a:solidFill>
                  <a:srgbClr val="0070C0"/>
                </a:solidFill>
              </a:rPr>
              <a:t>করতে</a:t>
            </a:r>
            <a:r>
              <a:rPr lang="en-US" sz="5700" dirty="0">
                <a:solidFill>
                  <a:srgbClr val="0070C0"/>
                </a:solidFill>
              </a:rPr>
              <a:t> </a:t>
            </a:r>
            <a:r>
              <a:rPr lang="en-US" sz="5700" dirty="0" err="1">
                <a:solidFill>
                  <a:srgbClr val="0070C0"/>
                </a:solidFill>
              </a:rPr>
              <a:t>পারবে</a:t>
            </a:r>
            <a:r>
              <a:rPr lang="en-US" sz="5700" dirty="0">
                <a:solidFill>
                  <a:srgbClr val="0070C0"/>
                </a:solidFill>
              </a:rPr>
              <a:t> ।</a:t>
            </a:r>
            <a:r>
              <a:rPr lang="en-US" sz="7700" dirty="0">
                <a:solidFill>
                  <a:srgbClr val="0070C0"/>
                </a:solidFill>
              </a:rPr>
              <a:t> </a:t>
            </a:r>
            <a:endParaRPr lang="en-US" sz="57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5700" dirty="0" err="1" smtClean="0">
                <a:solidFill>
                  <a:srgbClr val="0070C0"/>
                </a:solidFill>
              </a:rPr>
              <a:t>সংখ্যাগত</a:t>
            </a:r>
            <a:r>
              <a:rPr lang="en-US" sz="5700" dirty="0" smtClean="0">
                <a:solidFill>
                  <a:srgbClr val="0070C0"/>
                </a:solidFill>
              </a:rPr>
              <a:t> </a:t>
            </a:r>
            <a:r>
              <a:rPr lang="en-US" sz="5700" dirty="0" err="1" smtClean="0">
                <a:solidFill>
                  <a:srgbClr val="0070C0"/>
                </a:solidFill>
              </a:rPr>
              <a:t>উপযোগের</a:t>
            </a:r>
            <a:r>
              <a:rPr lang="en-US" sz="5700" dirty="0" smtClean="0">
                <a:solidFill>
                  <a:srgbClr val="0070C0"/>
                </a:solidFill>
              </a:rPr>
              <a:t> </a:t>
            </a:r>
            <a:r>
              <a:rPr lang="en-US" sz="5700" dirty="0" err="1" smtClean="0">
                <a:solidFill>
                  <a:srgbClr val="0070C0"/>
                </a:solidFill>
              </a:rPr>
              <a:t>ধারনা</a:t>
            </a:r>
            <a:r>
              <a:rPr lang="en-US" sz="5700" dirty="0" smtClean="0">
                <a:solidFill>
                  <a:srgbClr val="0070C0"/>
                </a:solidFill>
              </a:rPr>
              <a:t> </a:t>
            </a:r>
            <a:r>
              <a:rPr lang="en-US" sz="5700" dirty="0" err="1" smtClean="0">
                <a:solidFill>
                  <a:srgbClr val="0070C0"/>
                </a:solidFill>
              </a:rPr>
              <a:t>ব্যাখ্যা</a:t>
            </a:r>
            <a:r>
              <a:rPr lang="en-US" sz="5700" dirty="0" smtClean="0">
                <a:solidFill>
                  <a:srgbClr val="0070C0"/>
                </a:solidFill>
              </a:rPr>
              <a:t> </a:t>
            </a:r>
            <a:r>
              <a:rPr lang="en-US" sz="5700" dirty="0" err="1" smtClean="0">
                <a:solidFill>
                  <a:srgbClr val="0070C0"/>
                </a:solidFill>
              </a:rPr>
              <a:t>করতে</a:t>
            </a:r>
            <a:r>
              <a:rPr lang="en-US" sz="5700" dirty="0" smtClean="0">
                <a:solidFill>
                  <a:srgbClr val="0070C0"/>
                </a:solidFill>
              </a:rPr>
              <a:t> </a:t>
            </a:r>
            <a:r>
              <a:rPr lang="en-US" sz="5700" dirty="0" err="1" smtClean="0">
                <a:solidFill>
                  <a:srgbClr val="0070C0"/>
                </a:solidFill>
              </a:rPr>
              <a:t>পারবে</a:t>
            </a:r>
            <a:r>
              <a:rPr lang="en-US" sz="5700" dirty="0" smtClean="0">
                <a:solidFill>
                  <a:srgbClr val="0070C0"/>
                </a:solidFill>
              </a:rPr>
              <a:t> ।</a:t>
            </a:r>
            <a:endParaRPr lang="bn-BD" sz="5700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441" y="533400"/>
            <a:ext cx="10969943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শিখন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ফল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709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1812" y="838200"/>
            <a:ext cx="11429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/>
              <a:t>সাধারন অর্থে উপযোগ বলতে উপকারিতাকে বুঝায় </a:t>
            </a:r>
            <a:r>
              <a:rPr lang="bn-BD" sz="2400" dirty="0" smtClean="0"/>
              <a:t>।</a:t>
            </a:r>
            <a:r>
              <a:rPr lang="en-US" sz="2400" dirty="0" smtClean="0"/>
              <a:t> </a:t>
            </a:r>
            <a:r>
              <a:rPr lang="bn-BD" sz="2400" dirty="0" smtClean="0"/>
              <a:t>কিন্তু </a:t>
            </a:r>
            <a:r>
              <a:rPr lang="bn-BD" sz="2400" dirty="0"/>
              <a:t>অর্থনীতিতে কোন দ্রব্য বা </a:t>
            </a:r>
            <a:r>
              <a:rPr lang="bn-BD" sz="2400" dirty="0" smtClean="0"/>
              <a:t>সেবার দ্বারা </a:t>
            </a:r>
            <a:r>
              <a:rPr lang="bn-BD" sz="2400" dirty="0"/>
              <a:t>মানুষের অভাব পূরণের ক্ষমতাকে বুঝায় </a:t>
            </a:r>
            <a:r>
              <a:rPr lang="bn-BD" sz="2400" dirty="0" smtClean="0"/>
              <a:t>।</a:t>
            </a:r>
            <a:endParaRPr lang="en-US" sz="2400" dirty="0" smtClean="0"/>
          </a:p>
          <a:p>
            <a:r>
              <a:rPr lang="bn-BD" sz="2400" dirty="0" smtClean="0"/>
              <a:t> </a:t>
            </a:r>
            <a:r>
              <a:rPr lang="bn-BD" sz="2400" dirty="0"/>
              <a:t>যেমনঃ </a:t>
            </a:r>
            <a:r>
              <a:rPr lang="bn-BD" sz="2400" dirty="0" smtClean="0"/>
              <a:t>খাদ্য</a:t>
            </a:r>
            <a:r>
              <a:rPr lang="en-US" sz="2400" dirty="0" err="1" smtClean="0"/>
              <a:t>বস্তু</a:t>
            </a:r>
            <a:r>
              <a:rPr lang="bn-BD" sz="2400" dirty="0" smtClean="0"/>
              <a:t>, </a:t>
            </a:r>
            <a:r>
              <a:rPr lang="en-US" sz="2400" dirty="0" err="1" smtClean="0"/>
              <a:t>অর্থ</a:t>
            </a:r>
            <a:r>
              <a:rPr lang="en-US" sz="2400" dirty="0" smtClean="0"/>
              <a:t>, </a:t>
            </a:r>
            <a:r>
              <a:rPr lang="bn-BD" sz="2400" dirty="0" smtClean="0"/>
              <a:t>বস্ত্র,</a:t>
            </a:r>
            <a:r>
              <a:rPr lang="en-US" sz="2400" dirty="0" smtClean="0"/>
              <a:t> </a:t>
            </a:r>
            <a:r>
              <a:rPr lang="en-US" sz="2400" dirty="0" err="1" smtClean="0"/>
              <a:t>বই</a:t>
            </a:r>
            <a:r>
              <a:rPr lang="en-US" sz="2400" dirty="0" smtClean="0"/>
              <a:t> </a:t>
            </a:r>
            <a:r>
              <a:rPr lang="en-US" sz="2400" dirty="0" err="1" smtClean="0"/>
              <a:t>পত্র</a:t>
            </a:r>
            <a:r>
              <a:rPr lang="en-US" sz="2400" dirty="0" smtClean="0"/>
              <a:t>, </a:t>
            </a:r>
            <a:r>
              <a:rPr lang="en-US" sz="2400" dirty="0" err="1" smtClean="0"/>
              <a:t>মানুষের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অভাব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মিটিয়ে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থাকে</a:t>
            </a:r>
            <a:r>
              <a:rPr lang="en-US" sz="2400" dirty="0" smtClean="0"/>
              <a:t> ।</a:t>
            </a:r>
          </a:p>
          <a:p>
            <a:r>
              <a:rPr lang="en-US" sz="2400" dirty="0" smtClean="0"/>
              <a:t>               </a:t>
            </a:r>
            <a:r>
              <a:rPr lang="en-US" sz="2400" dirty="0" err="1" smtClean="0"/>
              <a:t>শিক্ষক</a:t>
            </a:r>
            <a:r>
              <a:rPr lang="en-US" sz="2400" dirty="0" smtClean="0"/>
              <a:t>, </a:t>
            </a:r>
            <a:r>
              <a:rPr lang="en-US" sz="2400" dirty="0" err="1" smtClean="0"/>
              <a:t>ডাক্তার</a:t>
            </a:r>
            <a:r>
              <a:rPr lang="en-US" sz="2400" dirty="0" smtClean="0"/>
              <a:t>, </a:t>
            </a:r>
            <a:r>
              <a:rPr lang="en-US" sz="2400" dirty="0" err="1" smtClean="0"/>
              <a:t>উকিল</a:t>
            </a:r>
            <a:r>
              <a:rPr lang="en-US" sz="2400" dirty="0" smtClean="0"/>
              <a:t>, </a:t>
            </a:r>
            <a:r>
              <a:rPr lang="bn-BD" sz="2400" dirty="0" smtClean="0"/>
              <a:t>গায়ক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সেবাও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অভাব</a:t>
            </a:r>
            <a:r>
              <a:rPr lang="en-US" sz="2400" dirty="0" smtClean="0"/>
              <a:t> </a:t>
            </a:r>
            <a:r>
              <a:rPr lang="en-US" sz="2400" dirty="0" err="1" smtClean="0"/>
              <a:t>পূরন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4212" y="228600"/>
            <a:ext cx="2494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উপযোগ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Agency FB" pitchFamily="34" charset="0"/>
              </a:rPr>
              <a:t>Utility </a:t>
            </a:r>
            <a:endParaRPr lang="en-US" sz="3600" dirty="0">
              <a:latin typeface="Agency FB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7012" y="2667000"/>
            <a:ext cx="1173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পশ্চিমা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অর্থনীতিবিদের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চিন্তাধারায়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অষ্টাদশ</a:t>
            </a:r>
            <a:r>
              <a:rPr lang="en-US" sz="2400" dirty="0" smtClean="0"/>
              <a:t> </a:t>
            </a:r>
            <a:r>
              <a:rPr lang="en-US" sz="2400" dirty="0" err="1" smtClean="0"/>
              <a:t>শতাব্দীতে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উপযোগ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ধারনা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সূচনা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।</a:t>
            </a:r>
          </a:p>
          <a:p>
            <a:r>
              <a:rPr lang="bn-BD" sz="2400" dirty="0" smtClean="0"/>
              <a:t>উপযোগ </a:t>
            </a:r>
            <a:r>
              <a:rPr lang="bn-BD" sz="2400" dirty="0"/>
              <a:t>বিশ্লেষণে অবদান রাখেন- </a:t>
            </a:r>
            <a:r>
              <a:rPr lang="en-US" sz="2400" dirty="0" smtClean="0">
                <a:latin typeface="Agency FB" pitchFamily="34" charset="0"/>
              </a:rPr>
              <a:t># </a:t>
            </a:r>
            <a:r>
              <a:rPr lang="bn-BD" sz="2400" dirty="0">
                <a:latin typeface="Agency FB" pitchFamily="34" charset="0"/>
              </a:rPr>
              <a:t>Gossen-1854</a:t>
            </a:r>
            <a:r>
              <a:rPr lang="en-US" sz="2400" dirty="0">
                <a:latin typeface="Agency FB" pitchFamily="34" charset="0"/>
              </a:rPr>
              <a:t> # </a:t>
            </a:r>
            <a:r>
              <a:rPr lang="bn-BD" sz="2400" dirty="0">
                <a:latin typeface="Agency FB" pitchFamily="34" charset="0"/>
              </a:rPr>
              <a:t>Jevons-1871</a:t>
            </a:r>
            <a:r>
              <a:rPr lang="en-US" sz="2400" dirty="0">
                <a:latin typeface="Agency FB" pitchFamily="34" charset="0"/>
              </a:rPr>
              <a:t> # </a:t>
            </a:r>
            <a:r>
              <a:rPr lang="bn-BD" sz="2400" dirty="0">
                <a:latin typeface="Agency FB" pitchFamily="34" charset="0"/>
              </a:rPr>
              <a:t>Walras-1874</a:t>
            </a:r>
            <a:r>
              <a:rPr lang="en-US" sz="2400" dirty="0">
                <a:latin typeface="Agency FB" pitchFamily="34" charset="0"/>
              </a:rPr>
              <a:t> # </a:t>
            </a:r>
            <a:r>
              <a:rPr lang="bn-BD" sz="2400" dirty="0" smtClean="0">
                <a:latin typeface="Agency FB" pitchFamily="34" charset="0"/>
              </a:rPr>
              <a:t>Marshall-1890</a:t>
            </a:r>
            <a:endParaRPr lang="en-US" sz="2400" dirty="0" smtClean="0">
              <a:latin typeface="Agency FB" pitchFamily="34" charset="0"/>
            </a:endParaRPr>
          </a:p>
          <a:p>
            <a:endParaRPr lang="bn-BD" sz="2400" dirty="0">
              <a:latin typeface="Agency FB" pitchFamily="34" charset="0"/>
            </a:endParaRPr>
          </a:p>
          <a:p>
            <a:r>
              <a:rPr lang="en-US" sz="2400" dirty="0" err="1"/>
              <a:t>পরবর্তীকালে</a:t>
            </a:r>
            <a:r>
              <a:rPr lang="en-US" sz="2400" dirty="0"/>
              <a:t>  # </a:t>
            </a:r>
            <a:r>
              <a:rPr lang="en-US" sz="2400" dirty="0">
                <a:latin typeface="Agency FB" pitchFamily="34" charset="0"/>
              </a:rPr>
              <a:t>Pareto     #  Hicks     #  Allen        </a:t>
            </a:r>
            <a:r>
              <a:rPr lang="en-US" sz="2400" dirty="0" smtClean="0">
                <a:latin typeface="Agency FB" pitchFamily="34" charset="0"/>
              </a:rPr>
              <a:t># Samuelson </a:t>
            </a:r>
            <a:r>
              <a:rPr lang="en-US" sz="2400" dirty="0" err="1"/>
              <a:t>উল্লেখযোগ্য</a:t>
            </a:r>
            <a:r>
              <a:rPr lang="en-US" sz="2400" dirty="0"/>
              <a:t> </a:t>
            </a:r>
            <a:r>
              <a:rPr lang="en-US" sz="2400" dirty="0" err="1"/>
              <a:t>অবদান</a:t>
            </a:r>
            <a:r>
              <a:rPr lang="en-US" sz="2400" dirty="0"/>
              <a:t> </a:t>
            </a:r>
            <a:r>
              <a:rPr lang="en-US" sz="2400" dirty="0" err="1"/>
              <a:t>রাখেন</a:t>
            </a:r>
            <a:r>
              <a:rPr lang="en-US" sz="2400" dirty="0"/>
              <a:t> । </a:t>
            </a:r>
            <a:endParaRPr lang="bn-BD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0812" y="4267200"/>
            <a:ext cx="1188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অধ্যাপক</a:t>
            </a:r>
            <a:r>
              <a:rPr lang="en-US" sz="2400" dirty="0" smtClean="0"/>
              <a:t> </a:t>
            </a:r>
            <a:r>
              <a:rPr lang="en-US" sz="2400" dirty="0" err="1" smtClean="0"/>
              <a:t>মেয়ার্সের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মতে</a:t>
            </a:r>
            <a:r>
              <a:rPr lang="en-US" sz="2400" dirty="0" smtClean="0"/>
              <a:t>, “</a:t>
            </a:r>
            <a:r>
              <a:rPr lang="en-US" sz="2400" dirty="0" err="1" smtClean="0"/>
              <a:t>উপযোগ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হল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দ্রব্যের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সেই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বিশেষ</a:t>
            </a:r>
            <a:r>
              <a:rPr lang="en-US" sz="2400" dirty="0" smtClean="0"/>
              <a:t> </a:t>
            </a:r>
            <a:r>
              <a:rPr lang="en-US" sz="2400" dirty="0" err="1" smtClean="0"/>
              <a:t>গুন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/>
              <a:t> </a:t>
            </a:r>
            <a:r>
              <a:rPr lang="en-US" sz="2400" dirty="0" err="1" smtClean="0"/>
              <a:t>ক্ষমতা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err="1" smtClean="0"/>
              <a:t>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অভাব</a:t>
            </a:r>
            <a:r>
              <a:rPr lang="en-US" sz="2400" dirty="0" smtClean="0"/>
              <a:t> </a:t>
            </a:r>
            <a:r>
              <a:rPr lang="en-US" sz="2400" dirty="0" err="1" smtClean="0"/>
              <a:t>পূরন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পারে</a:t>
            </a:r>
            <a:r>
              <a:rPr lang="en-US" sz="2400" dirty="0" smtClean="0"/>
              <a:t> ।”</a:t>
            </a:r>
            <a:endParaRPr lang="en-US" sz="24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41014154"/>
              </p:ext>
            </p:extLst>
          </p:nvPr>
        </p:nvGraphicFramePr>
        <p:xfrm>
          <a:off x="303212" y="4724400"/>
          <a:ext cx="11582399" cy="1946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5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86836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dirty="0" err="1" smtClean="0"/>
              <a:t>উপযো</a:t>
            </a:r>
            <a:r>
              <a:rPr lang="bn-BD" sz="3200" dirty="0" smtClean="0"/>
              <a:t>গে</a:t>
            </a:r>
            <a:r>
              <a:rPr lang="en-US" sz="3200" dirty="0" smtClean="0"/>
              <a:t>র </a:t>
            </a:r>
            <a:r>
              <a:rPr lang="en-US" sz="3200" dirty="0" err="1" smtClean="0"/>
              <a:t>পরিমাপ</a:t>
            </a:r>
            <a:r>
              <a:rPr lang="bn-BD" sz="3200" dirty="0" smtClean="0"/>
              <a:t/>
            </a:r>
            <a:br>
              <a:rPr lang="bn-BD" sz="3200" dirty="0" smtClean="0"/>
            </a:br>
            <a:r>
              <a:rPr lang="bn-BD" sz="3200" dirty="0" smtClean="0"/>
              <a:t>(Measurement of Utility)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1812" y="1371600"/>
            <a:ext cx="1120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উপযোগের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কীভাবে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পরিমাপ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, এ </a:t>
            </a:r>
            <a:r>
              <a:rPr lang="en-US" sz="2400" dirty="0" err="1" smtClean="0"/>
              <a:t>ব্যাপারে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অর্থনীতিবিদের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মতভেদ</a:t>
            </a:r>
            <a:r>
              <a:rPr lang="en-US" sz="2400" dirty="0" smtClean="0"/>
              <a:t> </a:t>
            </a:r>
            <a:r>
              <a:rPr lang="en-US" sz="2400" dirty="0" err="1" smtClean="0"/>
              <a:t>রয়েছে</a:t>
            </a:r>
            <a:r>
              <a:rPr lang="en-US" sz="2400" dirty="0" smtClean="0"/>
              <a:t> ।</a:t>
            </a:r>
          </a:p>
          <a:p>
            <a:r>
              <a:rPr lang="en-US" sz="2400" dirty="0" err="1" smtClean="0"/>
              <a:t>তবে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দুই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পরিমাপ</a:t>
            </a:r>
            <a:r>
              <a:rPr lang="en-US" sz="2400" dirty="0" smtClean="0"/>
              <a:t> </a:t>
            </a:r>
            <a:r>
              <a:rPr lang="en-US" sz="2400" dirty="0" err="1" smtClean="0"/>
              <a:t>পদ্ধতির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প্রয়োগ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 । </a:t>
            </a:r>
            <a:r>
              <a:rPr lang="en-US" sz="2400" dirty="0" err="1" smtClean="0"/>
              <a:t>যেমন</a:t>
            </a:r>
            <a:r>
              <a:rPr lang="en-US" sz="2400" dirty="0" smtClean="0"/>
              <a:t>--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31811" y="2438400"/>
            <a:ext cx="5410201" cy="10310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dirty="0" err="1"/>
              <a:t>সংখ্যাবাচক</a:t>
            </a:r>
            <a:r>
              <a:rPr lang="en-US" sz="2800" dirty="0"/>
              <a:t> </a:t>
            </a:r>
            <a:r>
              <a:rPr lang="en-US" sz="2800" dirty="0" err="1"/>
              <a:t>পরিমাপ</a:t>
            </a:r>
            <a:endParaRPr lang="bn-BD" sz="2800" dirty="0"/>
          </a:p>
          <a:p>
            <a:pPr algn="ctr">
              <a:spcBef>
                <a:spcPts val="600"/>
              </a:spcBef>
            </a:pPr>
            <a:r>
              <a:rPr lang="bn-BD" sz="2800" dirty="0"/>
              <a:t>(Cardinal Measurement )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096001" y="2438401"/>
            <a:ext cx="548481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পর্যায়বাচক</a:t>
            </a:r>
            <a:r>
              <a:rPr lang="en-US" sz="2800" dirty="0" smtClean="0"/>
              <a:t> </a:t>
            </a:r>
            <a:r>
              <a:rPr lang="en-US" sz="2800" dirty="0" err="1"/>
              <a:t>পরিমাপ</a:t>
            </a:r>
            <a:endParaRPr lang="bn-BD" sz="2800" dirty="0"/>
          </a:p>
          <a:p>
            <a:pPr algn="ctr"/>
            <a:r>
              <a:rPr lang="bn-BD" sz="2800" dirty="0"/>
              <a:t>(Ordinal Measurement )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50812" y="3657600"/>
            <a:ext cx="5791200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/>
              <a:t>অধ্যাপক</a:t>
            </a:r>
            <a:r>
              <a:rPr lang="en-US" sz="2800" dirty="0"/>
              <a:t> </a:t>
            </a:r>
            <a:r>
              <a:rPr lang="en-US" sz="2800" dirty="0" err="1"/>
              <a:t>মার্শালের</a:t>
            </a:r>
            <a:r>
              <a:rPr lang="en-US" sz="2800" dirty="0"/>
              <a:t> </a:t>
            </a:r>
            <a:r>
              <a:rPr lang="en-US" sz="2800" dirty="0" err="1"/>
              <a:t>মতে</a:t>
            </a:r>
            <a:r>
              <a:rPr lang="en-US" sz="2800" dirty="0"/>
              <a:t>,”</a:t>
            </a:r>
            <a:r>
              <a:rPr lang="en-US" sz="2800" dirty="0" err="1"/>
              <a:t>কোন</a:t>
            </a:r>
            <a:r>
              <a:rPr lang="en-US" sz="2800" dirty="0"/>
              <a:t> </a:t>
            </a:r>
            <a:r>
              <a:rPr lang="en-US" sz="2800" dirty="0" err="1"/>
              <a:t>দ্রব্যের</a:t>
            </a:r>
            <a:r>
              <a:rPr lang="en-US" sz="2800" dirty="0"/>
              <a:t> </a:t>
            </a:r>
            <a:r>
              <a:rPr lang="en-US" sz="2800" dirty="0" err="1"/>
              <a:t>উপযোগ</a:t>
            </a:r>
            <a:r>
              <a:rPr lang="en-US" sz="2800" dirty="0"/>
              <a:t> </a:t>
            </a:r>
            <a:r>
              <a:rPr lang="en-US" sz="2800" dirty="0" err="1"/>
              <a:t>সংখ্যা</a:t>
            </a:r>
            <a:r>
              <a:rPr lang="en-US" sz="2800" dirty="0"/>
              <a:t> </a:t>
            </a:r>
            <a:r>
              <a:rPr lang="en-US" sz="2800" dirty="0" err="1"/>
              <a:t>দ্বারা</a:t>
            </a:r>
            <a:r>
              <a:rPr lang="en-US" sz="2800" dirty="0"/>
              <a:t> </a:t>
            </a:r>
            <a:r>
              <a:rPr lang="en-US" sz="2800" dirty="0" err="1"/>
              <a:t>পরিমাপ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সম্ভব</a:t>
            </a:r>
            <a:r>
              <a:rPr lang="en-US" sz="2800" dirty="0"/>
              <a:t> (১৮৯০)। </a:t>
            </a:r>
            <a:r>
              <a:rPr lang="en-US" sz="2800" dirty="0" err="1"/>
              <a:t>সাধারনত</a:t>
            </a:r>
            <a:r>
              <a:rPr lang="en-US" sz="2800" dirty="0"/>
              <a:t> ১, ২, ৩, ---</a:t>
            </a:r>
            <a:r>
              <a:rPr lang="en-US" sz="2800" dirty="0" err="1"/>
              <a:t>ইত্যাদি</a:t>
            </a:r>
            <a:r>
              <a:rPr lang="en-US" sz="2800" dirty="0"/>
              <a:t> Cardinal </a:t>
            </a:r>
            <a:r>
              <a:rPr lang="en-US" sz="2800" dirty="0" err="1"/>
              <a:t>সংখ্যা</a:t>
            </a:r>
            <a:r>
              <a:rPr lang="en-US" sz="2800" dirty="0"/>
              <a:t> । </a:t>
            </a:r>
            <a:r>
              <a:rPr lang="en-US" sz="2800" dirty="0" err="1"/>
              <a:t>উপযোগ</a:t>
            </a:r>
            <a:r>
              <a:rPr lang="en-US" sz="2800" dirty="0"/>
              <a:t> </a:t>
            </a:r>
            <a:r>
              <a:rPr lang="en-US" sz="2800" dirty="0" err="1"/>
              <a:t>পরিমাপের</a:t>
            </a:r>
            <a:r>
              <a:rPr lang="en-US" sz="2800" dirty="0"/>
              <a:t> </a:t>
            </a:r>
            <a:r>
              <a:rPr lang="en-US" sz="2800" dirty="0" err="1"/>
              <a:t>একক</a:t>
            </a:r>
            <a:r>
              <a:rPr lang="en-US" sz="2800" dirty="0"/>
              <a:t> (Measuring Unit) </a:t>
            </a:r>
            <a:r>
              <a:rPr lang="en-US" sz="2800" dirty="0" err="1"/>
              <a:t>হচ্ছে</a:t>
            </a:r>
            <a:r>
              <a:rPr lang="en-US" sz="2800" dirty="0"/>
              <a:t> </a:t>
            </a:r>
            <a:r>
              <a:rPr lang="en-US" sz="2800" dirty="0" err="1"/>
              <a:t>ইউটিল</a:t>
            </a:r>
            <a:r>
              <a:rPr lang="en-US" sz="2800" dirty="0"/>
              <a:t> (</a:t>
            </a:r>
            <a:r>
              <a:rPr lang="en-US" sz="2800" dirty="0" err="1"/>
              <a:t>Util</a:t>
            </a:r>
            <a:r>
              <a:rPr lang="en-US" sz="2800" dirty="0"/>
              <a:t>) </a:t>
            </a:r>
            <a:endParaRPr lang="en-US" sz="2800" dirty="0" smtClean="0"/>
          </a:p>
          <a:p>
            <a:pPr algn="just"/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6170612" y="3657600"/>
            <a:ext cx="5791200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 smtClean="0"/>
              <a:t>উপযোগ</a:t>
            </a:r>
            <a:r>
              <a:rPr lang="en-US" sz="2800" dirty="0" smtClean="0"/>
              <a:t> </a:t>
            </a:r>
            <a:r>
              <a:rPr lang="en-US" sz="2800" dirty="0" err="1"/>
              <a:t>একটি</a:t>
            </a:r>
            <a:r>
              <a:rPr lang="en-US" sz="2800" dirty="0"/>
              <a:t> </a:t>
            </a:r>
            <a:r>
              <a:rPr lang="en-US" sz="2800" dirty="0" err="1"/>
              <a:t>মনস্তাত্ত্বিক</a:t>
            </a:r>
            <a:r>
              <a:rPr lang="en-US" sz="2800" dirty="0"/>
              <a:t> </a:t>
            </a:r>
            <a:r>
              <a:rPr lang="en-US" sz="2800" dirty="0" err="1"/>
              <a:t>বা</a:t>
            </a:r>
            <a:r>
              <a:rPr lang="en-US" sz="2800" dirty="0"/>
              <a:t> </a:t>
            </a:r>
            <a:r>
              <a:rPr lang="en-US" sz="2800" dirty="0" err="1"/>
              <a:t>মানসিক</a:t>
            </a:r>
            <a:r>
              <a:rPr lang="en-US" sz="2800" dirty="0"/>
              <a:t> </a:t>
            </a:r>
            <a:r>
              <a:rPr lang="en-US" sz="2800" dirty="0" err="1"/>
              <a:t>ধারনা</a:t>
            </a:r>
            <a:r>
              <a:rPr lang="en-US" sz="2800" dirty="0"/>
              <a:t> । </a:t>
            </a:r>
            <a:r>
              <a:rPr lang="en-US" sz="2800" dirty="0" err="1"/>
              <a:t>অধ্যাপক</a:t>
            </a:r>
            <a:r>
              <a:rPr lang="en-US" sz="2800" dirty="0"/>
              <a:t> </a:t>
            </a:r>
            <a:r>
              <a:rPr lang="en-US" sz="2800" dirty="0" err="1"/>
              <a:t>J.R.Hicks</a:t>
            </a:r>
            <a:r>
              <a:rPr lang="en-US" sz="2800" dirty="0"/>
              <a:t> ও </a:t>
            </a:r>
            <a:r>
              <a:rPr lang="en-US" sz="2800" dirty="0" err="1"/>
              <a:t>R.G.D.Allen</a:t>
            </a:r>
            <a:r>
              <a:rPr lang="en-US" sz="2800" dirty="0"/>
              <a:t> এ </a:t>
            </a:r>
            <a:r>
              <a:rPr lang="en-US" sz="2800" dirty="0" err="1"/>
              <a:t>ব্যপারে</a:t>
            </a:r>
            <a:r>
              <a:rPr lang="en-US" sz="2800" dirty="0"/>
              <a:t> </a:t>
            </a:r>
            <a:r>
              <a:rPr lang="en-US" sz="2800" dirty="0" err="1"/>
              <a:t>সুস্পষ্ট</a:t>
            </a:r>
            <a:r>
              <a:rPr lang="en-US" sz="2800" dirty="0"/>
              <a:t> </a:t>
            </a:r>
            <a:r>
              <a:rPr lang="en-US" sz="2800" dirty="0" err="1"/>
              <a:t>ধারনা</a:t>
            </a:r>
            <a:r>
              <a:rPr lang="en-US" sz="2800" dirty="0"/>
              <a:t> </a:t>
            </a:r>
            <a:r>
              <a:rPr lang="en-US" sz="2800" dirty="0" err="1"/>
              <a:t>তুলে</a:t>
            </a:r>
            <a:r>
              <a:rPr lang="en-US" sz="2800" dirty="0"/>
              <a:t> </a:t>
            </a:r>
            <a:r>
              <a:rPr lang="en-US" sz="2800" dirty="0" err="1"/>
              <a:t>ধরেন</a:t>
            </a:r>
            <a:r>
              <a:rPr lang="en-US" sz="2800" dirty="0"/>
              <a:t> (১৯৪৩) । </a:t>
            </a:r>
            <a:r>
              <a:rPr lang="en-US" sz="2800" dirty="0" err="1"/>
              <a:t>সাধারনত</a:t>
            </a:r>
            <a:r>
              <a:rPr lang="en-US" sz="2800" dirty="0"/>
              <a:t> l, </a:t>
            </a:r>
            <a:r>
              <a:rPr lang="en-US" sz="2800" dirty="0" err="1"/>
              <a:t>ll</a:t>
            </a:r>
            <a:r>
              <a:rPr lang="en-US" sz="2800" dirty="0"/>
              <a:t>, </a:t>
            </a:r>
            <a:r>
              <a:rPr lang="en-US" sz="2800" dirty="0" err="1"/>
              <a:t>lll</a:t>
            </a:r>
            <a:r>
              <a:rPr lang="en-US" sz="2800" dirty="0"/>
              <a:t> </a:t>
            </a:r>
            <a:r>
              <a:rPr lang="en-US" sz="2800" dirty="0" err="1"/>
              <a:t>বা</a:t>
            </a:r>
            <a:r>
              <a:rPr lang="en-US" sz="2800" dirty="0"/>
              <a:t> 1</a:t>
            </a:r>
            <a:r>
              <a:rPr lang="en-US" sz="2800" baseline="30000" dirty="0"/>
              <a:t>st</a:t>
            </a:r>
            <a:r>
              <a:rPr lang="en-US" sz="2800" dirty="0"/>
              <a:t>,2</a:t>
            </a:r>
            <a:r>
              <a:rPr lang="en-US" sz="2800" baseline="30000" dirty="0"/>
              <a:t>nd</a:t>
            </a:r>
            <a:r>
              <a:rPr lang="en-US" sz="2800" dirty="0"/>
              <a:t>,3</a:t>
            </a:r>
            <a:r>
              <a:rPr lang="en-US" sz="2800" baseline="30000" dirty="0"/>
              <a:t>rd</a:t>
            </a:r>
            <a:r>
              <a:rPr lang="en-US" sz="2800" dirty="0"/>
              <a:t>  --</a:t>
            </a:r>
            <a:r>
              <a:rPr lang="en-US" sz="2800" dirty="0" err="1"/>
              <a:t>ইত্যাদি</a:t>
            </a:r>
            <a:r>
              <a:rPr lang="en-US" sz="2800" dirty="0"/>
              <a:t> Ordinal </a:t>
            </a:r>
            <a:r>
              <a:rPr lang="en-US" sz="2800" dirty="0" err="1"/>
              <a:t>সংখ্যা</a:t>
            </a:r>
            <a:r>
              <a:rPr lang="en-US" sz="2800" dirty="0"/>
              <a:t> । </a:t>
            </a:r>
            <a:r>
              <a:rPr lang="en-US" sz="2800" dirty="0" err="1"/>
              <a:t>এসব</a:t>
            </a:r>
            <a:r>
              <a:rPr lang="en-US" sz="2800" dirty="0"/>
              <a:t> </a:t>
            </a:r>
            <a:r>
              <a:rPr lang="en-US" sz="2800" dirty="0" err="1" smtClean="0"/>
              <a:t>সংখ্যাকে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পর্যায়গতভাবে</a:t>
            </a:r>
            <a:r>
              <a:rPr lang="en-US" sz="2800" dirty="0" smtClean="0"/>
              <a:t> (Ranking) </a:t>
            </a:r>
            <a:r>
              <a:rPr lang="en-US" sz="2800" dirty="0" err="1" smtClean="0"/>
              <a:t>সাজানো</a:t>
            </a:r>
            <a:r>
              <a:rPr lang="en-US" sz="2800" dirty="0" smtClean="0"/>
              <a:t> </a:t>
            </a:r>
            <a:r>
              <a:rPr lang="en-US" sz="2800" dirty="0" err="1"/>
              <a:t>যায়</a:t>
            </a:r>
            <a:r>
              <a:rPr lang="en-US" sz="2800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5242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89012" y="5257800"/>
            <a:ext cx="6934200" cy="685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bg1"/>
                </a:solidFill>
              </a:rPr>
              <a:t>৩) মোট উপযোগ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Agency FB" pitchFamily="34" charset="0"/>
              </a:rPr>
              <a:t>(</a:t>
            </a:r>
            <a:r>
              <a:rPr lang="bn-BD" sz="4000" dirty="0">
                <a:solidFill>
                  <a:schemeClr val="bg1"/>
                </a:solidFill>
                <a:latin typeface="Agency FB" pitchFamily="34" charset="0"/>
              </a:rPr>
              <a:t>Total Utility)</a:t>
            </a:r>
            <a:endParaRPr lang="en-US" sz="40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28309" y="4336026"/>
            <a:ext cx="68580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bg1"/>
                </a:solidFill>
              </a:rPr>
              <a:t>২) প্রান্তিক </a:t>
            </a:r>
            <a:r>
              <a:rPr lang="bn-BD" sz="3200" dirty="0" smtClean="0">
                <a:solidFill>
                  <a:schemeClr val="bg1"/>
                </a:solidFill>
              </a:rPr>
              <a:t>উপযোগ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bn-BD" sz="3200" dirty="0" smtClean="0">
                <a:solidFill>
                  <a:schemeClr val="bg1"/>
                </a:solidFill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Agency FB" pitchFamily="34" charset="0"/>
              </a:rPr>
              <a:t>(Marginal Utility)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5212" y="3352800"/>
            <a:ext cx="6553200" cy="762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bg1"/>
                </a:solidFill>
              </a:rPr>
              <a:t>১) প্রাথমিক উপযোগ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Agency FB" pitchFamily="34" charset="0"/>
              </a:rPr>
              <a:t>(</a:t>
            </a:r>
            <a:r>
              <a:rPr lang="bn-BD" sz="4000" dirty="0">
                <a:solidFill>
                  <a:schemeClr val="bg1"/>
                </a:solidFill>
                <a:latin typeface="Agency FB" pitchFamily="34" charset="0"/>
              </a:rPr>
              <a:t>Initial Utility)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1522412" y="2020528"/>
            <a:ext cx="6934200" cy="1256071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/>
              <a:t>সংখ্যাগত উপযোগ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0812" y="1143000"/>
            <a:ext cx="1188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/>
              <a:t>কোন নির্দিষ্ট দ্রব্য ভোগে প্রাপ্ত তৃপ্তির স্তরের ভিক্তিতে সংখ্যাগত উপযোগের ধারনা সমুহ নিম্নোক্তভাবে বিন্যাস করা যায় :-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4212" y="1143000"/>
            <a:ext cx="3048000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732212" y="1143000"/>
            <a:ext cx="3505200" cy="5334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237412" y="1143000"/>
            <a:ext cx="3581400" cy="5334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441" y="381000"/>
            <a:ext cx="10969943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/>
              <a:t>সংখ্যাগত</a:t>
            </a:r>
            <a:r>
              <a:rPr lang="en-US" sz="3600" dirty="0" smtClean="0"/>
              <a:t> </a:t>
            </a:r>
            <a:r>
              <a:rPr lang="bn-BD" sz="3600" dirty="0" smtClean="0"/>
              <a:t>উপযোগের ধারনা </a:t>
            </a:r>
            <a:r>
              <a:rPr lang="bn-BD" sz="3600" dirty="0" smtClean="0">
                <a:latin typeface="Agency FB" pitchFamily="34" charset="0"/>
              </a:rPr>
              <a:t>(Cardinal Concepts of Utility) </a:t>
            </a:r>
            <a:endParaRPr lang="en-US" sz="36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1319</Words>
  <Application>Microsoft Office PowerPoint</Application>
  <PresentationFormat>Custom</PresentationFormat>
  <Paragraphs>255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পরিচিতি</vt:lpstr>
      <vt:lpstr>PowerPoint Presentation</vt:lpstr>
      <vt:lpstr>PowerPoint Presentation</vt:lpstr>
      <vt:lpstr>আজকের আলোচ্য বিষয় </vt:lpstr>
      <vt:lpstr>PowerPoint Presentation</vt:lpstr>
      <vt:lpstr>PowerPoint Presentation</vt:lpstr>
      <vt:lpstr>উপযোগের পরিমাপ (Measurement of Utility)</vt:lpstr>
      <vt:lpstr>PowerPoint Presentation</vt:lpstr>
      <vt:lpstr>প্রাথমিক উপযোগ (Initial Utility)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সাধারণ বহুনির্বাচনি প্রশ্ন (Simple MCQ)</vt:lpstr>
      <vt:lpstr>বহুপদি সমাপ্তিসূচক বহুনির্বাচনি প্রশ্ন (Multiple Completion MCQ)</vt:lpstr>
      <vt:lpstr>অভিন্ন তথ্যভিক্তিক বহুনির্বাচনি প্রশ্ন  (Situation Set MCQ)</vt:lpstr>
      <vt:lpstr>সৃজনশীল প্রশ্ন(CQ)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Abtabul Alom</dc:creator>
  <cp:lastModifiedBy>Windows User</cp:lastModifiedBy>
  <cp:revision>60</cp:revision>
  <dcterms:created xsi:type="dcterms:W3CDTF">2006-08-16T00:00:00Z</dcterms:created>
  <dcterms:modified xsi:type="dcterms:W3CDTF">2021-08-04T04:04:39Z</dcterms:modified>
</cp:coreProperties>
</file>