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76" r:id="rId11"/>
    <p:sldId id="284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E02"/>
    <a:srgbClr val="EEFC9C"/>
    <a:srgbClr val="F3A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C7FB3-804D-477A-8B84-B2DD7512909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42C1-4DCF-44F6-9620-A0796F00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F42C1-4DCF-44F6-9620-A0796F00C5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F1FC-51FB-4D9C-BB50-103EB499B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BE41F-503E-4C50-8C51-1B3D11A1E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1A9A-9C8A-41CA-B465-BEB87561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DA1C-D576-48C7-A0EC-EB34D216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AF59-409E-427E-A8DE-86314D7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8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BAFF-13A5-45DD-B79B-DF605D7B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56BA8-A02E-41AC-A75D-CA564D73E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8BF6-707D-4A90-89B5-5B89FF5A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3C3BA-B7D1-4300-9CB1-9D1B5F11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B61B5-765D-492F-8C3D-47A546E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73C0C-FCEC-44BB-B9BE-FF00A2DA1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804C3-3323-4927-8535-3F85A14E0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2EF00-62A8-43D7-99EA-2D96E637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186C-76AB-42A9-9D65-79B5275C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BE0F-9649-4993-868E-29084E2E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7928-4356-48EB-A2A6-F5590A86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3D6A-381F-46F0-A041-AA6C8048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8BC0-96DF-49B6-8909-19361FA7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F18B-0796-4256-9974-91DF3622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E896F-26F6-4021-AC78-D4A14C0C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777-ACE3-4DC2-9D2E-96F1AFCD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F95EC-E9B3-45E1-BBC1-932ECC07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A936-33E3-468A-8206-BE5524DA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A936-850B-42DC-A98D-8105EA8D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ADBA-F370-4E29-89DB-34F1F9AB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1CEB-58BA-4D5C-BDA7-A75D2A46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261B-5748-4F5D-B809-F02A342C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EB127-2D13-45AA-BE03-0A3D86A33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97913-9632-4F3C-B13F-2CDBBDB4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9D9CA-93DD-43C4-A420-1185951B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DE94-F150-4307-92A0-F54BC819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5AEF-D504-41D4-B818-EEDEE155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43C45-CB50-41D8-85DD-A4D432D2F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983E0-755A-4EFF-84DF-8F4550D6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63877-663D-407D-B6E6-1E1CEF6E8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486FB-538A-4EE7-AD7B-D4F2B60E5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6284B-F09E-4978-BD6B-FACED8CD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3187C-083E-48D2-82B7-89731DBC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292F4-06D0-45A4-9AA5-56F425DC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7C2A-E189-4609-A0A1-82392E85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8DFB4-38BE-49B2-9CD0-AA405560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BB127-A30A-42F0-A11F-2747026A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0C4FF-5B48-4058-AF29-380A9DB9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76FAE-1768-43E1-AD8F-59211123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F6DC8-5F01-43C8-BB5B-C755F942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FFEF8-E1BE-41B7-9958-4B3613AC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7F81-DEEF-4A6D-9668-DEA3E6E1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05ED-29C6-433A-AEC1-669A2974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DDA4B-D0A7-4180-9DF1-5A42436F4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9764C-0F99-44C2-9FAF-E9C61AC3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EBF43-A101-491D-B0FF-994CBD4B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5256D-F8F5-4C54-BE99-8EC61F0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2859-2057-469C-A1D0-DD9D2E77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C2E25-7F45-4DED-B16E-9B2C4681F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7AF96-A909-4015-B82E-247EB128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D81B2-840D-415B-9EAB-F7685CFA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F5556-FB23-4FEA-A6EB-3A46FBE4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FE597-8DFE-417F-8645-08D8BE6E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E072D-5548-433C-B624-7F9B1791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59A66-F43B-4B92-9CB8-7D9188981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A236-D628-44D9-8440-E9D3097EE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E2B7-7794-49BA-8253-C7055D8FD4E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50E3-DC0D-4F30-BC34-506ED4088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BAEB-8D80-485F-9BD5-21578779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9CA1C-C9FF-477C-AA50-A91987339831}"/>
              </a:ext>
            </a:extLst>
          </p:cNvPr>
          <p:cNvSpPr/>
          <p:nvPr/>
        </p:nvSpPr>
        <p:spPr>
          <a:xfrm>
            <a:off x="0" y="393895"/>
            <a:ext cx="12192000" cy="1938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19BDCA-D122-458C-9317-C012CD0F3DF0}"/>
              </a:ext>
            </a:extLst>
          </p:cNvPr>
          <p:cNvGrpSpPr/>
          <p:nvPr/>
        </p:nvGrpSpPr>
        <p:grpSpPr>
          <a:xfrm>
            <a:off x="-1625974" y="34647"/>
            <a:ext cx="1356359" cy="3763116"/>
            <a:chOff x="7780952" y="119574"/>
            <a:chExt cx="1356359" cy="376311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270D39-A29E-4C58-AC22-8D928211ADE2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8DBDF5-ABB7-4191-B1EC-932435D09171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solidFill>
              <a:srgbClr val="FF0000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EBA5930-9F22-418C-8284-C0E5A8B01B2B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0DD4AF-1936-417D-83EB-320514243178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7515AD8-8967-4974-8E17-9DF3B5CDD552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31A538-50BA-4322-8EB6-8E89E90021C1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7E7273B-BBBA-4F34-86C7-CBDC2690342E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C2C09F9-776C-46C3-83A7-AA243798E68D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5A77AC-5334-4C6A-9E67-67F84675022F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0179C13-4EB6-4E6E-AE57-74520B47CDA4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77C1B6C-D5C6-41F0-83BD-9E2AA4116509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9948DB1-8CF9-434D-B1E8-1D479ADBBF59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60B889-B85D-4FD1-84D2-068DB1793A9A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9D06-3DF4-4D66-B052-367E96844A27}"/>
                </a:ext>
              </a:extLst>
            </p:cNvPr>
            <p:cNvSpPr/>
            <p:nvPr/>
          </p:nvSpPr>
          <p:spPr>
            <a:xfrm rot="18536840">
              <a:off x="8246527" y="3069191"/>
              <a:ext cx="619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ম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ACF7A4-B872-4414-B57C-3B8D6F20D432}"/>
              </a:ext>
            </a:extLst>
          </p:cNvPr>
          <p:cNvGrpSpPr/>
          <p:nvPr/>
        </p:nvGrpSpPr>
        <p:grpSpPr>
          <a:xfrm>
            <a:off x="-2305830" y="34647"/>
            <a:ext cx="1356359" cy="3763116"/>
            <a:chOff x="7780952" y="119574"/>
            <a:chExt cx="1356359" cy="3763116"/>
          </a:xfrm>
          <a:solidFill>
            <a:srgbClr val="002060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9E1FEED-E809-4575-B719-538BD590431A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054A438-3141-48DC-8223-F9E659588B3A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3BD6BA-77BE-41E8-B592-32608241AA80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AC451B1-DCCA-4CDE-9591-F4044E614160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79636E9-5251-4681-A59A-381ECC30663B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EE7A393-0857-46E3-B7B5-3F00B58421C2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2D6FFC3-C66C-47EA-A6CE-A88D8C336175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86206D-B773-4D7F-BA92-273788ACB66C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73C308-4FA1-40BD-8C42-D898BD28C2F1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80300C-7380-4C5D-8964-A950927CB5B7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4EBF2F7-2D9B-47D0-B06F-D125369B4EB0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6F1AE7-7DB9-4863-9F15-CF3C39F86014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9FDCCE-671A-4B46-ABFE-4327560A8E97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6AB3EB-7CCB-4E94-8F45-819500FC7FAF}"/>
                </a:ext>
              </a:extLst>
            </p:cNvPr>
            <p:cNvSpPr/>
            <p:nvPr/>
          </p:nvSpPr>
          <p:spPr>
            <a:xfrm rot="18536840">
              <a:off x="8225688" y="3069191"/>
              <a:ext cx="66075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cap="none" spc="0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ত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1EF5E7-63BE-4262-88CB-FF86D1140799}"/>
              </a:ext>
            </a:extLst>
          </p:cNvPr>
          <p:cNvGrpSpPr/>
          <p:nvPr/>
        </p:nvGrpSpPr>
        <p:grpSpPr>
          <a:xfrm>
            <a:off x="-2977874" y="58818"/>
            <a:ext cx="1356359" cy="3763116"/>
            <a:chOff x="7780952" y="119574"/>
            <a:chExt cx="1356359" cy="3763116"/>
          </a:xfrm>
          <a:solidFill>
            <a:srgbClr val="7030A0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18E9BF-0C92-480D-85D0-1C8E2BC1082E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F2AB3D2-7722-46C7-8C65-E2D3F4ABC1E5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A8D7917-9ACD-421C-B6C5-DB3F9425F9D0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82E6C66-50D7-4AD0-99E3-E6A7ADA0E77C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4943F9-8E4C-44CC-A7F2-02B8AF15638A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F85F420-DC87-417C-A2B5-2DE9C320E7A8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D569E4F-9093-4916-9C08-A994B6796FF0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C729DA7-9AEF-4684-A190-1DACF23E8803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26008D2-130C-435E-9C60-FE77A0650CB3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042237C-A291-4017-B8FD-A9D4F6B53D2C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7117144-9151-4055-A1A3-522285FC1066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087FB52-973E-46DE-86C9-2DB41D1CF41B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FC46D9F-C58B-4659-B577-A3C419388BAA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998617-A8FB-4060-8353-F63777A70DBD}"/>
                </a:ext>
              </a:extLst>
            </p:cNvPr>
            <p:cNvSpPr/>
            <p:nvPr/>
          </p:nvSpPr>
          <p:spPr>
            <a:xfrm rot="18536840">
              <a:off x="8254542" y="3069191"/>
              <a:ext cx="6030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গ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1043C4-5B5F-4287-9718-C028A94AD58A}"/>
              </a:ext>
            </a:extLst>
          </p:cNvPr>
          <p:cNvGrpSpPr/>
          <p:nvPr/>
        </p:nvGrpSpPr>
        <p:grpSpPr>
          <a:xfrm>
            <a:off x="-3887176" y="-25742"/>
            <a:ext cx="1356359" cy="3764424"/>
            <a:chOff x="7780952" y="119574"/>
            <a:chExt cx="1356359" cy="3764424"/>
          </a:xfrm>
          <a:solidFill>
            <a:srgbClr val="55CE02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881802-3C3C-4F14-813D-AC6D7685D4C3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D44EE5-870A-43CA-99D5-7C7FF605D5EA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D8514B0-131D-4235-8C16-C15AAF575848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5429309-0B97-4FE0-B209-B4645548FB6A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1F6E1E6-53B9-45A4-8042-2BB35D38539B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D4AD076-3E94-4818-AB06-26CD1F7F4D11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9236B6E-EADF-436F-92F0-DFA409EDDE0F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90A800-338E-4CC8-A5DF-AE54AC28B678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001118F-7A11-40B4-9444-640C4EFF9B47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8EA3D58-3663-48DC-96A0-03EE404E9F0F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6B1EB9D-0AE7-4565-9924-99224F32D5A1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1828ABA-4B92-4577-9B03-E12CE0A3FFD7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4AE7CD2-6B4F-417A-809C-0F8FCA30CC61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4ACC4E-F53A-49D5-908A-878D4FB2715B}"/>
                </a:ext>
              </a:extLst>
            </p:cNvPr>
            <p:cNvSpPr/>
            <p:nvPr/>
          </p:nvSpPr>
          <p:spPr>
            <a:xfrm rot="18536840">
              <a:off x="8156759" y="3069191"/>
              <a:ext cx="79861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cap="none" spc="0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স্বা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F869A2-A511-4F49-8405-84E6A7C9E55F}"/>
              </a:ext>
            </a:extLst>
          </p:cNvPr>
          <p:cNvGrpSpPr/>
          <p:nvPr/>
        </p:nvGrpSpPr>
        <p:grpSpPr>
          <a:xfrm>
            <a:off x="-4284135" y="34647"/>
            <a:ext cx="1356359" cy="3734297"/>
            <a:chOff x="7780952" y="119574"/>
            <a:chExt cx="1356359" cy="3734297"/>
          </a:xfrm>
          <a:solidFill>
            <a:schemeClr val="accent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253BE61-1A32-4CB1-BF8B-E929AAFE7B84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E6A1407-07E5-4DF1-9348-817C42E89F78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D762449-FCDB-4BD1-ACC5-26931F5A1661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770345-292A-42CE-9C8E-ED8E83CF7E52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C607418-C462-449B-A634-25E91B00C282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96CD256-40C8-42A6-8FF4-826DA6C35226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ACB4676-36BA-46DD-8F7E-A20CBD2C3D5D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DEA4AE2-28CF-4E84-A4B3-66C4DB195E82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F3B6ED2-70AF-4A64-B6CC-9CF0B59E3115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C3E2A84-6873-48AE-8E24-C69E0B013584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4D74A92-D2CC-432A-9ED0-6C6EC3FD6B12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A528272-6600-4B60-8460-4C770D38B427}"/>
                </a:ext>
              </a:extLst>
            </p:cNvPr>
            <p:cNvSpPr/>
            <p:nvPr/>
          </p:nvSpPr>
          <p:spPr>
            <a:xfrm rot="18738625">
              <a:off x="8037336" y="2939471"/>
              <a:ext cx="914400" cy="914400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7BD19C-7E9C-4543-BA79-8B625738BC71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6B27420E-B4FA-47C5-9084-F49BCA870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2248" r="-8458"/>
          <a:stretch/>
        </p:blipFill>
        <p:spPr>
          <a:xfrm>
            <a:off x="-566125" y="5063866"/>
            <a:ext cx="8533245" cy="17576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669D6E8-D9F5-4E23-8416-ACD9CBB8B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86"/>
          <a:stretch/>
        </p:blipFill>
        <p:spPr>
          <a:xfrm>
            <a:off x="4426084" y="5068957"/>
            <a:ext cx="7867740" cy="175250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407E2D9-BE54-4E75-90AC-03D5019E9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21" y="2562732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93528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58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1.85185E-6 L 0.81172 0.0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86" y="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-3.7037E-7 L 0.67435 0.00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1" y="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4.44444E-6 L 0.57656 0.020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8" y="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3.125E-6 -4.81481E-6 L 0.41146 0.0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B31982-E89D-4169-BAC5-05B0585E5CC1}"/>
              </a:ext>
            </a:extLst>
          </p:cNvPr>
          <p:cNvSpPr/>
          <p:nvPr/>
        </p:nvSpPr>
        <p:spPr>
          <a:xfrm>
            <a:off x="3400811" y="1235491"/>
            <a:ext cx="87911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 সংরক্ষণ বলতে বোঝায় মাটির ক্ষয় রোধ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করা বা মাটির উর্বরতা বজায় রাখা।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25E6B-5CCC-415D-85AB-C9D739E4B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8" y="697668"/>
            <a:ext cx="2995761" cy="1862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0D70EF-E7B3-48F7-8CF6-5D360F7F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5" y="2750698"/>
            <a:ext cx="3225072" cy="1973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C3505-AA99-4B2F-AEE5-7B4F4829D344}"/>
              </a:ext>
            </a:extLst>
          </p:cNvPr>
          <p:cNvSpPr/>
          <p:nvPr/>
        </p:nvSpPr>
        <p:spPr>
          <a:xfrm>
            <a:off x="4366255" y="-10218"/>
            <a:ext cx="2953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 সংরক্ষণ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5B79A-3763-4317-AE02-1AE3338AC071}"/>
              </a:ext>
            </a:extLst>
          </p:cNvPr>
          <p:cNvSpPr/>
          <p:nvPr/>
        </p:nvSpPr>
        <p:spPr>
          <a:xfrm>
            <a:off x="3400811" y="3291399"/>
            <a:ext cx="7832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বৃক্ষরোপণ করে মাটি সংরক্ষণ করা যায়।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BD780A-28FF-499F-B37F-F191029C5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0" y="4884749"/>
            <a:ext cx="3137247" cy="1973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4D5FE6-C9A9-406A-8AFB-CDF554305566}"/>
              </a:ext>
            </a:extLst>
          </p:cNvPr>
          <p:cNvSpPr/>
          <p:nvPr/>
        </p:nvSpPr>
        <p:spPr>
          <a:xfrm>
            <a:off x="3400811" y="5560892"/>
            <a:ext cx="8773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জমিতে ঘাস লাগিয়ে মাটি সংরক্ষণ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8268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2B010-CC1F-4C28-BA42-A0DF6CF0D312}"/>
              </a:ext>
            </a:extLst>
          </p:cNvPr>
          <p:cNvSpPr/>
          <p:nvPr/>
        </p:nvSpPr>
        <p:spPr>
          <a:xfrm>
            <a:off x="4280981" y="417341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একক কাজ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1F866-7BDD-4099-BD45-D47D5E60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8" y="2402300"/>
            <a:ext cx="4398443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79ED6-E9EA-45A3-8866-27C3D31C318A}"/>
              </a:ext>
            </a:extLst>
          </p:cNvPr>
          <p:cNvSpPr/>
          <p:nvPr/>
        </p:nvSpPr>
        <p:spPr>
          <a:xfrm>
            <a:off x="847712" y="3219754"/>
            <a:ext cx="55435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 দূষণের ফলে কী হয় তা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তিনটি বাক্যে লিখ।</a:t>
            </a:r>
          </a:p>
        </p:txBody>
      </p:sp>
    </p:spTree>
    <p:extLst>
      <p:ext uri="{BB962C8B-B14F-4D97-AF65-F5344CB8AC3E}">
        <p14:creationId xmlns:p14="http://schemas.microsoft.com/office/powerpoint/2010/main" val="284751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8B3EE5-EF74-4359-A5B9-CEBD81799551}"/>
              </a:ext>
            </a:extLst>
          </p:cNvPr>
          <p:cNvSpPr/>
          <p:nvPr/>
        </p:nvSpPr>
        <p:spPr>
          <a:xfrm>
            <a:off x="2537655" y="387941"/>
            <a:ext cx="6813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পাঠ্যবইএর সাথে সংযোগ স্থাপন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DB39F-01E2-46F0-A975-C27A6003F6C1}"/>
              </a:ext>
            </a:extLst>
          </p:cNvPr>
          <p:cNvSpPr/>
          <p:nvPr/>
        </p:nvSpPr>
        <p:spPr>
          <a:xfrm>
            <a:off x="572403" y="3094454"/>
            <a:ext cx="7136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পাঠ্যবইয়ের ২৬ নং পৃষ্ঠা বের কর</a:t>
            </a:r>
          </a:p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ও নিরবে পড়।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69A93-E35E-4CFF-9BA5-3AB84F2CE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17436" r="2593" b="27384"/>
          <a:stretch/>
        </p:blipFill>
        <p:spPr>
          <a:xfrm>
            <a:off x="8257734" y="1364566"/>
            <a:ext cx="3585015" cy="461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79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7B87C0-4252-4E22-8C1C-773A2C6CDA28}"/>
              </a:ext>
            </a:extLst>
          </p:cNvPr>
          <p:cNvSpPr/>
          <p:nvPr/>
        </p:nvSpPr>
        <p:spPr>
          <a:xfrm>
            <a:off x="3627153" y="643860"/>
            <a:ext cx="403828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জোড়ায় কাজ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89D28-A3D5-4BCE-B4EF-6B71D941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20" y="2510802"/>
            <a:ext cx="3987605" cy="22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F5EF17-C816-4D57-BAF2-9630E1C9D613}"/>
              </a:ext>
            </a:extLst>
          </p:cNvPr>
          <p:cNvSpPr/>
          <p:nvPr/>
        </p:nvSpPr>
        <p:spPr>
          <a:xfrm>
            <a:off x="307086" y="3132711"/>
            <a:ext cx="77973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কী কী উপায়ে মাটি দূষণ রোধ করা যায়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তা তিনটি বাক্যে লিখ।</a:t>
            </a:r>
            <a:r>
              <a:rPr lang="bn-BD" sz="44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bn-BD" sz="40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90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E96E33-2076-4910-9106-9AE438D2CC3F}"/>
              </a:ext>
            </a:extLst>
          </p:cNvPr>
          <p:cNvSpPr/>
          <p:nvPr/>
        </p:nvSpPr>
        <p:spPr>
          <a:xfrm>
            <a:off x="4601868" y="469496"/>
            <a:ext cx="273504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দলীয় কাজ</a:t>
            </a:r>
            <a:endParaRPr lang="en-US" sz="4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B5E65-86E8-4173-B6E2-E410F885DA29}"/>
              </a:ext>
            </a:extLst>
          </p:cNvPr>
          <p:cNvSpPr/>
          <p:nvPr/>
        </p:nvSpPr>
        <p:spPr>
          <a:xfrm>
            <a:off x="0" y="1886413"/>
            <a:ext cx="122840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 দেখানো ছকের মতো একটি ছক তৈরি কর</a:t>
            </a:r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।দলে আলোচনা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করে কী কী কারণে মাটি দূষিত হয় তার একটি তালিকা তৈরি কর</a:t>
            </a:r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pPr algn="ctr"/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DEEB8FA-80B9-4CE4-B18C-5C94450E5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96591"/>
              </p:ext>
            </p:extLst>
          </p:nvPr>
        </p:nvGraphicFramePr>
        <p:xfrm>
          <a:off x="2161063" y="3955184"/>
          <a:ext cx="81280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651394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/>
                        <a:t>                    মাটি দূষণের কারণ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92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13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41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8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19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74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02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4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C6E5B-9776-4378-AD37-1F584CF387E6}"/>
              </a:ext>
            </a:extLst>
          </p:cNvPr>
          <p:cNvSpPr/>
          <p:nvPr/>
        </p:nvSpPr>
        <p:spPr>
          <a:xfrm>
            <a:off x="4396861" y="268470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D11E9-B531-4D1E-86B9-4F8E066D6D65}"/>
              </a:ext>
            </a:extLst>
          </p:cNvPr>
          <p:cNvSpPr/>
          <p:nvPr/>
        </p:nvSpPr>
        <p:spPr>
          <a:xfrm>
            <a:off x="415643" y="1777200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নিচের প্রশ্নগুলোর উত্তর দাওঃ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C279F-141B-4397-B95A-ADEC8A5DB62B}"/>
              </a:ext>
            </a:extLst>
          </p:cNvPr>
          <p:cNvSpPr/>
          <p:nvPr/>
        </p:nvSpPr>
        <p:spPr>
          <a:xfrm>
            <a:off x="395712" y="4988119"/>
            <a:ext cx="11216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৩। মাটি দূষণ রোধে জমিতে কোন সার ব্যবহার করা হয়?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E2D86-4F45-4179-99F5-B056027E56E8}"/>
              </a:ext>
            </a:extLst>
          </p:cNvPr>
          <p:cNvSpPr/>
          <p:nvPr/>
        </p:nvSpPr>
        <p:spPr>
          <a:xfrm>
            <a:off x="450908" y="3891648"/>
            <a:ext cx="5647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২।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 সংরক্ষণ কাকে বলে?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A20F1E-A3C6-4E4D-ABE7-5F07CA383D93}"/>
              </a:ext>
            </a:extLst>
          </p:cNvPr>
          <p:cNvSpPr/>
          <p:nvPr/>
        </p:nvSpPr>
        <p:spPr>
          <a:xfrm>
            <a:off x="450908" y="2824073"/>
            <a:ext cx="5517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১।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 কীভাবে দূষিত হয়?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2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4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2EC7AF-A282-40CF-BA8A-1D4AB98426F8}"/>
              </a:ext>
            </a:extLst>
          </p:cNvPr>
          <p:cNvSpPr/>
          <p:nvPr/>
        </p:nvSpPr>
        <p:spPr>
          <a:xfrm>
            <a:off x="2187098" y="778054"/>
            <a:ext cx="4653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পরিকল্পিত কাজ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A4F04-0B7C-4485-A1CE-F182160CC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" b="9031"/>
          <a:stretch/>
        </p:blipFill>
        <p:spPr>
          <a:xfrm>
            <a:off x="7000593" y="270485"/>
            <a:ext cx="3882264" cy="286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B552C4-C660-43A8-AE40-0D564866FE6A}"/>
              </a:ext>
            </a:extLst>
          </p:cNvPr>
          <p:cNvSpPr/>
          <p:nvPr/>
        </p:nvSpPr>
        <p:spPr>
          <a:xfrm>
            <a:off x="694633" y="3820451"/>
            <a:ext cx="108027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তোমার আশেপাশের পরিবেশে মানুষ কিভাবে মাটি দূষণ করছে তা লিখে নিয়ে আসবে।</a:t>
            </a:r>
          </a:p>
        </p:txBody>
      </p:sp>
    </p:spTree>
    <p:extLst>
      <p:ext uri="{BB962C8B-B14F-4D97-AF65-F5344CB8AC3E}">
        <p14:creationId xmlns:p14="http://schemas.microsoft.com/office/powerpoint/2010/main" val="159707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1B5E2F-A070-4A45-932C-D4BF30AA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" y="329784"/>
            <a:ext cx="11552420" cy="61710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E33214-8EE5-4952-8A47-C6E8390AA402}"/>
              </a:ext>
            </a:extLst>
          </p:cNvPr>
          <p:cNvSpPr/>
          <p:nvPr/>
        </p:nvSpPr>
        <p:spPr>
          <a:xfrm>
            <a:off x="3269008" y="1033603"/>
            <a:ext cx="65533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সবাইকে ধন্যবাদ</a:t>
            </a:r>
            <a:endParaRPr lang="en-US" sz="7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28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9D5127-F285-4E4F-87DE-C5FBB6217F1E}"/>
              </a:ext>
            </a:extLst>
          </p:cNvPr>
          <p:cNvSpPr/>
          <p:nvPr/>
        </p:nvSpPr>
        <p:spPr>
          <a:xfrm>
            <a:off x="3737822" y="329784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শিক্ষক পরিচিতি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9EF79B-B6B5-42F6-99EE-CB0E401F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79" y="1821304"/>
            <a:ext cx="3390863" cy="3425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AE2089-CB8E-4908-8807-4E52B0BC522E}"/>
              </a:ext>
            </a:extLst>
          </p:cNvPr>
          <p:cNvSpPr/>
          <p:nvPr/>
        </p:nvSpPr>
        <p:spPr>
          <a:xfrm>
            <a:off x="732017" y="1759938"/>
            <a:ext cx="7297189" cy="4653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0FDD6D-8FEC-45D9-A8EC-5273B2229118}"/>
              </a:ext>
            </a:extLst>
          </p:cNvPr>
          <p:cNvSpPr/>
          <p:nvPr/>
        </p:nvSpPr>
        <p:spPr>
          <a:xfrm>
            <a:off x="732018" y="2262838"/>
            <a:ext cx="3324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জান্নাতুল ফেরদৌস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AFBBB5-B31B-4B63-BF58-016EBCBD80ED}"/>
              </a:ext>
            </a:extLst>
          </p:cNvPr>
          <p:cNvSpPr/>
          <p:nvPr/>
        </p:nvSpPr>
        <p:spPr>
          <a:xfrm>
            <a:off x="732018" y="3653575"/>
            <a:ext cx="72971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ভানুইকু</a:t>
            </a:r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শলিয়া সরকারি প্রাথমিক বিদ্যালয়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2C2B03-FBE4-485E-B5D3-795AAC76EE83}"/>
              </a:ext>
            </a:extLst>
          </p:cNvPr>
          <p:cNvSpPr/>
          <p:nvPr/>
        </p:nvSpPr>
        <p:spPr>
          <a:xfrm>
            <a:off x="784085" y="3023851"/>
            <a:ext cx="2715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সহকারী</a:t>
            </a:r>
            <a:r>
              <a:rPr lang="bn-BD" sz="28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শিক্ষক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59798-73BE-4010-BB45-61F3BE8E42A4}"/>
              </a:ext>
            </a:extLst>
          </p:cNvPr>
          <p:cNvSpPr/>
          <p:nvPr/>
        </p:nvSpPr>
        <p:spPr>
          <a:xfrm>
            <a:off x="768856" y="4324446"/>
            <a:ext cx="3182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সদর, জয়পুরহাট।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ECABE5-A57F-4BC2-A41F-40EFEF12B8E6}"/>
              </a:ext>
            </a:extLst>
          </p:cNvPr>
          <p:cNvSpPr/>
          <p:nvPr/>
        </p:nvSpPr>
        <p:spPr>
          <a:xfrm>
            <a:off x="768856" y="5384122"/>
            <a:ext cx="6983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ই-মেইলঃ zanntulferdousmou338@gmail.com</a:t>
            </a:r>
            <a:endParaRPr lang="en-US" sz="28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07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966 0.022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11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C9C16-F529-4603-AA19-740016E405DD}"/>
              </a:ext>
            </a:extLst>
          </p:cNvPr>
          <p:cNvSpPr/>
          <p:nvPr/>
        </p:nvSpPr>
        <p:spPr>
          <a:xfrm>
            <a:off x="3664931" y="493958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6FC43-BC4B-4464-9B00-8B7FC785F084}"/>
              </a:ext>
            </a:extLst>
          </p:cNvPr>
          <p:cNvSpPr/>
          <p:nvPr/>
        </p:nvSpPr>
        <p:spPr>
          <a:xfrm>
            <a:off x="623259" y="2070059"/>
            <a:ext cx="2382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শ্রেণিঃ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চতুর্থ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53E63-E92D-4EC0-BD0B-B585EE35C404}"/>
              </a:ext>
            </a:extLst>
          </p:cNvPr>
          <p:cNvSpPr/>
          <p:nvPr/>
        </p:nvSpPr>
        <p:spPr>
          <a:xfrm>
            <a:off x="623259" y="2851000"/>
            <a:ext cx="4701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বিষয়ঃ প্রাথমিক বিজ্ঞান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74875A-E79D-4F31-A33F-A779506D2FF1}"/>
              </a:ext>
            </a:extLst>
          </p:cNvPr>
          <p:cNvSpPr/>
          <p:nvPr/>
        </p:nvSpPr>
        <p:spPr>
          <a:xfrm>
            <a:off x="576772" y="3577710"/>
            <a:ext cx="2552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অধ্যায়ঃ </a:t>
            </a:r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তিন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7D4C3F-10D1-463D-9857-25B3C92E8506}"/>
              </a:ext>
            </a:extLst>
          </p:cNvPr>
          <p:cNvSpPr/>
          <p:nvPr/>
        </p:nvSpPr>
        <p:spPr>
          <a:xfrm>
            <a:off x="571161" y="4273829"/>
            <a:ext cx="3193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পাঠঃ মাটি দূষণ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057A2A-FA92-43E1-8118-9E8BB962D8E6}"/>
              </a:ext>
            </a:extLst>
          </p:cNvPr>
          <p:cNvSpPr/>
          <p:nvPr/>
        </p:nvSpPr>
        <p:spPr>
          <a:xfrm>
            <a:off x="623259" y="4937664"/>
            <a:ext cx="33361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সময়ঃ ৪০ মিনিট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7BFA23-C663-4AD8-96C3-AA55F3CBDA2D}"/>
              </a:ext>
            </a:extLst>
          </p:cNvPr>
          <p:cNvSpPr/>
          <p:nvPr/>
        </p:nvSpPr>
        <p:spPr>
          <a:xfrm>
            <a:off x="612839" y="5701101"/>
            <a:ext cx="5816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তারিখঃ ০৪ আগস্ট, ২০২১ খ্রিঃ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BF0F9-B100-41CE-AD76-775831F76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05" y="1935914"/>
            <a:ext cx="3291670" cy="441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17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10C850-F5DC-4B8F-8CF4-990739B1B303}"/>
              </a:ext>
            </a:extLst>
          </p:cNvPr>
          <p:cNvSpPr/>
          <p:nvPr/>
        </p:nvSpPr>
        <p:spPr>
          <a:xfrm>
            <a:off x="2308934" y="25304"/>
            <a:ext cx="7529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নিচের ছবি</a:t>
            </a:r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টি</a:t>
            </a:r>
            <a:r>
              <a:rPr lang="bn-BD" sz="4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ভালো করে লক্ষ্য কর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EE4D8-433E-4C2E-8C1E-008403DCF494}"/>
              </a:ext>
            </a:extLst>
          </p:cNvPr>
          <p:cNvSpPr/>
          <p:nvPr/>
        </p:nvSpPr>
        <p:spPr>
          <a:xfrm>
            <a:off x="3163144" y="5443297"/>
            <a:ext cx="58657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ছবি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টি</a:t>
            </a:r>
            <a:r>
              <a:rPr lang="en-US" sz="3200" b="1" cap="none" spc="0" dirty="0" err="1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তে</a:t>
            </a:r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কী কী দেখতে পাচ্ছ?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54FB6-B925-47D8-9A3F-B46920EA0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66" y="768372"/>
            <a:ext cx="707707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C51A54-F907-4051-9741-A45CA1F2B53D}"/>
              </a:ext>
            </a:extLst>
          </p:cNvPr>
          <p:cNvSpPr/>
          <p:nvPr/>
        </p:nvSpPr>
        <p:spPr>
          <a:xfrm>
            <a:off x="817840" y="5148503"/>
            <a:ext cx="107532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মাটিতে চিপসের প্যাকেট, প্লাস্টিকের বোতল ও গৃহস্থালির</a:t>
            </a:r>
          </a:p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আবর্জনা ফেলা হচ্ছে।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10237A-92A6-4098-8C69-AC4C00C39EBA}"/>
              </a:ext>
            </a:extLst>
          </p:cNvPr>
          <p:cNvSpPr/>
          <p:nvPr/>
        </p:nvSpPr>
        <p:spPr>
          <a:xfrm>
            <a:off x="1563236" y="5443296"/>
            <a:ext cx="92624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কলকারখানার তেল ও বর্জ্য মাটিতে ফেলা হচ্ছে।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E247F-639F-46CA-A1E9-E2412D2B1632}"/>
              </a:ext>
            </a:extLst>
          </p:cNvPr>
          <p:cNvSpPr/>
          <p:nvPr/>
        </p:nvSpPr>
        <p:spPr>
          <a:xfrm>
            <a:off x="4165822" y="5158173"/>
            <a:ext cx="3860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এর ফলে কী ঘটছে?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3A72AA-FB70-48F9-A55A-E93648025B74}"/>
              </a:ext>
            </a:extLst>
          </p:cNvPr>
          <p:cNvSpPr/>
          <p:nvPr/>
        </p:nvSpPr>
        <p:spPr>
          <a:xfrm>
            <a:off x="4342953" y="5948132"/>
            <a:ext cx="3506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 দূষিত হচ্ছে।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46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2" grpId="0"/>
      <p:bldP spid="12" grpId="1"/>
      <p:bldP spid="13" grpId="0"/>
      <p:bldP spid="13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F0A8FE-7E0F-43FE-AFB4-1E0E2FBFDE0C}"/>
              </a:ext>
            </a:extLst>
          </p:cNvPr>
          <p:cNvSpPr/>
          <p:nvPr/>
        </p:nvSpPr>
        <p:spPr>
          <a:xfrm>
            <a:off x="3911686" y="275867"/>
            <a:ext cx="407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আজকের পাঠ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6DBA11-B809-495F-B38C-D5C63DC1A336}"/>
              </a:ext>
            </a:extLst>
          </p:cNvPr>
          <p:cNvGrpSpPr/>
          <p:nvPr/>
        </p:nvGrpSpPr>
        <p:grpSpPr>
          <a:xfrm>
            <a:off x="276665" y="2465973"/>
            <a:ext cx="4781562" cy="2308486"/>
            <a:chOff x="1169305" y="2102856"/>
            <a:chExt cx="4781562" cy="2308486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75BCC857-EBC0-4654-85E6-660253164844}"/>
                </a:ext>
              </a:extLst>
            </p:cNvPr>
            <p:cNvSpPr/>
            <p:nvPr/>
          </p:nvSpPr>
          <p:spPr>
            <a:xfrm>
              <a:off x="1169305" y="2102856"/>
              <a:ext cx="4781562" cy="2308486"/>
            </a:xfrm>
            <a:prstGeom prst="cloud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962A5C-44E5-4518-897B-F15EE7A3BDA7}"/>
                </a:ext>
              </a:extLst>
            </p:cNvPr>
            <p:cNvSpPr/>
            <p:nvPr/>
          </p:nvSpPr>
          <p:spPr>
            <a:xfrm>
              <a:off x="2415380" y="2881643"/>
              <a:ext cx="22894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000" b="1" dirty="0">
                  <a:ln/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মাটি দূষণ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93398F3-C7F9-4A32-AED8-4F5BCEDCF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29" y="1969477"/>
            <a:ext cx="6257649" cy="3301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835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16961C-AB69-4B7E-B88F-97FE556CD5CA}"/>
              </a:ext>
            </a:extLst>
          </p:cNvPr>
          <p:cNvSpPr/>
          <p:nvPr/>
        </p:nvSpPr>
        <p:spPr>
          <a:xfrm>
            <a:off x="4422922" y="165351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শিখনফল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BB95C-025C-4327-9791-4EE877C2B51B}"/>
              </a:ext>
            </a:extLst>
          </p:cNvPr>
          <p:cNvSpPr/>
          <p:nvPr/>
        </p:nvSpPr>
        <p:spPr>
          <a:xfrm>
            <a:off x="540708" y="1273346"/>
            <a:ext cx="5186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এই পাঠ শেষে শিক্ষার্থীরা...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72F-229C-4A74-9C64-49A9E7CA437E}"/>
              </a:ext>
            </a:extLst>
          </p:cNvPr>
          <p:cNvSpPr/>
          <p:nvPr/>
        </p:nvSpPr>
        <p:spPr>
          <a:xfrm>
            <a:off x="355582" y="2495567"/>
            <a:ext cx="116564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৪.১.১ বাড়ির দৈনন্দিন ময়লা আবর্জনা নির্দিষ্ট স্থানে কেনো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ফেলা প্রয়োজন তা বর্ণনা করতে পারবে।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449DF-3D27-452F-9019-D64BF9BECDE5}"/>
              </a:ext>
            </a:extLst>
          </p:cNvPr>
          <p:cNvSpPr/>
          <p:nvPr/>
        </p:nvSpPr>
        <p:spPr>
          <a:xfrm>
            <a:off x="664064" y="4271786"/>
            <a:ext cx="11347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৪.২.২ মাটি কীভাবে দূষিত হচ্ছে তা ব্যাখ্যা করতে পারবে।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B8D42A-C44F-4BC7-90E9-88DE10C5C2AB}"/>
              </a:ext>
            </a:extLst>
          </p:cNvPr>
          <p:cNvSpPr/>
          <p:nvPr/>
        </p:nvSpPr>
        <p:spPr>
          <a:xfrm>
            <a:off x="664064" y="5749114"/>
            <a:ext cx="11238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৪.৩.২ মাটি সংরক্ষণে শিক্ষার্থীদের কী কী করণীয় তা উল্লেখ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178190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E5F13A-CE3C-468B-A663-8283F203DDE7}"/>
              </a:ext>
            </a:extLst>
          </p:cNvPr>
          <p:cNvSpPr/>
          <p:nvPr/>
        </p:nvSpPr>
        <p:spPr>
          <a:xfrm>
            <a:off x="3212275" y="103651"/>
            <a:ext cx="5650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</a:t>
            </a:r>
            <a:r>
              <a:rPr lang="en-US" sz="40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দূ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ষণের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কারণসমূহ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BB470-AB5C-4B45-842F-71A2D261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0" y="2922363"/>
            <a:ext cx="2918021" cy="16340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F0CEA-E6BC-4A3B-B3A2-41CB658C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0" y="860734"/>
            <a:ext cx="2998965" cy="17640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FF3A97-B38F-4294-A6D5-D8E34B2E5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0" y="4885806"/>
            <a:ext cx="2998965" cy="16429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A5B58BF-82FC-43C3-908C-F028ED66309F}"/>
              </a:ext>
            </a:extLst>
          </p:cNvPr>
          <p:cNvSpPr/>
          <p:nvPr/>
        </p:nvSpPr>
        <p:spPr>
          <a:xfrm rot="10800000">
            <a:off x="3324664" y="1158266"/>
            <a:ext cx="8867336" cy="107029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1E136427-D0FF-4DC7-B691-586C988BAC77}"/>
              </a:ext>
            </a:extLst>
          </p:cNvPr>
          <p:cNvSpPr/>
          <p:nvPr/>
        </p:nvSpPr>
        <p:spPr>
          <a:xfrm rot="10800000">
            <a:off x="3324664" y="3169428"/>
            <a:ext cx="8867336" cy="118822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ADB2360-38F3-4087-AE38-C03B9400ECF4}"/>
              </a:ext>
            </a:extLst>
          </p:cNvPr>
          <p:cNvSpPr/>
          <p:nvPr/>
        </p:nvSpPr>
        <p:spPr>
          <a:xfrm rot="10800000">
            <a:off x="3324664" y="5113190"/>
            <a:ext cx="8867336" cy="1188228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A7DEC3-EF22-4CE4-A868-2BDC3BCBF157}"/>
              </a:ext>
            </a:extLst>
          </p:cNvPr>
          <p:cNvSpPr/>
          <p:nvPr/>
        </p:nvSpPr>
        <p:spPr>
          <a:xfrm>
            <a:off x="3782551" y="1396230"/>
            <a:ext cx="83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মাটিতে প্লাস্টিক বা চিপসের প্যাকেট ফেলা।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0F71F-AE9C-4F0E-8D58-06C57E81067B}"/>
              </a:ext>
            </a:extLst>
          </p:cNvPr>
          <p:cNvSpPr/>
          <p:nvPr/>
        </p:nvSpPr>
        <p:spPr>
          <a:xfrm>
            <a:off x="3782551" y="3440374"/>
            <a:ext cx="5867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মাটিতে </a:t>
            </a:r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গৃহস্থালির বর্জ্য</a:t>
            </a:r>
            <a:r>
              <a:rPr lang="bn-BD" sz="3600" b="1" cap="none" spc="0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ফেলা।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393A2F-F821-4097-A7BC-EEA991B89493}"/>
              </a:ext>
            </a:extLst>
          </p:cNvPr>
          <p:cNvSpPr/>
          <p:nvPr/>
        </p:nvSpPr>
        <p:spPr>
          <a:xfrm>
            <a:off x="3782551" y="5403475"/>
            <a:ext cx="6965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কৃষিকাজে কীটনাশক ব্যবহার করা।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218A24-E054-4329-990B-6B29FAE0C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9" y="1019757"/>
            <a:ext cx="2733675" cy="2390775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EA75C9-90C8-4D60-B5FC-7C73501BC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91" y="3708064"/>
            <a:ext cx="2930740" cy="2820739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10F98F62-E0C4-4793-908A-83FFB240DDAE}"/>
              </a:ext>
            </a:extLst>
          </p:cNvPr>
          <p:cNvSpPr/>
          <p:nvPr/>
        </p:nvSpPr>
        <p:spPr>
          <a:xfrm rot="10800000">
            <a:off x="3318242" y="1396230"/>
            <a:ext cx="8847718" cy="134967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ABF162-16EF-4E7A-85CF-C728CFD3E0D6}"/>
              </a:ext>
            </a:extLst>
          </p:cNvPr>
          <p:cNvSpPr/>
          <p:nvPr/>
        </p:nvSpPr>
        <p:spPr>
          <a:xfrm>
            <a:off x="3666982" y="1729495"/>
            <a:ext cx="7289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বিভিন্ন ক্ষতিকর পদার্থ মাটিতে ফেলা।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0421366-3023-4930-981D-0CBDBE4B8CF0}"/>
              </a:ext>
            </a:extLst>
          </p:cNvPr>
          <p:cNvSpPr/>
          <p:nvPr/>
        </p:nvSpPr>
        <p:spPr>
          <a:xfrm rot="10800000">
            <a:off x="3351956" y="4532018"/>
            <a:ext cx="8785742" cy="1188227"/>
          </a:xfrm>
          <a:prstGeom prst="homePlate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125A71-9014-4FDA-B347-B3FEBA92DF91}"/>
              </a:ext>
            </a:extLst>
          </p:cNvPr>
          <p:cNvSpPr/>
          <p:nvPr/>
        </p:nvSpPr>
        <p:spPr>
          <a:xfrm>
            <a:off x="3666982" y="4815439"/>
            <a:ext cx="7624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কৃষিকাজে আগাছানাশক ব্যবহার করা।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39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1" grpId="0"/>
      <p:bldP spid="11" grpId="1"/>
      <p:bldP spid="15" grpId="0"/>
      <p:bldP spid="15" grpId="1"/>
      <p:bldP spid="16" grpId="0"/>
      <p:bldP spid="16" grpId="1"/>
      <p:bldP spid="20" grpId="0" animBg="1"/>
      <p:bldP spid="21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EC25B6-B550-44D8-8C03-5CD3CDA35151}"/>
              </a:ext>
            </a:extLst>
          </p:cNvPr>
          <p:cNvSpPr/>
          <p:nvPr/>
        </p:nvSpPr>
        <p:spPr>
          <a:xfrm>
            <a:off x="3482880" y="1551648"/>
            <a:ext cx="6973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জীবের বাসস্থান ও প্রকৃতি ধ্বংশ হয়।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6DE7F-5D27-40C4-84A1-A8173F44D764}"/>
              </a:ext>
            </a:extLst>
          </p:cNvPr>
          <p:cNvSpPr/>
          <p:nvPr/>
        </p:nvSpPr>
        <p:spPr>
          <a:xfrm>
            <a:off x="3071814" y="113504"/>
            <a:ext cx="53406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</a:t>
            </a:r>
            <a:r>
              <a:rPr lang="en-US" sz="40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দূষণের</a:t>
            </a:r>
            <a:r>
              <a:rPr lang="en-US" sz="40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ফলাফল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A0807-A6E7-4709-B647-9498D48EE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2" y="1065189"/>
            <a:ext cx="2758374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6E255-6BD2-4DA6-9C37-C81AD2CE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" y="4941143"/>
            <a:ext cx="282892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A7F7C-375E-4376-B300-62BC16E8C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4" y="3033644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AA8DE8-942F-4E3E-B1A1-40FC2324BF28}"/>
              </a:ext>
            </a:extLst>
          </p:cNvPr>
          <p:cNvSpPr/>
          <p:nvPr/>
        </p:nvSpPr>
        <p:spPr>
          <a:xfrm>
            <a:off x="3616730" y="3429000"/>
            <a:ext cx="6705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মাটির উৎপাদন ক্ষমতা হ্রাস পায়।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8889F-5EA4-4C6F-8B94-A602D5823126}"/>
              </a:ext>
            </a:extLst>
          </p:cNvPr>
          <p:cNvSpPr/>
          <p:nvPr/>
        </p:nvSpPr>
        <p:spPr>
          <a:xfrm>
            <a:off x="3431766" y="5306352"/>
            <a:ext cx="87318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দূষিত মাটিতে জন্মানো ফসলে ক্ষতিকর পদার্থ</a:t>
            </a:r>
          </a:p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থাকতে পারে।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28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9F95E0-2968-4386-9593-29A73DAAF85B}"/>
              </a:ext>
            </a:extLst>
          </p:cNvPr>
          <p:cNvSpPr/>
          <p:nvPr/>
        </p:nvSpPr>
        <p:spPr>
          <a:xfrm>
            <a:off x="3934716" y="1446297"/>
            <a:ext cx="6952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নির্দিষ্ট স্থানে ময়লা-আবর্জনা ফেলা।</a:t>
            </a:r>
            <a:endParaRPr lang="bn-BD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AF2175-558D-4B20-94DE-021FBD8D910B}"/>
              </a:ext>
            </a:extLst>
          </p:cNvPr>
          <p:cNvSpPr/>
          <p:nvPr/>
        </p:nvSpPr>
        <p:spPr>
          <a:xfrm>
            <a:off x="3208695" y="139729"/>
            <a:ext cx="5408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মাটি দূষণ রোধের উপায়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FC53F-7A62-40B1-8A66-B162718A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7" y="722989"/>
            <a:ext cx="3482415" cy="1968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21F1D-C467-46E1-B5B6-7F7F8E297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2" y="2801846"/>
            <a:ext cx="3482415" cy="2052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0AEFF-703C-4114-A897-FD862BEB9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1" y="4964578"/>
            <a:ext cx="3510991" cy="1753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40CFCB-8664-4B9E-817D-272987AF09E1}"/>
              </a:ext>
            </a:extLst>
          </p:cNvPr>
          <p:cNvSpPr/>
          <p:nvPr/>
        </p:nvSpPr>
        <p:spPr>
          <a:xfrm>
            <a:off x="3926596" y="3429000"/>
            <a:ext cx="8265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জিনিসপত্রের ব্যবহার কমানো, পুনঃব্যবহার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এবং রিসাইকেল করা।</a:t>
            </a:r>
            <a:endParaRPr lang="bn-BD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541728-E7EA-494D-AD67-18D1DA729576}"/>
              </a:ext>
            </a:extLst>
          </p:cNvPr>
          <p:cNvSpPr/>
          <p:nvPr/>
        </p:nvSpPr>
        <p:spPr>
          <a:xfrm>
            <a:off x="3926596" y="5518986"/>
            <a:ext cx="8265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জমিতে জৈব সার যেমন-কম্পোস্ট ব্যবহার করা।</a:t>
            </a:r>
            <a:endParaRPr lang="bn-BD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3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367</Words>
  <Application>Microsoft Office PowerPoint</Application>
  <PresentationFormat>Widescreen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53</cp:revision>
  <dcterms:created xsi:type="dcterms:W3CDTF">2021-07-04T15:10:56Z</dcterms:created>
  <dcterms:modified xsi:type="dcterms:W3CDTF">2021-08-04T12:49:19Z</dcterms:modified>
</cp:coreProperties>
</file>