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8" r:id="rId2"/>
    <p:sldId id="276" r:id="rId3"/>
    <p:sldId id="260" r:id="rId4"/>
    <p:sldId id="261" r:id="rId5"/>
    <p:sldId id="273" r:id="rId6"/>
    <p:sldId id="266" r:id="rId7"/>
    <p:sldId id="262" r:id="rId8"/>
    <p:sldId id="268" r:id="rId9"/>
    <p:sldId id="263" r:id="rId10"/>
    <p:sldId id="264" r:id="rId11"/>
    <p:sldId id="267" r:id="rId12"/>
    <p:sldId id="275" r:id="rId13"/>
    <p:sldId id="272" r:id="rId14"/>
    <p:sldId id="274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33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56" autoAdjust="0"/>
  </p:normalViewPr>
  <p:slideViewPr>
    <p:cSldViewPr>
      <p:cViewPr>
        <p:scale>
          <a:sx n="100" d="100"/>
          <a:sy n="100" d="100"/>
        </p:scale>
        <p:origin x="-43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E56C6-A907-4C39-B3FC-BC2046200420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C14C3-624C-4612-BD79-6783CD77DF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39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B5360-32F2-448C-8CDB-271CA4F2BB9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মোহাম্মদ</a:t>
            </a:r>
            <a:r>
              <a:rPr lang="en-US" dirty="0" smtClean="0"/>
              <a:t> </a:t>
            </a:r>
            <a:r>
              <a:rPr lang="en-US" dirty="0" err="1" smtClean="0"/>
              <a:t>আমিনুল</a:t>
            </a:r>
            <a:r>
              <a:rPr lang="en-US" dirty="0" smtClean="0"/>
              <a:t> </a:t>
            </a:r>
            <a:r>
              <a:rPr lang="en-US" dirty="0" err="1" smtClean="0"/>
              <a:t>ইসলাম</a:t>
            </a:r>
            <a:r>
              <a:rPr lang="en-US" dirty="0" smtClean="0"/>
              <a:t>, </a:t>
            </a:r>
            <a:r>
              <a:rPr lang="en-US" dirty="0" err="1" smtClean="0"/>
              <a:t>সিনিয়র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বড়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দারোগাহাট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মাদ্রাসা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সীতাকুণ্ড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চট্টগ্রাম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ইমেইলঃ</a:t>
            </a:r>
            <a:r>
              <a:rPr lang="en-US" baseline="0" dirty="0" smtClean="0"/>
              <a:t> ai01061972@gmail.com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2C14C3-624C-4612-BD79-6783CD77DFC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9142" y="466725"/>
            <a:ext cx="7887369" cy="5619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স্বাগতম</a:t>
            </a:r>
            <a:endParaRPr kumimoji="0" lang="en-US" sz="4000" b="1" i="0" u="none" strike="noStrike" kern="1200" cap="none" spc="0" normalizeH="0" baseline="0" noProof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Nikosh" pitchFamily="2" charset="0"/>
              <a:ea typeface="+mj-ea"/>
              <a:cs typeface="Nikosh" pitchFamily="2" charset="0"/>
            </a:endParaRPr>
          </a:p>
        </p:txBody>
      </p:sp>
      <p:pic>
        <p:nvPicPr>
          <p:cNvPr id="5" name="Picture 2" descr="C:\Users\sukanto\Desktop\BKB Sir\Image\types-of-flowers-15797190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141" y="1295400"/>
            <a:ext cx="7887369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82025"/>
            <a:ext cx="7086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সংক্ষিপ্ত পদ্ধতিতে গড় নির্ণয় সারণীঃ </a:t>
            </a:r>
            <a:endParaRPr lang="en-US" sz="3200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717015"/>
              </p:ext>
            </p:extLst>
          </p:nvPr>
        </p:nvGraphicFramePr>
        <p:xfrm>
          <a:off x="533400" y="1752600"/>
          <a:ext cx="8382000" cy="403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1142999">
                <a:tc>
                  <a:txBody>
                    <a:bodyPr/>
                    <a:lstStyle/>
                    <a:p>
                      <a:pPr algn="ctr"/>
                      <a:endParaRPr lang="bn-BD" sz="1800" b="1" baseline="0" dirty="0" smtClean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  <a:p>
                      <a:pPr algn="ctr"/>
                      <a:r>
                        <a:rPr lang="bn-BD" sz="1800" b="1" baseline="0" dirty="0" smtClean="0">
                          <a:solidFill>
                            <a:schemeClr val="tx1"/>
                          </a:solidFill>
                          <a:latin typeface="Nikosh" pitchFamily="2" charset="0"/>
                          <a:cs typeface="Nikosh" pitchFamily="2" charset="0"/>
                        </a:rPr>
                        <a:t>শ্রেণিব্যাপ্তি</a:t>
                      </a:r>
                    </a:p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1800" b="1" dirty="0" smtClean="0">
                        <a:solidFill>
                          <a:srgbClr val="FF00FF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  <a:p>
                      <a:pPr algn="ctr"/>
                      <a:r>
                        <a:rPr lang="bn-BD" sz="1800" b="1" dirty="0" smtClean="0">
                          <a:solidFill>
                            <a:srgbClr val="FF00FF"/>
                          </a:solidFill>
                          <a:latin typeface="Nikosh" pitchFamily="2" charset="0"/>
                          <a:cs typeface="Nikosh" pitchFamily="2" charset="0"/>
                        </a:rPr>
                        <a:t>শ্রেণি</a:t>
                      </a:r>
                      <a:r>
                        <a:rPr lang="bn-BD" sz="1800" b="1" baseline="0" dirty="0" smtClean="0">
                          <a:solidFill>
                            <a:srgbClr val="FF00FF"/>
                          </a:solidFill>
                          <a:latin typeface="Nikosh" pitchFamily="2" charset="0"/>
                          <a:cs typeface="Nikosh" pitchFamily="2" charset="0"/>
                        </a:rPr>
                        <a:t> মধ্যমান</a:t>
                      </a:r>
                      <a:endParaRPr lang="en-US" sz="1800" b="1" dirty="0">
                        <a:solidFill>
                          <a:srgbClr val="FF00FF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1800" b="1" dirty="0" smtClean="0">
                        <a:solidFill>
                          <a:srgbClr val="00B0F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  <a:p>
                      <a:pPr algn="ctr"/>
                      <a:r>
                        <a:rPr lang="bn-BD" sz="1800" b="1" dirty="0" smtClean="0">
                          <a:solidFill>
                            <a:srgbClr val="00B0F0"/>
                          </a:solidFill>
                          <a:latin typeface="Nikosh" pitchFamily="2" charset="0"/>
                          <a:cs typeface="Nikosh" pitchFamily="2" charset="0"/>
                        </a:rPr>
                        <a:t>গণসংখ্যা</a:t>
                      </a:r>
                    </a:p>
                    <a:p>
                      <a:pPr algn="ctr"/>
                      <a:r>
                        <a:rPr lang="en-US" sz="1800" b="1" dirty="0" err="1" smtClean="0">
                          <a:solidFill>
                            <a:srgbClr val="00B0F0"/>
                          </a:solidFill>
                          <a:latin typeface="Nikosh" pitchFamily="2" charset="0"/>
                          <a:cs typeface="Nikosh" pitchFamily="2" charset="0"/>
                        </a:rPr>
                        <a:t>fi</a:t>
                      </a:r>
                      <a:endParaRPr lang="en-US" sz="1800" b="1" dirty="0">
                        <a:solidFill>
                          <a:srgbClr val="00B0F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1800" b="1" dirty="0" smtClean="0">
                        <a:solidFill>
                          <a:srgbClr val="00B05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  <a:p>
                      <a:pPr algn="ctr"/>
                      <a:r>
                        <a:rPr lang="bn-BD" sz="1800" b="1" dirty="0" smtClean="0">
                          <a:solidFill>
                            <a:srgbClr val="00B050"/>
                          </a:solidFill>
                          <a:latin typeface="Nikosh" pitchFamily="2" charset="0"/>
                          <a:cs typeface="Nikosh" pitchFamily="2" charset="0"/>
                        </a:rPr>
                        <a:t>বিচ্যুতি সংখ্যা</a:t>
                      </a:r>
                    </a:p>
                    <a:p>
                      <a:pPr algn="ctr"/>
                      <a:r>
                        <a:rPr lang="en-US" sz="1800" b="1" dirty="0" err="1" smtClean="0">
                          <a:solidFill>
                            <a:srgbClr val="00B050"/>
                          </a:solidFill>
                          <a:latin typeface="Nikosh" pitchFamily="2" charset="0"/>
                          <a:cs typeface="Nikosh" pitchFamily="2" charset="0"/>
                        </a:rPr>
                        <a:t>Ui</a:t>
                      </a:r>
                      <a:r>
                        <a:rPr lang="en-US" sz="1800" b="1" dirty="0" smtClean="0">
                          <a:solidFill>
                            <a:srgbClr val="00B050"/>
                          </a:solidFill>
                          <a:latin typeface="Nikosh" pitchFamily="2" charset="0"/>
                          <a:cs typeface="Nikosh" pitchFamily="2" charset="0"/>
                        </a:rPr>
                        <a:t>=(xi-a)/h</a:t>
                      </a:r>
                      <a:endParaRPr lang="en-US" sz="1800" b="1" dirty="0">
                        <a:solidFill>
                          <a:srgbClr val="00B050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n-BD" sz="3200" b="1" dirty="0" smtClean="0">
                        <a:solidFill>
                          <a:srgbClr val="0033CC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  <a:p>
                      <a:pPr algn="ctr"/>
                      <a:r>
                        <a:rPr lang="en-US" sz="3200" b="1" dirty="0" err="1" smtClean="0">
                          <a:solidFill>
                            <a:srgbClr val="0033CC"/>
                          </a:solidFill>
                          <a:latin typeface="Nikosh" pitchFamily="2" charset="0"/>
                          <a:cs typeface="Nikosh" pitchFamily="2" charset="0"/>
                        </a:rPr>
                        <a:t>fiui</a:t>
                      </a:r>
                      <a:endParaRPr lang="en-US" sz="3200" b="1" dirty="0">
                        <a:solidFill>
                          <a:srgbClr val="0033CC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 -  10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en-US" sz="28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33CC"/>
                          </a:solidFill>
                          <a:latin typeface="Nikosh" pitchFamily="2" charset="0"/>
                          <a:cs typeface="Nikosh" pitchFamily="2" charset="0"/>
                        </a:rPr>
                        <a:t>-8</a:t>
                      </a:r>
                      <a:endParaRPr lang="en-US" sz="3200" dirty="0">
                        <a:solidFill>
                          <a:srgbClr val="0033CC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 -  20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15.5</a:t>
                      </a:r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en-US" sz="28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33CC"/>
                          </a:solidFill>
                          <a:latin typeface="Nikosh" pitchFamily="2" charset="0"/>
                          <a:cs typeface="Nikosh" pitchFamily="2" charset="0"/>
                        </a:rPr>
                        <a:t>-5</a:t>
                      </a:r>
                      <a:endParaRPr lang="en-US" sz="3200" dirty="0">
                        <a:solidFill>
                          <a:srgbClr val="0033CC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  - 30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25.5</a:t>
                      </a:r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8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33CC"/>
                          </a:solidFill>
                          <a:latin typeface="Nikosh" pitchFamily="2" charset="0"/>
                          <a:cs typeface="Nikosh" pitchFamily="2" charset="0"/>
                        </a:rPr>
                        <a:t>0</a:t>
                      </a:r>
                      <a:endParaRPr lang="en-US" sz="3200" dirty="0">
                        <a:solidFill>
                          <a:srgbClr val="0033CC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  -  40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35.5</a:t>
                      </a:r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endParaRPr lang="en-US" sz="2800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33CC"/>
                          </a:solidFill>
                          <a:latin typeface="Nikosh" pitchFamily="2" charset="0"/>
                          <a:cs typeface="Nikosh" pitchFamily="2" charset="0"/>
                        </a:rPr>
                        <a:t>4</a:t>
                      </a:r>
                      <a:endParaRPr lang="en-US" sz="3200" dirty="0">
                        <a:solidFill>
                          <a:srgbClr val="0033CC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n=20</a:t>
                      </a:r>
                      <a:endParaRPr lang="en-US" sz="28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33CC"/>
                          </a:solidFill>
                          <a:latin typeface="Nikosh" pitchFamily="2" charset="0"/>
                          <a:cs typeface="Nikosh" pitchFamily="2" charset="0"/>
                        </a:rPr>
                        <a:t>        -9</a:t>
                      </a:r>
                      <a:endParaRPr lang="en-US" sz="3200" dirty="0">
                        <a:solidFill>
                          <a:srgbClr val="0033CC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350400"/>
              </p:ext>
            </p:extLst>
          </p:nvPr>
        </p:nvGraphicFramePr>
        <p:xfrm>
          <a:off x="7467600" y="5410200"/>
          <a:ext cx="609600" cy="232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533160" imgH="203040" progId="Equation.3">
                  <p:embed/>
                </p:oleObj>
              </mc:Choice>
              <mc:Fallback>
                <p:oleObj name="Equation" r:id="rId3" imgW="5331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410200"/>
                        <a:ext cx="609600" cy="2322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95400" y="882767"/>
          <a:ext cx="5570554" cy="4756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3" imgW="1091880" imgH="1218960" progId="Equation.3">
                  <p:embed/>
                </p:oleObj>
              </mc:Choice>
              <mc:Fallback>
                <p:oleObj name="Equation" r:id="rId3" imgW="1091880" imgH="1218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882767"/>
                        <a:ext cx="5570554" cy="47560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নিচের প্রশ্নের  উত্তর দাও</a:t>
            </a:r>
            <a:endParaRPr lang="en-US" sz="3200" b="1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2371725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১। সংক্ষিপ্ত পদ্ধতিতে গড় নির্ণয়ের সূত্রটি লিখ</a:t>
            </a:r>
            <a:r>
              <a:rPr lang="en-US" sz="32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.</a:t>
            </a:r>
            <a:endParaRPr lang="bn-BD" sz="3200" dirty="0" smtClean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2300" y="609600"/>
            <a:ext cx="20193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দলীয় কাজ </a:t>
            </a:r>
            <a:endParaRPr lang="en-US" sz="3600" b="1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590800"/>
            <a:ext cx="7391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১ । শ্রেণি মধ্যমান নির্ণয়ের সূত্রটি বল ?</a:t>
            </a:r>
            <a:endParaRPr lang="en-US" sz="4000" dirty="0" smtClean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  <a:p>
            <a:endParaRPr lang="bn-BD" sz="4000" dirty="0" smtClean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BD" sz="4000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২। অনুমিত গড় নির্ণয়ের নিয়ম বলতে পারবে ।</a:t>
            </a:r>
            <a:endParaRPr lang="en-US" sz="4000" dirty="0" smtClean="0">
              <a:solidFill>
                <a:srgbClr val="FF00FF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BD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bn-BD" sz="4000" dirty="0" smtClean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  <a:p>
            <a:r>
              <a:rPr lang="bn-BD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৩। বিচ্যুতি সংখ্যা নির্ণয়ের কৌ</a:t>
            </a:r>
            <a:r>
              <a:rPr lang="en-US" sz="4000" dirty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</a:t>
            </a:r>
            <a:r>
              <a:rPr lang="bn-BD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ল বর্ণনা কর </a:t>
            </a:r>
            <a:r>
              <a:rPr lang="en-US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।</a:t>
            </a:r>
            <a:r>
              <a:rPr lang="bn-BD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533400"/>
            <a:ext cx="3810000" cy="8309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বাড়ির কাজ</a:t>
            </a:r>
            <a:endParaRPr lang="en-US" sz="4800" b="1" u="sng" dirty="0">
              <a:solidFill>
                <a:srgbClr val="FF00FF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6670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একটি সারণি তৈরি করে তা  থেকে সংক্ষিপ্ত পদ্ধতিতে গড় নির্ণয় করে নিয়ে আসবে।</a:t>
            </a:r>
            <a:endParaRPr lang="en-US" sz="40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ukanto\Desktop\BKB Sir\Image\types-of-flowers-15797190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81200"/>
            <a:ext cx="7620000" cy="4343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905000" y="609600"/>
            <a:ext cx="4800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9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609600"/>
            <a:ext cx="8305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60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6000" b="1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sz="40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মোছাঃ</a:t>
            </a:r>
            <a:r>
              <a:rPr lang="en-US" sz="60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শিল্পী</a:t>
            </a:r>
            <a:r>
              <a:rPr lang="en-US" sz="60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বানু</a:t>
            </a:r>
            <a:endParaRPr lang="en-US" sz="6000" dirty="0" smtClean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সহকারী</a:t>
            </a:r>
            <a:r>
              <a:rPr lang="en-US" sz="4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4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(ICT)</a:t>
            </a:r>
          </a:p>
          <a:p>
            <a:pPr algn="ctr"/>
            <a:r>
              <a:rPr lang="en-US" sz="4000" dirty="0" err="1" smtClean="0">
                <a:solidFill>
                  <a:srgbClr val="FF66CC"/>
                </a:solidFill>
                <a:latin typeface="Nikosh" pitchFamily="2" charset="0"/>
                <a:cs typeface="Nikosh" pitchFamily="2" charset="0"/>
              </a:rPr>
              <a:t>আদামদিঘী</a:t>
            </a:r>
            <a:r>
              <a:rPr lang="en-US" sz="4000" dirty="0" smtClean="0">
                <a:solidFill>
                  <a:srgbClr val="FF66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FF66CC"/>
                </a:solidFill>
                <a:latin typeface="Nikosh" pitchFamily="2" charset="0"/>
                <a:cs typeface="Nikosh" pitchFamily="2" charset="0"/>
              </a:rPr>
              <a:t>আদমিয়া</a:t>
            </a:r>
            <a:r>
              <a:rPr lang="en-US" sz="4000" dirty="0" smtClean="0">
                <a:solidFill>
                  <a:srgbClr val="FF66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FF66CC"/>
                </a:solidFill>
                <a:latin typeface="Nikosh" pitchFamily="2" charset="0"/>
                <a:cs typeface="Nikosh" pitchFamily="2" charset="0"/>
              </a:rPr>
              <a:t>ফাজিল</a:t>
            </a:r>
            <a:r>
              <a:rPr lang="en-US" sz="4000" dirty="0" smtClean="0">
                <a:solidFill>
                  <a:srgbClr val="FF66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FF66CC"/>
                </a:solidFill>
                <a:latin typeface="Nikosh" pitchFamily="2" charset="0"/>
                <a:cs typeface="Nikosh" pitchFamily="2" charset="0"/>
              </a:rPr>
              <a:t>মাদ্‌রাসা</a:t>
            </a:r>
            <a:endParaRPr lang="en-US" sz="4000" dirty="0" smtClean="0">
              <a:solidFill>
                <a:srgbClr val="FF66CC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আদামদিঘী</a:t>
            </a:r>
            <a:r>
              <a:rPr lang="en-US" sz="4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4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বগুড়া</a:t>
            </a:r>
            <a:r>
              <a:rPr lang="en-US" sz="4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।</a:t>
            </a:r>
          </a:p>
          <a:p>
            <a:pPr algn="ctr"/>
            <a:r>
              <a:rPr lang="en-US" sz="4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মোবাইল</a:t>
            </a:r>
            <a:r>
              <a:rPr lang="en-US" sz="4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নাম্বার</a:t>
            </a:r>
            <a:r>
              <a:rPr lang="en-US" sz="4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- ০১৭৩৫৫১৮৩৪৫</a:t>
            </a:r>
          </a:p>
          <a:p>
            <a:pPr algn="ctr"/>
            <a:r>
              <a:rPr lang="en-US" sz="4000" dirty="0" smtClean="0">
                <a:solidFill>
                  <a:srgbClr val="0033CC"/>
                </a:solidFill>
                <a:latin typeface="Nikosh" pitchFamily="2" charset="0"/>
                <a:cs typeface="Nikosh" pitchFamily="2" charset="0"/>
              </a:rPr>
              <a:t>ই-</a:t>
            </a:r>
            <a:r>
              <a:rPr lang="en-US" sz="4000" dirty="0" err="1" smtClean="0">
                <a:solidFill>
                  <a:srgbClr val="0033CC"/>
                </a:solidFill>
                <a:latin typeface="Nikosh" pitchFamily="2" charset="0"/>
                <a:cs typeface="Nikosh" pitchFamily="2" charset="0"/>
              </a:rPr>
              <a:t>মেইলঃ</a:t>
            </a:r>
            <a:r>
              <a:rPr lang="en-US" sz="4000" dirty="0" smtClean="0">
                <a:solidFill>
                  <a:srgbClr val="0033CC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smtClean="0">
                <a:solidFill>
                  <a:srgbClr val="0033CC"/>
                </a:solidFill>
                <a:latin typeface="Nikosh" pitchFamily="2" charset="0"/>
                <a:cs typeface="Nikosh" pitchFamily="2" charset="0"/>
              </a:rPr>
              <a:t>shilpi692641@gmail.com</a:t>
            </a:r>
          </a:p>
          <a:p>
            <a:endParaRPr lang="en-US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G_20210602_130620~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838200"/>
            <a:ext cx="19050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8436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995860" y="304799"/>
            <a:ext cx="2971800" cy="959584"/>
          </a:xfrm>
          <a:prstGeom prst="roundRect">
            <a:avLst>
              <a:gd name="adj" fmla="val 24055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000066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bn-BD" sz="6600" b="1" dirty="0" smtClean="0">
              <a:solidFill>
                <a:srgbClr val="000066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9714" y="742285"/>
            <a:ext cx="4724402" cy="384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le 9"/>
          <p:cNvSpPr/>
          <p:nvPr/>
        </p:nvSpPr>
        <p:spPr>
          <a:xfrm>
            <a:off x="4533898" y="1524000"/>
            <a:ext cx="3952875" cy="3896536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/>
            <a:endParaRPr lang="en-US" sz="3200" b="1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3200" b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শ্রেণিঃ</a:t>
            </a:r>
            <a:r>
              <a:rPr lang="bn-IN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দশম</a:t>
            </a:r>
          </a:p>
          <a:p>
            <a:pPr algn="ctr">
              <a:buNone/>
            </a:pPr>
            <a:r>
              <a:rPr lang="bn-BD" sz="3200" b="1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বিষয়ঃ</a:t>
            </a:r>
            <a:r>
              <a:rPr lang="bn-IN" sz="3200" b="1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3200" b="1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গণিত</a:t>
            </a:r>
          </a:p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অধ্যায়ঃ</a:t>
            </a:r>
            <a:r>
              <a:rPr lang="bn-IN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১৭ </a:t>
            </a:r>
            <a:r>
              <a:rPr lang="bn-BD" sz="32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bn-BD" sz="32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পরিসংখ্যান</a:t>
            </a:r>
            <a:r>
              <a:rPr lang="bn-BD" sz="3200" b="1" dirty="0" smtClean="0">
                <a:latin typeface="Nikosh" pitchFamily="2" charset="0"/>
                <a:cs typeface="Nikosh" pitchFamily="2" charset="0"/>
              </a:rPr>
              <a:t>)</a:t>
            </a:r>
          </a:p>
          <a:p>
            <a:pPr algn="ctr">
              <a:buNone/>
            </a:pPr>
            <a:r>
              <a:rPr lang="bn-BD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পাঠঃ</a:t>
            </a:r>
            <a:r>
              <a:rPr lang="bn-IN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কেন্দ্রীয় প্রবনতা 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406128"/>
            <a:ext cx="83820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BD" sz="40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এই পাঠ শেষে শিক্ষার্থীরা-</a:t>
            </a:r>
          </a:p>
          <a:p>
            <a:r>
              <a:rPr lang="bn-BD" sz="400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bn-BD" sz="4000" dirty="0" smtClean="0">
                <a:ln w="11430"/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১। কেন্দ্রীয় প্রবণতার সংজ্ঞা দিতে পারবে।</a:t>
            </a:r>
            <a:endParaRPr lang="en-US" sz="4000" dirty="0" smtClean="0">
              <a:ln w="11430"/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endParaRPr lang="bn-BD" sz="4000" dirty="0" smtClean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r>
              <a:rPr lang="bn-BD" sz="400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২। সংক্ষিপ্ত পদ্ধতিতে গড় নির্ণয় করতে পারবে।</a:t>
            </a:r>
            <a:endParaRPr lang="bn-BD" sz="4000" dirty="0" smtClean="0">
              <a:ln w="11430"/>
              <a:solidFill>
                <a:srgbClr val="FF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sukanto\Desktop\BKB Sir\Image\csharp-average-basic-exercise-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09600"/>
            <a:ext cx="7467600" cy="2743200"/>
          </a:xfrm>
          <a:prstGeom prst="rect">
            <a:avLst/>
          </a:prstGeom>
          <a:noFill/>
        </p:spPr>
      </p:pic>
      <p:pic>
        <p:nvPicPr>
          <p:cNvPr id="5124" name="Picture 4" descr="C:\Users\sukanto\Desktop\BKB Sir\Image\Moving-Average-Formu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505199"/>
            <a:ext cx="8077200" cy="3124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105317"/>
            <a:ext cx="3810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পাঠ শিরোনামঃ </a:t>
            </a:r>
            <a:endParaRPr lang="en-US" sz="4000" b="1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667000"/>
            <a:ext cx="675056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000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latin typeface="Nikosh" pitchFamily="2" charset="0"/>
                <a:cs typeface="Nikosh" pitchFamily="2" charset="0"/>
              </a:rPr>
              <a:t>সংক্ষিপ্ত পদ্ধতিতে গড় নির্ণয় </a:t>
            </a:r>
            <a:endParaRPr lang="en-US" sz="6000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8340" y="753070"/>
            <a:ext cx="4041459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4000" b="1" cap="all" dirty="0" smtClean="0">
                <a:ln/>
                <a:solidFill>
                  <a:srgbClr val="002060"/>
                </a:solidFill>
                <a:effectLst>
                  <a:reflection blurRad="10000" stA="55000" endPos="48000" dist="500" dir="5400000" sy="-100000" algn="bl" rotWithShape="0"/>
                </a:effectLst>
                <a:latin typeface="Nikosh" pitchFamily="2" charset="0"/>
                <a:cs typeface="Nikosh" pitchFamily="2" charset="0"/>
              </a:rPr>
              <a:t>কেন্দ্রীয় প্রবণতা</a:t>
            </a:r>
            <a:endParaRPr lang="en-US" sz="4000" b="1" cap="all" spc="0" dirty="0">
              <a:ln/>
              <a:solidFill>
                <a:srgbClr val="002060"/>
              </a:solidFill>
              <a:effectLst>
                <a:reflection blurRad="10000" stA="55000" endPos="48000" dist="500" dir="5400000" sy="-100000" algn="bl" rotWithShape="0"/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8288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kern="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উপাত্ত সমূহের কেন্দ্রীয় মানের দিকে পুঞ্জীভূত হওয়ার প্রবণতাকে কেন্দ্রীয় প্রবণতা বলে  । </a:t>
            </a:r>
            <a:endParaRPr lang="en-US" sz="3200" kern="0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581400"/>
            <a:ext cx="73914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কেন্দ্রীয় প্রবণতার পরিমাপ তিনটি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গড়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মধ্যক</a:t>
            </a:r>
            <a:r>
              <a:rPr lang="bn-BD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99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99FF"/>
                </a:solidFill>
                <a:latin typeface="NikoshBAN" pitchFamily="2" charset="0"/>
                <a:cs typeface="NikoshBAN" pitchFamily="2" charset="0"/>
              </a:rPr>
              <a:t>প্রচুরক </a:t>
            </a:r>
            <a:endParaRPr lang="en-US" sz="3600" b="1" dirty="0">
              <a:solidFill>
                <a:srgbClr val="0099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8288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নিচের প্রশ্নগুলোর উত্তর দাও</a:t>
            </a:r>
            <a:endParaRPr lang="en-US" sz="4000" b="1" dirty="0">
              <a:solidFill>
                <a:srgbClr val="FF00FF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3048000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kern="0" dirty="0" smtClean="0">
                <a:solidFill>
                  <a:srgbClr val="0099FF"/>
                </a:solidFill>
                <a:latin typeface="Nikosh" pitchFamily="2" charset="0"/>
                <a:cs typeface="Nikosh" pitchFamily="2" charset="0"/>
              </a:rPr>
              <a:t>১। কেন্দ্রীয় প্রবণতা কাকে বলে ?</a:t>
            </a:r>
            <a:endParaRPr lang="en-US" sz="4000" kern="0" dirty="0" smtClean="0">
              <a:solidFill>
                <a:srgbClr val="0099FF"/>
              </a:solidFill>
              <a:latin typeface="Nikosh" pitchFamily="2" charset="0"/>
              <a:cs typeface="Nikosh" pitchFamily="2" charset="0"/>
            </a:endParaRPr>
          </a:p>
          <a:p>
            <a:endParaRPr lang="bn-BD" sz="4000" kern="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4000" kern="0" dirty="0" smtClean="0">
                <a:latin typeface="Nikosh" pitchFamily="2" charset="0"/>
                <a:cs typeface="Nikosh" pitchFamily="2" charset="0"/>
              </a:rPr>
              <a:t>২। কেন্দ্রীয় প্রবণতার পরিমাপ কয়টি ও কি কি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5350" y="304800"/>
            <a:ext cx="73152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সংক্ষিপ্ত পদ্ধতিতে গড় নির্ণয়ের সূত্র, 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863779"/>
              </p:ext>
            </p:extLst>
          </p:nvPr>
        </p:nvGraphicFramePr>
        <p:xfrm>
          <a:off x="895350" y="1219200"/>
          <a:ext cx="56388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1091880" imgH="634680" progId="Equation.3">
                  <p:embed/>
                </p:oleObj>
              </mc:Choice>
              <mc:Fallback>
                <p:oleObj name="Equation" r:id="rId3" imgW="1091880" imgH="634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1219200"/>
                        <a:ext cx="5638800" cy="182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5350" y="2590800"/>
            <a:ext cx="716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এখানে, </a:t>
            </a:r>
            <a:r>
              <a:rPr lang="bn-BD" sz="4000" dirty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a= </a:t>
            </a:r>
            <a:r>
              <a:rPr lang="bn-BD" sz="40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আনুমানিক গড় </a:t>
            </a:r>
            <a:endParaRPr lang="en-US" sz="4000" dirty="0" smtClean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n =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মোট গণসংখ্যা</a:t>
            </a: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000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h =</a:t>
            </a:r>
            <a:r>
              <a:rPr lang="bn-BD" sz="4000" dirty="0" smtClean="0">
                <a:solidFill>
                  <a:srgbClr val="FF00FF"/>
                </a:solidFill>
                <a:latin typeface="Nikosh" pitchFamily="2" charset="0"/>
                <a:cs typeface="Nikosh" pitchFamily="2" charset="0"/>
              </a:rPr>
              <a:t> শ্রেণিব্যপ্তি </a:t>
            </a:r>
            <a:endParaRPr lang="en-US" sz="4000" dirty="0" smtClean="0">
              <a:solidFill>
                <a:srgbClr val="FF00FF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Fi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= 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গনসংখ্যা</a:t>
            </a: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000" dirty="0" err="1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ui</a:t>
            </a:r>
            <a:r>
              <a:rPr lang="en-US" sz="40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  = </a:t>
            </a:r>
            <a:r>
              <a:rPr lang="bn-BD" sz="4000" dirty="0" smtClean="0">
                <a:solidFill>
                  <a:srgbClr val="0070C0"/>
                </a:solidFill>
                <a:latin typeface="Nikosh" pitchFamily="2" charset="0"/>
                <a:cs typeface="Nikosh" pitchFamily="2" charset="0"/>
              </a:rPr>
              <a:t>বিচ্যুতি সংখ্যা</a:t>
            </a:r>
            <a:endParaRPr lang="en-US" sz="4000" dirty="0" smtClean="0">
              <a:solidFill>
                <a:srgbClr val="0070C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fiui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=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" pitchFamily="2" charset="0"/>
                <a:cs typeface="Nikosh" pitchFamily="2" charset="0"/>
              </a:rPr>
              <a:t> গনসংখ্যা ও বিচ্যুতি সংখ্যার গুণফল </a:t>
            </a: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992</TotalTime>
  <Words>280</Words>
  <Application>Microsoft Office PowerPoint</Application>
  <PresentationFormat>On-screen Show (4:3)</PresentationFormat>
  <Paragraphs>88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Concourse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sukanto</dc:creator>
  <cp:lastModifiedBy>ismail - [2010]</cp:lastModifiedBy>
  <cp:revision>73</cp:revision>
  <dcterms:created xsi:type="dcterms:W3CDTF">2006-08-16T00:00:00Z</dcterms:created>
  <dcterms:modified xsi:type="dcterms:W3CDTF">2021-08-03T17:40:12Z</dcterms:modified>
</cp:coreProperties>
</file>