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60" r:id="rId1"/>
  </p:sldMasterIdLst>
  <p:notesMasterIdLst>
    <p:notesMasterId r:id="rId2"/>
  </p:notes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85" r:id="rId17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2">
        <a:schemeClr val="bg2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15"/>
          <p:cNvSpPr/>
          <p:nvPr/>
        </p:nvSpPr>
        <p:spPr>
          <a:xfrm>
            <a:off x="0" y="0"/>
            <a:ext cx="12192000" cy="6858000"/>
          </a:xfrm>
          <a:prstGeom prst="rect"/>
          <a:blipFill rotWithShape="1" dpi="0">
            <a:blip xmlns:r="http://schemas.openxmlformats.org/officeDocument/2006/relationships" r:embed="rId1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algn="tl" flip="none" sx="85000" sy="85000" tx="-44450" ty="381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0" name="Rectangle 9"/>
          <p:cNvSpPr/>
          <p:nvPr/>
        </p:nvSpPr>
        <p:spPr>
          <a:xfrm>
            <a:off x="1307870" y="1267730"/>
            <a:ext cx="9576262" cy="4307950"/>
          </a:xfrm>
          <a:prstGeom prst="rect"/>
          <a:solidFill>
            <a:schemeClr val="bg1"/>
          </a:solidFill>
          <a:ln w="6350" cap="flat" cmpd="sng" algn="ctr">
            <a:noFill/>
            <a:prstDash val="solid"/>
          </a:ln>
          <a:effectLst>
            <a:outerShdw algn="ctr" blurRad="50800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48651" name="Rectangle 10"/>
          <p:cNvSpPr/>
          <p:nvPr/>
        </p:nvSpPr>
        <p:spPr>
          <a:xfrm>
            <a:off x="1447801" y="1411615"/>
            <a:ext cx="9296400" cy="4034770"/>
          </a:xfrm>
          <a:prstGeom prst="rect"/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48652" name="Rectangle 14"/>
          <p:cNvSpPr/>
          <p:nvPr/>
        </p:nvSpPr>
        <p:spPr>
          <a:xfrm>
            <a:off x="5135880" y="1267730"/>
            <a:ext cx="1920240" cy="731520"/>
          </a:xfrm>
          <a:prstGeom prst="rect"/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6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145728" name="Straight Connector 16"/>
            <p:cNvCxnSpPr>
              <a:cxnSpLocks/>
            </p:cNvCxnSpPr>
            <p:nvPr/>
          </p:nvCxnSpPr>
          <p:spPr>
            <a:xfrm>
              <a:off x="5318306" y="1386268"/>
              <a:ext cx="0" cy="640080"/>
            </a:xfrm>
            <a:prstGeom prst="line"/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7"/>
            <p:cNvCxnSpPr>
              <a:cxnSpLocks/>
            </p:cNvCxnSpPr>
            <p:nvPr/>
          </p:nvCxnSpPr>
          <p:spPr>
            <a:xfrm>
              <a:off x="6885637" y="1386268"/>
              <a:ext cx="0" cy="640080"/>
            </a:xfrm>
            <a:prstGeom prst="line"/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18"/>
            <p:cNvCxnSpPr>
              <a:cxnSpLocks/>
            </p:cNvCxnSpPr>
            <p:nvPr/>
          </p:nvCxnSpPr>
          <p:spPr>
            <a:xfrm>
              <a:off x="5318306" y="2031563"/>
              <a:ext cx="1567331" cy="0"/>
            </a:xfrm>
            <a:prstGeom prst="line"/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3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anchor="ctr" bIns="45720" tIns="45720">
            <a:noAutofit/>
          </a:bodyPr>
          <a:lstStyle>
            <a:lvl1pPr algn="ctr">
              <a:lnSpc>
                <a:spcPct val="83000"/>
              </a:lnSpc>
              <a:defRPr baseline="0" b="0" cap="all" dirty="0" sz="7200" kern="1200" lang="en-US" spc="-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4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algn="ctr" indent="0" marL="0">
              <a:spcBef>
                <a:spcPts val="0"/>
              </a:spcBef>
              <a:buNone/>
              <a:defRPr baseline="0" sz="1600" spc="80">
                <a:solidFill>
                  <a:schemeClr val="tx1"/>
                </a:solidFill>
              </a:defRPr>
            </a:lvl1pPr>
            <a:lvl2pPr algn="ctr" indent="0" marL="457200">
              <a:buNone/>
              <a:defRPr sz="1600"/>
            </a:lvl2pPr>
            <a:lvl3pPr algn="ctr" indent="0" marL="914400">
              <a:buNone/>
              <a:defRPr sz="16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55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baseline="0" sz="1300" spc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656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65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11A6AA8-A04B-4104-9AE2-BD48D340E27F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4E0BF79-FAC6-4A96-8DE1-F7B82E2E1652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F5DD9-2C52-442D-92E2-8072C0C3D7CD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5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2">
        <a:schemeClr val="bg2"/>
      </p:bgRef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1"/>
          <p:cNvSpPr/>
          <p:nvPr/>
        </p:nvSpPr>
        <p:spPr>
          <a:xfrm>
            <a:off x="0" y="0"/>
            <a:ext cx="12192000" cy="6858000"/>
          </a:xfrm>
          <a:prstGeom prst="rect"/>
          <a:blipFill rotWithShape="1" dpi="0">
            <a:blip xmlns:r="http://schemas.openxmlformats.org/officeDocument/2006/relationships" r:embed="rId1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algn="tl" flip="none" sx="85000" sy="85000" tx="-44450" ty="381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81" name="Rectangle 22"/>
          <p:cNvSpPr/>
          <p:nvPr/>
        </p:nvSpPr>
        <p:spPr>
          <a:xfrm>
            <a:off x="1307870" y="1267730"/>
            <a:ext cx="9576262" cy="4307950"/>
          </a:xfrm>
          <a:prstGeom prst="rect"/>
          <a:solidFill>
            <a:schemeClr val="bg1"/>
          </a:solidFill>
          <a:ln w="6350" cap="flat" cmpd="sng" algn="ctr">
            <a:noFill/>
            <a:prstDash val="solid"/>
          </a:ln>
          <a:effectLst>
            <a:outerShdw algn="ctr" blurRad="50800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48682" name="Rectangle 23"/>
          <p:cNvSpPr/>
          <p:nvPr/>
        </p:nvSpPr>
        <p:spPr>
          <a:xfrm>
            <a:off x="1447800" y="1411615"/>
            <a:ext cx="9296400" cy="4034770"/>
          </a:xfrm>
          <a:prstGeom prst="rect"/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48683" name="Rectangle 29"/>
          <p:cNvSpPr/>
          <p:nvPr/>
        </p:nvSpPr>
        <p:spPr>
          <a:xfrm>
            <a:off x="5135880" y="1267730"/>
            <a:ext cx="1920240" cy="731520"/>
          </a:xfrm>
          <a:prstGeom prst="rect"/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2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145731" name="Straight Connector 31"/>
            <p:cNvCxnSpPr>
              <a:cxnSpLocks/>
            </p:cNvCxnSpPr>
            <p:nvPr/>
          </p:nvCxnSpPr>
          <p:spPr>
            <a:xfrm>
              <a:off x="5318306" y="1386268"/>
              <a:ext cx="0" cy="640080"/>
            </a:xfrm>
            <a:prstGeom prst="line"/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32"/>
            <p:cNvCxnSpPr>
              <a:cxnSpLocks/>
            </p:cNvCxnSpPr>
            <p:nvPr/>
          </p:nvCxnSpPr>
          <p:spPr>
            <a:xfrm>
              <a:off x="6885637" y="1386268"/>
              <a:ext cx="0" cy="640080"/>
            </a:xfrm>
            <a:prstGeom prst="line"/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33"/>
            <p:cNvCxnSpPr>
              <a:cxnSpLocks/>
            </p:cNvCxnSpPr>
            <p:nvPr/>
          </p:nvCxnSpPr>
          <p:spPr>
            <a:xfrm>
              <a:off x="5318306" y="2031563"/>
              <a:ext cx="1567331" cy="0"/>
            </a:xfrm>
            <a:prstGeom prst="line"/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baseline="0" cap="all" dirty="0" sz="7200" kern="1200" lang="en-US" spc="-1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>
                <a:solidFill>
                  <a:schemeClr val="tx1"/>
                </a:solidFill>
                <a:effectLst/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baseline="0" sz="1300" kern="1200" lang="en-US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/>
          </a:lstStyle>
          <a:p>
            <a:endParaRPr dirty="0"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0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BD3D6FB-79CC-4683-A046-BBE785BA1BED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6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algn="ctr" indent="0" marL="0">
              <a:spcBef>
                <a:spcPts val="0"/>
              </a:spcBef>
              <a:buNone/>
              <a:defRPr b="0" sz="1900">
                <a:solidFill>
                  <a:schemeClr val="tx2"/>
                </a:solidFill>
                <a:latin typeface="+mn-lt"/>
              </a:defRPr>
            </a:lvl1pPr>
            <a:lvl2pPr indent="0" marL="457200">
              <a:buNone/>
              <a:defRPr b="1" sz="19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algn="ctr" indent="0" marL="0">
              <a:spcBef>
                <a:spcPts val="0"/>
              </a:spcBef>
              <a:buNone/>
              <a:defRPr b="0" sz="1900">
                <a:solidFill>
                  <a:schemeClr val="tx2"/>
                </a:solidFill>
              </a:defRPr>
            </a:lvl1pPr>
            <a:lvl2pPr indent="0" marL="457200">
              <a:buNone/>
              <a:defRPr b="1" sz="19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9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512B3E8-48F1-4B23-8498-D8A04A81EC9C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7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B90D90-AA62-404D-A741-635B4370F9CB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6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57002E4-6836-46D1-9DBB-3C27C0DD3A89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7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15"/>
          <p:cNvSpPr/>
          <p:nvPr/>
        </p:nvSpPr>
        <p:spPr>
          <a:xfrm>
            <a:off x="245529" y="237744"/>
            <a:ext cx="8531352" cy="6382512"/>
          </a:xfrm>
          <a:prstGeom prst="rect"/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07" name="Rectangle 14"/>
          <p:cNvSpPr/>
          <p:nvPr/>
        </p:nvSpPr>
        <p:spPr>
          <a:xfrm>
            <a:off x="9020386" y="237744"/>
            <a:ext cx="2926080" cy="6382512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b="0" cap="none" dirty="0" sz="2800" kern="1200" lang="en-US" spc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indent="0" mar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1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CF131DD-A141-4471-BCF9-C6073EDD7E20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712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/>
          </a:lstStyle>
          <a:p>
            <a:endParaRPr dirty="0" lang="en-US"/>
          </a:p>
        </p:txBody>
      </p:sp>
      <p:sp>
        <p:nvSpPr>
          <p:cNvPr id="1048713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14" name="Rectangle 11"/>
          <p:cNvSpPr/>
          <p:nvPr/>
        </p:nvSpPr>
        <p:spPr>
          <a:xfrm>
            <a:off x="9157546" y="374904"/>
            <a:ext cx="2651760" cy="6108192"/>
          </a:xfrm>
          <a:prstGeom prst="rect"/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13"/>
          <p:cNvSpPr/>
          <p:nvPr/>
        </p:nvSpPr>
        <p:spPr>
          <a:xfrm>
            <a:off x="9020386" y="237744"/>
            <a:ext cx="2926080" cy="6382512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b="0"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algn="l" indent="0" mar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algn="tl" blurRad="12700" dir="2700000" dist="6350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defTabSz="914400" eaLnBrk="1" hangingPunct="1" latinLnBrk="0" marL="0" rtl="0">
              <a:defRPr dirty="0" sz="1000" kern="1200" lang="en-US">
                <a:solidFill>
                  <a:srgbClr val="FFFFFF"/>
                </a:solidFill>
                <a:effectLst>
                  <a:outerShdw algn="tl" blurRad="12700" dir="2700000" dist="6350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dirty="0"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74" name="Rectangle 9"/>
          <p:cNvSpPr/>
          <p:nvPr/>
        </p:nvSpPr>
        <p:spPr>
          <a:xfrm>
            <a:off x="9157546" y="374904"/>
            <a:ext cx="2651760" cy="6108192"/>
          </a:xfrm>
          <a:prstGeom prst="rect"/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234696" y="237744"/>
            <a:ext cx="11722608" cy="6382512"/>
          </a:xfrm>
          <a:prstGeom prst="rect"/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dirty="0" lang="en-US"/>
              <a:t>8/6/2021</a:t>
            </a:fld>
            <a:endParaRPr dirty="0"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/>
        </p:spPr>
        <p:txBody>
          <a:bodyPr anchor="b" bIns="45720" lIns="91440" rIns="91440" rtlCol="0" tIns="45720" vert="horz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aseline="0" cap="none" dirty="0" sz="4800" kern="1200" lang="en-US" spc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algn="l" defTabSz="914400" eaLnBrk="1" hangingPunct="1" indent="-182880" latinLnBrk="0" marL="182880" rtl="0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45720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73152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100584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28016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60000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90000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220000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500000" rtl="0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12323415" cy="6858000"/>
          </a:xfrm>
          <a:prstGeom prst="rect"/>
        </p:spPr>
      </p:pic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516598" y="4896379"/>
            <a:ext cx="11900538" cy="2015200"/>
          </a:xfrm>
        </p:spPr>
        <p:txBody>
          <a:bodyPr anchor="ctr">
            <a:noAutofit/>
          </a:bodyPr>
          <a:p>
            <a:pPr algn="ctr"/>
            <a:r>
              <a:rPr b="1" sz="44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সামসুন্নাহার বালিকা উচ্চ বিদ্যালয় ও কলেজ</a:t>
            </a:r>
            <a:br>
              <a:rPr b="1" sz="44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44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ভেদরগঞ্জ,  শরীয়তপুর।</a:t>
            </a:r>
            <a:br>
              <a:rPr b="1" sz="44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32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স্থাপিতঃ ২০১১ খ্রি. প্রতিষ্ঠাতাঃ মনোয়ারা সিকদার</a:t>
            </a:r>
            <a:endParaRPr b="1" sz="3200" lang="en-US">
              <a:solidFill>
                <a:srgbClr val="0000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1141" y="-23781"/>
            <a:ext cx="11900538" cy="4920159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5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357562" y="-23782"/>
            <a:ext cx="5476875" cy="4962525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2000" id="13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14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15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41" name="Rectangle 12"/>
          <p:cNvSpPr/>
          <p:nvPr/>
        </p:nvSpPr>
        <p:spPr>
          <a:xfrm>
            <a:off x="4203952" y="1043197"/>
            <a:ext cx="2789358" cy="785386"/>
          </a:xfrm>
          <a:prstGeom prst="rect"/>
          <a:solidFill>
            <a:srgbClr val="65F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BF0000"/>
                </a:solidFill>
              </a:rPr>
              <a:t>স্থলপথ </a:t>
            </a:r>
            <a:endParaRPr b="1" sz="4400" lang="en-US">
              <a:solidFill>
                <a:srgbClr val="BF0000"/>
              </a:solidFill>
            </a:endParaRPr>
          </a:p>
        </p:txBody>
      </p:sp>
      <p:sp>
        <p:nvSpPr>
          <p:cNvPr id="1048642" name="Rectangle 18"/>
          <p:cNvSpPr/>
          <p:nvPr/>
        </p:nvSpPr>
        <p:spPr>
          <a:xfrm>
            <a:off x="7703782" y="2009393"/>
            <a:ext cx="2789358" cy="785386"/>
          </a:xfrm>
          <a:prstGeom prst="rect"/>
          <a:solidFill>
            <a:srgbClr val="65F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BF0000"/>
                </a:solidFill>
              </a:rPr>
              <a:t>রেলপথ </a:t>
            </a:r>
            <a:endParaRPr b="1" sz="4400" lang="en-US">
              <a:solidFill>
                <a:srgbClr val="BF0000"/>
              </a:solidFill>
            </a:endParaRPr>
          </a:p>
        </p:txBody>
      </p:sp>
      <p:sp>
        <p:nvSpPr>
          <p:cNvPr id="1048643" name="Rectangle 20"/>
          <p:cNvSpPr/>
          <p:nvPr/>
        </p:nvSpPr>
        <p:spPr>
          <a:xfrm>
            <a:off x="1081873" y="2009393"/>
            <a:ext cx="2789358" cy="785386"/>
          </a:xfrm>
          <a:prstGeom prst="rect"/>
          <a:solidFill>
            <a:srgbClr val="65F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BF0000"/>
                </a:solidFill>
              </a:rPr>
              <a:t>সড়কপথ </a:t>
            </a:r>
            <a:endParaRPr b="1" sz="4400" lang="en-US">
              <a:solidFill>
                <a:srgbClr val="BF0000"/>
              </a:solidFill>
            </a:endParaRPr>
          </a:p>
        </p:txBody>
      </p:sp>
      <p:sp>
        <p:nvSpPr>
          <p:cNvPr id="1048644" name="Arrow: Left-Right-Up 2"/>
          <p:cNvSpPr/>
          <p:nvPr/>
        </p:nvSpPr>
        <p:spPr>
          <a:xfrm>
            <a:off x="3871231" y="1828583"/>
            <a:ext cx="3832551" cy="573503"/>
          </a:xfrm>
          <a:prstGeom prst="leftRightUpArrow">
            <a:avLst>
              <a:gd name="adj1" fmla="val 25000"/>
              <a:gd name="adj2" fmla="val 15658"/>
              <a:gd name="adj3" fmla="val 25000"/>
            </a:avLst>
          </a:prstGeom>
          <a:solidFill>
            <a:srgbClr val="D04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8645" name="Rectangle 6"/>
          <p:cNvSpPr/>
          <p:nvPr/>
        </p:nvSpPr>
        <p:spPr>
          <a:xfrm>
            <a:off x="4415571" y="3518297"/>
            <a:ext cx="2789358" cy="785386"/>
          </a:xfrm>
          <a:prstGeom prst="rect"/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65FF65"/>
                </a:solidFill>
              </a:rPr>
              <a:t>পানিপথ </a:t>
            </a:r>
            <a:endParaRPr b="1" sz="4400" lang="en-US">
              <a:solidFill>
                <a:srgbClr val="65FF65"/>
              </a:solidFill>
            </a:endParaRPr>
          </a:p>
        </p:txBody>
      </p:sp>
      <p:sp>
        <p:nvSpPr>
          <p:cNvPr id="1048646" name="Arrow: Left-Right-Up 8"/>
          <p:cNvSpPr/>
          <p:nvPr/>
        </p:nvSpPr>
        <p:spPr>
          <a:xfrm>
            <a:off x="3893974" y="4252886"/>
            <a:ext cx="3832551" cy="573503"/>
          </a:xfrm>
          <a:prstGeom prst="leftRightUpArrow">
            <a:avLst>
              <a:gd name="adj1" fmla="val 25000"/>
              <a:gd name="adj2" fmla="val 15658"/>
              <a:gd name="adj3" fmla="val 25000"/>
            </a:avLst>
          </a:prstGeom>
          <a:solidFill>
            <a:srgbClr val="D04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Rectangle 10"/>
          <p:cNvSpPr/>
          <p:nvPr/>
        </p:nvSpPr>
        <p:spPr>
          <a:xfrm>
            <a:off x="1081873" y="4451129"/>
            <a:ext cx="2789358" cy="785386"/>
          </a:xfrm>
          <a:prstGeom prst="rect"/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65FF65"/>
                </a:solidFill>
              </a:rPr>
              <a:t>নদীপথ </a:t>
            </a:r>
            <a:endParaRPr b="1" sz="4400" lang="en-US">
              <a:solidFill>
                <a:srgbClr val="65FF65"/>
              </a:solidFill>
            </a:endParaRPr>
          </a:p>
        </p:txBody>
      </p:sp>
      <p:sp>
        <p:nvSpPr>
          <p:cNvPr id="1048648" name="Rectangle 15"/>
          <p:cNvSpPr/>
          <p:nvPr/>
        </p:nvSpPr>
        <p:spPr>
          <a:xfrm>
            <a:off x="7703782" y="4451129"/>
            <a:ext cx="2789358" cy="785386"/>
          </a:xfrm>
          <a:prstGeom prst="rect"/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65FF65"/>
                </a:solidFill>
              </a:rPr>
              <a:t>সমুদ্রপথ </a:t>
            </a:r>
            <a:endParaRPr b="1" sz="4400" lang="en-US">
              <a:solidFill>
                <a:srgbClr val="65F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4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7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2" grpId="0" animBg="1"/>
      <p:bldP spid="1048643" grpId="0" animBg="1"/>
      <p:bldP spid="1048644" grpId="0" animBg="1"/>
      <p:bldP spid="1048645" grpId="0" animBg="1"/>
      <p:bldP spid="1048646" grpId="0" animBg="1"/>
      <p:bldP spid="1048647" grpId="0" animBg="1"/>
      <p:bldP spid="10486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27879"/>
            <a:ext cx="12192000" cy="6858000"/>
          </a:xfrm>
          <a:prstGeom prst="rect"/>
        </p:spPr>
      </p:pic>
      <p:sp>
        <p:nvSpPr>
          <p:cNvPr id="1048614" name="Rectangle 12"/>
          <p:cNvSpPr/>
          <p:nvPr/>
        </p:nvSpPr>
        <p:spPr>
          <a:xfrm>
            <a:off x="1489327" y="937617"/>
            <a:ext cx="2789358" cy="480840"/>
          </a:xfrm>
          <a:prstGeom prst="rect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FF0000"/>
                </a:solidFill>
              </a:rPr>
              <a:t>সড়কপথ </a:t>
            </a:r>
          </a:p>
        </p:txBody>
      </p:sp>
      <p:sp>
        <p:nvSpPr>
          <p:cNvPr id="1048615" name="Rectangle 20"/>
          <p:cNvSpPr/>
          <p:nvPr/>
        </p:nvSpPr>
        <p:spPr>
          <a:xfrm>
            <a:off x="826104" y="1929452"/>
            <a:ext cx="4426415" cy="1499548"/>
          </a:xfrm>
          <a:prstGeom prst="rect"/>
          <a:solidFill>
            <a:srgbClr val="92D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sz="3600" lang="en-US">
                <a:solidFill>
                  <a:srgbClr val="BF0000"/>
                </a:solidFill>
              </a:rPr>
              <a:t>ক. জাতীয় মহাসড়ক</a:t>
            </a:r>
            <a:endParaRPr b="1" sz="3600" lang="en-US">
              <a:solidFill>
                <a:srgbClr val="BF0000"/>
              </a:solidFill>
            </a:endParaRPr>
          </a:p>
          <a:p>
            <a:r>
              <a:rPr b="1" sz="3600" lang="en-US">
                <a:solidFill>
                  <a:srgbClr val="BF0000"/>
                </a:solidFill>
              </a:rPr>
              <a:t>খ. আঞ্চলিক সড়ক</a:t>
            </a:r>
            <a:endParaRPr b="1" sz="3600" lang="en-US">
              <a:solidFill>
                <a:srgbClr val="BF0000"/>
              </a:solidFill>
            </a:endParaRPr>
          </a:p>
          <a:p>
            <a:r>
              <a:rPr b="1" sz="3600" lang="en-US">
                <a:solidFill>
                  <a:srgbClr val="BF0000"/>
                </a:solidFill>
              </a:rPr>
              <a:t>গ. কাচাপথ</a:t>
            </a:r>
            <a:endParaRPr b="1" sz="3600" lang="en-US">
              <a:solidFill>
                <a:srgbClr val="BF0000"/>
              </a:solidFill>
            </a:endParaRPr>
          </a:p>
        </p:txBody>
      </p:sp>
      <p:sp>
        <p:nvSpPr>
          <p:cNvPr id="1048616" name="Rectangle 6"/>
          <p:cNvSpPr/>
          <p:nvPr/>
        </p:nvSpPr>
        <p:spPr>
          <a:xfrm>
            <a:off x="4415570" y="3730425"/>
            <a:ext cx="2789358" cy="734589"/>
          </a:xfrm>
          <a:prstGeom prst="rect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0000FF"/>
                </a:solidFill>
              </a:rPr>
              <a:t>আকাশপথ </a:t>
            </a:r>
            <a:endParaRPr b="1" sz="4400" lang="en-US">
              <a:solidFill>
                <a:srgbClr val="0000FF"/>
              </a:solidFill>
            </a:endParaRPr>
          </a:p>
        </p:txBody>
      </p:sp>
      <p:sp>
        <p:nvSpPr>
          <p:cNvPr id="1048617" name="Arrow: Left-Right-Up 8"/>
          <p:cNvSpPr/>
          <p:nvPr/>
        </p:nvSpPr>
        <p:spPr>
          <a:xfrm>
            <a:off x="3078080" y="4437135"/>
            <a:ext cx="5464339" cy="588844"/>
          </a:xfrm>
          <a:prstGeom prst="leftRightUpArrow">
            <a:avLst>
              <a:gd name="adj1" fmla="val 25000"/>
              <a:gd name="adj2" fmla="val 15658"/>
              <a:gd name="adj3" fmla="val 212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Rectangle 10"/>
          <p:cNvSpPr/>
          <p:nvPr/>
        </p:nvSpPr>
        <p:spPr>
          <a:xfrm>
            <a:off x="1489327" y="5331539"/>
            <a:ext cx="4029220" cy="588844"/>
          </a:xfrm>
          <a:prstGeom prst="rect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0000FF"/>
                </a:solidFill>
              </a:rPr>
              <a:t>অভ্যন্তরীণ পথ </a:t>
            </a:r>
            <a:endParaRPr b="1" sz="4400" lang="en-US">
              <a:solidFill>
                <a:srgbClr val="0000FF"/>
              </a:solidFill>
            </a:endParaRPr>
          </a:p>
        </p:txBody>
      </p:sp>
      <p:sp>
        <p:nvSpPr>
          <p:cNvPr id="1048619" name="Arrow: Down 1"/>
          <p:cNvSpPr/>
          <p:nvPr/>
        </p:nvSpPr>
        <p:spPr>
          <a:xfrm>
            <a:off x="2623140" y="1382808"/>
            <a:ext cx="416172" cy="510995"/>
          </a:xfrm>
          <a:prstGeom prst="down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48620" name="Rectangle 4"/>
          <p:cNvSpPr/>
          <p:nvPr/>
        </p:nvSpPr>
        <p:spPr>
          <a:xfrm>
            <a:off x="6224022" y="5331539"/>
            <a:ext cx="4029220" cy="588844"/>
          </a:xfrm>
          <a:prstGeom prst="rect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0000FF"/>
                </a:solidFill>
              </a:rPr>
              <a:t>আন্তর্জাতিকপথ </a:t>
            </a:r>
            <a:endParaRPr b="1" sz="4400" lang="en-US">
              <a:solidFill>
                <a:srgbClr val="0000FF"/>
              </a:solidFill>
            </a:endParaRPr>
          </a:p>
        </p:txBody>
      </p:sp>
      <p:sp>
        <p:nvSpPr>
          <p:cNvPr id="1048621" name="Rectangle 5"/>
          <p:cNvSpPr/>
          <p:nvPr/>
        </p:nvSpPr>
        <p:spPr>
          <a:xfrm>
            <a:off x="7463884" y="937617"/>
            <a:ext cx="2789358" cy="480840"/>
          </a:xfrm>
          <a:prstGeom prst="rect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FF0000"/>
                </a:solidFill>
              </a:rPr>
              <a:t>রেলপথ </a:t>
            </a:r>
          </a:p>
        </p:txBody>
      </p:sp>
      <p:sp>
        <p:nvSpPr>
          <p:cNvPr id="1048622" name="Arrow: Down 7"/>
          <p:cNvSpPr/>
          <p:nvPr/>
        </p:nvSpPr>
        <p:spPr>
          <a:xfrm>
            <a:off x="8650477" y="1403728"/>
            <a:ext cx="416172" cy="510995"/>
          </a:xfrm>
          <a:prstGeom prst="down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3" name="Rectangle 9"/>
          <p:cNvSpPr/>
          <p:nvPr/>
        </p:nvSpPr>
        <p:spPr>
          <a:xfrm>
            <a:off x="6437269" y="1901573"/>
            <a:ext cx="4426415" cy="1499548"/>
          </a:xfrm>
          <a:prstGeom prst="rect"/>
          <a:solidFill>
            <a:srgbClr val="92D0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sz="3600" lang="en-US">
                <a:solidFill>
                  <a:srgbClr val="BF0000"/>
                </a:solidFill>
              </a:rPr>
              <a:t>ক. মিটারগেজ </a:t>
            </a:r>
            <a:endParaRPr b="1" sz="3600" lang="en-US">
              <a:solidFill>
                <a:srgbClr val="BF0000"/>
              </a:solidFill>
            </a:endParaRPr>
          </a:p>
          <a:p>
            <a:r>
              <a:rPr b="1" sz="3600" lang="en-US">
                <a:solidFill>
                  <a:srgbClr val="BF0000"/>
                </a:solidFill>
              </a:rPr>
              <a:t>খ. ব্রডগেজ </a:t>
            </a:r>
            <a:endParaRPr b="1" sz="3600" lang="en-US">
              <a:solidFill>
                <a:srgbClr val="BF0000"/>
              </a:solidFill>
            </a:endParaRPr>
          </a:p>
          <a:p>
            <a:r>
              <a:rPr b="1" sz="3600" lang="en-US">
                <a:solidFill>
                  <a:srgbClr val="BF0000"/>
                </a:solidFill>
              </a:rPr>
              <a:t>গ. ডুয়েলগেজ</a:t>
            </a:r>
            <a:endParaRPr b="1" sz="3600" lang="en-US">
              <a:solidFill>
                <a:srgbClr val="BF0000"/>
              </a:solidFill>
            </a:endParaRPr>
          </a:p>
        </p:txBody>
      </p:sp>
      <p:sp>
        <p:nvSpPr>
          <p:cNvPr id="1048624" name="Arrow: Down 14"/>
          <p:cNvSpPr/>
          <p:nvPr/>
        </p:nvSpPr>
        <p:spPr>
          <a:xfrm>
            <a:off x="8334333" y="4898214"/>
            <a:ext cx="416172" cy="510995"/>
          </a:xfrm>
          <a:prstGeom prst="down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5" name="Arrow: Down 22"/>
          <p:cNvSpPr/>
          <p:nvPr/>
        </p:nvSpPr>
        <p:spPr>
          <a:xfrm>
            <a:off x="3072881" y="4923262"/>
            <a:ext cx="416172" cy="510995"/>
          </a:xfrm>
          <a:prstGeom prst="downArrow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5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44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9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4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5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  <p:bldP spid="1048615" grpId="0" animBg="1"/>
      <p:bldP spid="1048616" grpId="0" animBg="1"/>
      <p:bldP spid="1048617" grpId="0" animBg="1"/>
      <p:bldP spid="1048618" grpId="0" animBg="1"/>
      <p:bldP spid="1048619" grpId="0" animBg="1"/>
      <p:bldP spid="1048620" grpId="0" animBg="1"/>
      <p:bldP spid="1048621" grpId="0" animBg="1"/>
      <p:bldP spid="1048622" grpId="0" animBg="1"/>
      <p:bldP spid="1048623" grpId="0" animBg="1"/>
      <p:bldP spid="1048624" grpId="0" animBg="1"/>
      <p:bldP spid="10486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05" name="TextBox 1"/>
          <p:cNvSpPr txBox="1"/>
          <p:nvPr/>
        </p:nvSpPr>
        <p:spPr>
          <a:xfrm>
            <a:off x="2862857" y="996553"/>
            <a:ext cx="5745362" cy="8915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5400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একটি একক কাজ</a:t>
            </a:r>
            <a:endParaRPr b="1" sz="5400" lang="en-US">
              <a:solidFill>
                <a:srgbClr val="0000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06" name="TextBox 2"/>
          <p:cNvSpPr txBox="1"/>
          <p:nvPr/>
        </p:nvSpPr>
        <p:spPr>
          <a:xfrm>
            <a:off x="1004589" y="2767280"/>
            <a:ext cx="10182822" cy="12852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4000" lang="en-US">
                <a:solidFill>
                  <a:srgbClr val="FF0000"/>
                </a:solidFill>
              </a:rPr>
              <a:t>বাংলাদেশের যাতায়াত ব্যবস্থাকে মোটামুটিভাবে কয় শ্রেণিতে বিভক্ত করা যায়?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  <p:bldP spid="1048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89" name="TextBox 6"/>
          <p:cNvSpPr txBox="1"/>
          <p:nvPr/>
        </p:nvSpPr>
        <p:spPr>
          <a:xfrm>
            <a:off x="3187898" y="42430"/>
            <a:ext cx="5929907" cy="1399540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b="1" sz="8800" lang="en-US">
                <a:solidFill>
                  <a:srgbClr val="008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বাড়ির কাজ</a:t>
            </a:r>
            <a:endParaRPr b="1" sz="8800" lang="en-US">
              <a:solidFill>
                <a:srgbClr val="008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590" name="TextBox 2"/>
          <p:cNvSpPr txBox="1"/>
          <p:nvPr/>
        </p:nvSpPr>
        <p:spPr>
          <a:xfrm>
            <a:off x="1413273" y="2122855"/>
            <a:ext cx="3321843" cy="769441"/>
          </a:xfrm>
          <a:prstGeom prst="rect"/>
          <a:solidFill>
            <a:srgbClr val="FF0000"/>
          </a:solidFill>
        </p:spPr>
        <p:txBody>
          <a:bodyPr anchor="ctr" rtlCol="0" wrap="square">
            <a:spAutoFit/>
          </a:bodyPr>
          <a:p>
            <a:pPr algn="ctr"/>
            <a:r>
              <a:rPr b="1" sz="4400" lang="en-US">
                <a:solidFill>
                  <a:srgbClr val="0000FF"/>
                </a:solidFill>
              </a:rPr>
              <a:t>দল ‘ক’</a:t>
            </a:r>
            <a:endParaRPr b="1" sz="4400" lang="en-US">
              <a:solidFill>
                <a:srgbClr val="0000FF"/>
              </a:solidFill>
            </a:endParaRPr>
          </a:p>
        </p:txBody>
      </p:sp>
      <p:sp>
        <p:nvSpPr>
          <p:cNvPr id="1048591" name="TextBox 4"/>
          <p:cNvSpPr txBox="1"/>
          <p:nvPr/>
        </p:nvSpPr>
        <p:spPr>
          <a:xfrm>
            <a:off x="7456885" y="2122855"/>
            <a:ext cx="3321843" cy="769441"/>
          </a:xfrm>
          <a:prstGeom prst="rect"/>
          <a:solidFill>
            <a:srgbClr val="FF0000"/>
          </a:solidFill>
        </p:spPr>
        <p:txBody>
          <a:bodyPr anchor="ctr" rtlCol="0" wrap="square">
            <a:spAutoFit/>
          </a:bodyPr>
          <a:p>
            <a:pPr algn="ctr"/>
            <a:r>
              <a:rPr b="1" sz="4400" lang="en-US">
                <a:solidFill>
                  <a:srgbClr val="0000FF"/>
                </a:solidFill>
              </a:rPr>
              <a:t>দল ‘খ’</a:t>
            </a:r>
            <a:endParaRPr b="1" sz="4400" lang="en-US">
              <a:solidFill>
                <a:srgbClr val="0000FF"/>
              </a:solidFill>
            </a:endParaRPr>
          </a:p>
        </p:txBody>
      </p:sp>
      <p:sp>
        <p:nvSpPr>
          <p:cNvPr id="1048592" name="TextBox 5"/>
          <p:cNvSpPr txBox="1"/>
          <p:nvPr/>
        </p:nvSpPr>
        <p:spPr>
          <a:xfrm>
            <a:off x="1413273" y="3305488"/>
            <a:ext cx="3477221" cy="1539240"/>
          </a:xfrm>
          <a:prstGeom prst="rect"/>
          <a:solidFill>
            <a:srgbClr val="7030A0"/>
          </a:solidFill>
        </p:spPr>
        <p:txBody>
          <a:bodyPr rtlCol="0" wrap="square">
            <a:spAutoFit/>
          </a:bodyPr>
          <a:p>
            <a:pPr algn="l"/>
            <a:r>
              <a:rPr b="1" sz="3200" lang="en-US">
                <a:solidFill>
                  <a:schemeClr val="bg1"/>
                </a:solidFill>
              </a:rPr>
              <a:t>দেশের অর্থনীতিতে সড়ক পথের গুরুত্ব বিশ্লেষণ কর।</a:t>
            </a:r>
          </a:p>
        </p:txBody>
      </p:sp>
      <p:sp>
        <p:nvSpPr>
          <p:cNvPr id="1048593" name="TextBox 10"/>
          <p:cNvSpPr txBox="1"/>
          <p:nvPr/>
        </p:nvSpPr>
        <p:spPr>
          <a:xfrm>
            <a:off x="7301508" y="3180875"/>
            <a:ext cx="3477221" cy="1539241"/>
          </a:xfrm>
          <a:prstGeom prst="rect"/>
          <a:solidFill>
            <a:srgbClr val="7030A0"/>
          </a:solidFill>
        </p:spPr>
        <p:txBody>
          <a:bodyPr rtlCol="0" wrap="square">
            <a:spAutoFit/>
          </a:bodyPr>
          <a:p>
            <a:pPr algn="l"/>
            <a:r>
              <a:rPr b="1" sz="3200" lang="en-US">
                <a:solidFill>
                  <a:schemeClr val="bg1"/>
                </a:solidFill>
              </a:rPr>
              <a:t>দেশের অর্থনীতিতে পানি পথের গুরুত্ব বিশ্লেষণ কর।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7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/>
      <p:bldP spid="1048590" grpId="0" animBg="1"/>
      <p:bldP spid="1048591" grpId="0" animBg="1"/>
      <p:bldP spid="1048592" grpId="0" animBg="1"/>
      <p:bldP spid="10485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87" name="TextBox 2"/>
          <p:cNvSpPr txBox="1"/>
          <p:nvPr/>
        </p:nvSpPr>
        <p:spPr>
          <a:xfrm>
            <a:off x="1196578" y="1438165"/>
            <a:ext cx="6250781" cy="15138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9600" lang="en-US">
                <a:solidFill>
                  <a:srgbClr val="0000FF"/>
                </a:solidFill>
              </a:rPr>
              <a:t>সবাইকে </a:t>
            </a:r>
            <a:endParaRPr b="1" sz="9600" lang="en-US">
              <a:solidFill>
                <a:srgbClr val="0000FF"/>
              </a:solidFill>
            </a:endParaRPr>
          </a:p>
        </p:txBody>
      </p:sp>
      <p:sp>
        <p:nvSpPr>
          <p:cNvPr id="1048588" name="TextBox 4"/>
          <p:cNvSpPr txBox="1"/>
          <p:nvPr/>
        </p:nvSpPr>
        <p:spPr>
          <a:xfrm>
            <a:off x="6096000" y="3193554"/>
            <a:ext cx="4544615" cy="15138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9600" lang="en-US">
                <a:solidFill>
                  <a:srgbClr val="FF0000"/>
                </a:solidFill>
              </a:rPr>
              <a:t>ধন্যবাদ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  <p:bldP spid="1048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594" name="TextBox 6"/>
          <p:cNvSpPr txBox="1"/>
          <p:nvPr/>
        </p:nvSpPr>
        <p:spPr>
          <a:xfrm>
            <a:off x="3988594" y="795059"/>
            <a:ext cx="4214812" cy="1069340"/>
          </a:xfrm>
          <a:prstGeom prst="rect"/>
          <a:noFill/>
        </p:spPr>
        <p:txBody>
          <a:bodyPr anchor="ctr" rtlCol="0" wrap="square">
            <a:spAutoFit/>
          </a:bodyPr>
          <a:p>
            <a:pPr algn="ctr"/>
            <a:r>
              <a:rPr b="1" sz="6600" lang="en-US">
                <a:solidFill>
                  <a:srgbClr val="0000FF"/>
                </a:solidFill>
              </a:rPr>
              <a:t>মূল্যায়ণ</a:t>
            </a:r>
            <a:endParaRPr b="1" sz="6600" lang="en-US">
              <a:solidFill>
                <a:srgbClr val="0000FF"/>
              </a:solidFill>
            </a:endParaRPr>
          </a:p>
        </p:txBody>
      </p:sp>
      <p:sp>
        <p:nvSpPr>
          <p:cNvPr id="1048595" name="TextBox 2"/>
          <p:cNvSpPr txBox="1"/>
          <p:nvPr/>
        </p:nvSpPr>
        <p:spPr>
          <a:xfrm>
            <a:off x="556024" y="2987626"/>
            <a:ext cx="23193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ক. রেলপথ </a:t>
            </a:r>
          </a:p>
        </p:txBody>
      </p:sp>
      <p:sp>
        <p:nvSpPr>
          <p:cNvPr id="1048596" name="TextBox 3"/>
          <p:cNvSpPr txBox="1"/>
          <p:nvPr/>
        </p:nvSpPr>
        <p:spPr>
          <a:xfrm>
            <a:off x="831653" y="1784103"/>
            <a:ext cx="10784677" cy="11582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3600" lang="en-US"/>
              <a:t>১। বাংলাদেশের কোন পথ দিয়ে সর্বাধিক পণ্য সরবরাহ করা হয় ?</a:t>
            </a:r>
          </a:p>
        </p:txBody>
      </p:sp>
      <p:sp>
        <p:nvSpPr>
          <p:cNvPr id="1048597" name="TextBox 12"/>
          <p:cNvSpPr txBox="1"/>
          <p:nvPr/>
        </p:nvSpPr>
        <p:spPr>
          <a:xfrm>
            <a:off x="3163495" y="2987625"/>
            <a:ext cx="23193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খ. পানিপথ </a:t>
            </a:r>
          </a:p>
        </p:txBody>
      </p:sp>
      <p:sp>
        <p:nvSpPr>
          <p:cNvPr id="1048598" name="TextBox 14"/>
          <p:cNvSpPr txBox="1"/>
          <p:nvPr/>
        </p:nvSpPr>
        <p:spPr>
          <a:xfrm>
            <a:off x="5715000" y="2987625"/>
            <a:ext cx="32206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গ. আকাশপথ </a:t>
            </a:r>
          </a:p>
        </p:txBody>
      </p:sp>
      <p:sp>
        <p:nvSpPr>
          <p:cNvPr id="1048599" name="TextBox 16"/>
          <p:cNvSpPr txBox="1"/>
          <p:nvPr/>
        </p:nvSpPr>
        <p:spPr>
          <a:xfrm>
            <a:off x="9167805" y="2987625"/>
            <a:ext cx="23193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ঘ. সড়কপথ </a:t>
            </a:r>
          </a:p>
        </p:txBody>
      </p:sp>
      <p:sp>
        <p:nvSpPr>
          <p:cNvPr id="1048600" name="TextBox 18"/>
          <p:cNvSpPr txBox="1"/>
          <p:nvPr/>
        </p:nvSpPr>
        <p:spPr>
          <a:xfrm>
            <a:off x="831652" y="4598050"/>
            <a:ext cx="10784677" cy="646331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3600" lang="en-US"/>
              <a:t>২। রেলপথকে কয় ভাগে চিহ্নত করা যায়?</a:t>
            </a:r>
          </a:p>
        </p:txBody>
      </p:sp>
      <p:sp>
        <p:nvSpPr>
          <p:cNvPr id="1048601" name="TextBox 20"/>
          <p:cNvSpPr txBox="1"/>
          <p:nvPr/>
        </p:nvSpPr>
        <p:spPr>
          <a:xfrm>
            <a:off x="420887" y="5339955"/>
            <a:ext cx="23193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ক. ২</a:t>
            </a:r>
          </a:p>
        </p:txBody>
      </p:sp>
      <p:sp>
        <p:nvSpPr>
          <p:cNvPr id="1048602" name="TextBox 22"/>
          <p:cNvSpPr txBox="1"/>
          <p:nvPr/>
        </p:nvSpPr>
        <p:spPr>
          <a:xfrm>
            <a:off x="3163495" y="5339955"/>
            <a:ext cx="23193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খ. ৪</a:t>
            </a:r>
          </a:p>
        </p:txBody>
      </p:sp>
      <p:sp>
        <p:nvSpPr>
          <p:cNvPr id="1048603" name="TextBox 24"/>
          <p:cNvSpPr txBox="1"/>
          <p:nvPr/>
        </p:nvSpPr>
        <p:spPr>
          <a:xfrm>
            <a:off x="5894785" y="5339955"/>
            <a:ext cx="23193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গ. ৩</a:t>
            </a:r>
          </a:p>
        </p:txBody>
      </p:sp>
      <p:sp>
        <p:nvSpPr>
          <p:cNvPr id="1048604" name="TextBox 26"/>
          <p:cNvSpPr txBox="1"/>
          <p:nvPr/>
        </p:nvSpPr>
        <p:spPr>
          <a:xfrm>
            <a:off x="8626075" y="5339955"/>
            <a:ext cx="2319336" cy="584775"/>
          </a:xfrm>
          <a:prstGeom prst="rect"/>
          <a:solidFill>
            <a:schemeClr val="accent5"/>
          </a:solidFill>
        </p:spPr>
        <p:txBody>
          <a:bodyPr anchor="ctr" rtlCol="0" wrap="square">
            <a:spAutoFit/>
          </a:bodyPr>
          <a:p>
            <a:pPr algn="ctr"/>
            <a:r>
              <a:rPr b="1" sz="3200" lang="en-US">
                <a:solidFill>
                  <a:srgbClr val="FFFF00"/>
                </a:solidFill>
              </a:rPr>
              <a:t>ঘ. 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4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0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6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2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8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4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6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  <p:bldP spid="1048595" grpId="0" animBg="1"/>
      <p:bldP spid="1048595" grpId="1" animBg="1"/>
      <p:bldP spid="1048596" grpId="0"/>
      <p:bldP spid="1048597" grpId="0" animBg="1"/>
      <p:bldP spid="1048597" grpId="1" animBg="1"/>
      <p:bldP spid="1048598" grpId="0" animBg="1"/>
      <p:bldP spid="1048598" grpId="1" animBg="1"/>
      <p:bldP spid="1048599" grpId="0" animBg="1"/>
      <p:bldP spid="1048600" grpId="0"/>
      <p:bldP spid="1048601" grpId="0" animBg="1"/>
      <p:bldP spid="1048601" grpId="1" animBg="1"/>
      <p:bldP spid="1048602" grpId="0" animBg="1"/>
      <p:bldP spid="1048602" grpId="1" animBg="1"/>
      <p:bldP spid="1048603" grpId="0" animBg="1"/>
      <p:bldP spid="1048604" grpId="0" animBg="1"/>
      <p:bldP spid="104860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12138423" cy="6858000"/>
          </a:xfrm>
          <a:prstGeom prst="rect"/>
        </p:spPr>
      </p:pic>
      <p:pic>
        <p:nvPicPr>
          <p:cNvPr id="2097160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93281" y="890376"/>
            <a:ext cx="5482828" cy="5077245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08" name="Title 7"/>
          <p:cNvSpPr>
            <a:spLocks noGrp="1"/>
          </p:cNvSpPr>
          <p:nvPr>
            <p:ph type="title"/>
          </p:nvPr>
        </p:nvSpPr>
        <p:spPr>
          <a:xfrm>
            <a:off x="1105495" y="1428405"/>
            <a:ext cx="10058400" cy="3607937"/>
          </a:xfrm>
        </p:spPr>
        <p:txBody>
          <a:bodyPr>
            <a:noAutofit/>
          </a:bodyPr>
          <a:p>
            <a:pPr algn="ctr"/>
            <a:r>
              <a:rPr b="1" sz="8000" lang="en-US">
                <a:solidFill>
                  <a:srgbClr val="FFFF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মাল্টিমিডিয়া ক্লাসে</a:t>
            </a:r>
            <a:br>
              <a:rPr b="1" sz="8000" lang="en-US">
                <a:solidFill>
                  <a:srgbClr val="FFFF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8000" lang="en-US">
                <a:solidFill>
                  <a:srgbClr val="FFFF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সবাইকে স্বাগতম </a:t>
            </a:r>
            <a:endParaRPr b="1" sz="8000" lang="en-US">
              <a:solidFill>
                <a:srgbClr val="FFFF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5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12138423" cy="6858000"/>
          </a:xfrm>
          <a:prstGeom prst="rect"/>
        </p:spPr>
      </p:pic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2848240" y="1056084"/>
            <a:ext cx="6709832" cy="1503163"/>
          </a:xfrm>
        </p:spPr>
        <p:txBody>
          <a:bodyPr>
            <a:noAutofit/>
          </a:bodyPr>
          <a:p>
            <a:pPr algn="ctr"/>
            <a:r>
              <a:rPr b="1" sz="9600" lang="en-US">
                <a:solidFill>
                  <a:srgbClr val="FF0000"/>
                </a:solidFill>
              </a:rPr>
              <a:t>পরিচিতি</a:t>
            </a:r>
          </a:p>
        </p:txBody>
      </p:sp>
      <p:sp>
        <p:nvSpPr>
          <p:cNvPr id="1048610" name="Rectangle: Top Corners Snipped 3"/>
          <p:cNvSpPr/>
          <p:nvPr/>
        </p:nvSpPr>
        <p:spPr>
          <a:xfrm>
            <a:off x="875109" y="2375296"/>
            <a:ext cx="5274469" cy="3682007"/>
          </a:xfrm>
          <a:prstGeom prst="snip2SameRect"/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28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রূপায়ণ হালদার</a:t>
            </a:r>
            <a:endParaRPr b="1" sz="28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28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সহকারী শিক্ষক (কম্পিউটার)</a:t>
            </a:r>
            <a:endParaRPr b="1" sz="28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28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সামসুন্নাহার গার্লস স্কুল এন্ড কলেজ</a:t>
            </a:r>
            <a:endParaRPr b="1" sz="28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28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ভেদরগঞ্জ, শরীয়তপুর। </a:t>
            </a:r>
            <a:endParaRPr b="1" sz="28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28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মোবাইলঃ ০১৭৫৮৫০৪৬৫০</a:t>
            </a:r>
            <a:endParaRPr b="1" sz="28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28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ইমেইলঃ ribbed1990@gmail.com</a:t>
            </a:r>
            <a:endParaRPr b="1" sz="28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11" name="Rectangle: Top Corners Snipped 5"/>
          <p:cNvSpPr/>
          <p:nvPr/>
        </p:nvSpPr>
        <p:spPr>
          <a:xfrm>
            <a:off x="6149578" y="2250279"/>
            <a:ext cx="5101828" cy="3807024"/>
          </a:xfrm>
          <a:prstGeom prst="snip2SameRect"/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32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বিষয়ঃ ভূগোল ও পরিবেশ</a:t>
            </a:r>
            <a:endParaRPr b="1" sz="32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32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শ্রেণিঃ নবম ও দশম </a:t>
            </a:r>
            <a:endParaRPr b="1" sz="32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32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অধ্যায়ঃ দ্বাদশ</a:t>
            </a:r>
            <a:endParaRPr b="1" sz="32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32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সময়ঃ ৪৫ মিনিট</a:t>
            </a:r>
            <a:endParaRPr b="1" sz="32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pPr algn="ctr"/>
            <a:r>
              <a:rPr b="1" sz="3200" lang="en-US">
                <a:solidFill>
                  <a:srgbClr val="9933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তারিখঃ ০৪/০৮/২০২১</a:t>
            </a:r>
            <a:endParaRPr b="1" sz="3200" lang="en-US">
              <a:solidFill>
                <a:srgbClr val="9933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 animBg="1"/>
      <p:bldP spid="10486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6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74568" y="907181"/>
            <a:ext cx="4668995" cy="5043637"/>
          </a:xfrm>
          <a:prstGeom prst="rect"/>
        </p:spPr>
      </p:pic>
      <p:pic>
        <p:nvPicPr>
          <p:cNvPr id="209716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357938" y="907182"/>
            <a:ext cx="4859494" cy="504363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4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459899" y="405374"/>
            <a:ext cx="10559460" cy="73597"/>
          </a:xfrm>
        </p:spPr>
        <p:txBody>
          <a:bodyPr>
            <a:normAutofit fontScale="90000"/>
          </a:bodyPr>
          <a:p>
            <a:r>
              <a:rPr b="1" sz="6000" lang="en-US">
                <a:solidFill>
                  <a:srgbClr val="FF0000"/>
                </a:solidFill>
              </a:rPr>
              <a:t>নিচের ছবিগুলো লক্ষ্য করি……….</a:t>
            </a:r>
          </a:p>
        </p:txBody>
      </p:sp>
      <p:pic>
        <p:nvPicPr>
          <p:cNvPr id="209716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64406" y="884345"/>
            <a:ext cx="4994671" cy="2544655"/>
          </a:xfrm>
          <a:prstGeom prst="rect"/>
        </p:spPr>
      </p:pic>
      <p:pic>
        <p:nvPicPr>
          <p:cNvPr id="209716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968006" y="884345"/>
            <a:ext cx="5259588" cy="2542274"/>
          </a:xfrm>
          <a:prstGeom prst="rect"/>
        </p:spPr>
      </p:pic>
      <p:pic>
        <p:nvPicPr>
          <p:cNvPr id="2097168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b="7438"/>
          <a:stretch>
            <a:fillRect/>
          </a:stretch>
        </p:blipFill>
        <p:spPr>
          <a:xfrm>
            <a:off x="982264" y="3429000"/>
            <a:ext cx="4994671" cy="2544655"/>
          </a:xfrm>
          <a:prstGeom prst="rect"/>
        </p:spPr>
      </p:pic>
      <p:pic>
        <p:nvPicPr>
          <p:cNvPr id="2097169" name="Picture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5"/>
          <a:srcRect l="52598" t="51303" r="2705" b="34919"/>
          <a:stretch>
            <a:fillRect/>
          </a:stretch>
        </p:blipFill>
        <p:spPr>
          <a:xfrm>
            <a:off x="6012654" y="3426619"/>
            <a:ext cx="5223869" cy="2542275"/>
          </a:xfrm>
          <a:prstGeom prst="rect"/>
        </p:spPr>
      </p:pic>
      <p:sp>
        <p:nvSpPr>
          <p:cNvPr id="1048613" name="Title 1"/>
          <p:cNvSpPr txBox="1"/>
          <p:nvPr/>
        </p:nvSpPr>
        <p:spPr>
          <a:xfrm>
            <a:off x="3018234" y="6202257"/>
            <a:ext cx="9001126" cy="539657"/>
          </a:xfrm>
          <a:prstGeom prst="rect"/>
        </p:spPr>
        <p:txBody>
          <a:bodyPr anchor="ctr" bIns="45720" lIns="91440" rIns="91440" rtlCol="0" tIns="45720" vert="horz">
            <a:normAutofit fontScale="875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cap="none" dirty="0" sz="4800" kern="1200" lang="en-US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b="1" sz="4000" lang="as-IN">
                <a:solidFill>
                  <a:srgbClr val="6600CC"/>
                </a:solidFill>
              </a:rPr>
              <a:t>ছবিগুলো</a:t>
            </a:r>
            <a:r>
              <a:rPr b="1" sz="4000" lang="en-US">
                <a:solidFill>
                  <a:srgbClr val="6600CC"/>
                </a:solidFill>
              </a:rPr>
              <a:t> দেখে কিছু বুঝতে পেরেছো কি?</a:t>
            </a:r>
            <a:endParaRPr b="1" sz="4000" lang="as-IN">
              <a:solidFill>
                <a:srgbClr val="66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6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44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7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06066" y="885975"/>
            <a:ext cx="10379868" cy="5186213"/>
          </a:xfrm>
          <a:prstGeom prst="rect"/>
        </p:spPr>
      </p:pic>
      <p:sp>
        <p:nvSpPr>
          <p:cNvPr id="1048626" name="Title 1"/>
          <p:cNvSpPr txBox="1"/>
          <p:nvPr/>
        </p:nvSpPr>
        <p:spPr>
          <a:xfrm>
            <a:off x="1893094" y="0"/>
            <a:ext cx="7850187" cy="885975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cap="none" dirty="0" sz="4800" kern="1200" lang="en-US" spc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b="1" sz="8000" lang="as-IN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আজকের পাঠ</a:t>
            </a:r>
            <a:endParaRPr b="1" sz="8000" lang="as-IN">
              <a:solidFill>
                <a:srgbClr val="0000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27" name="TextBox 10"/>
          <p:cNvSpPr txBox="1"/>
          <p:nvPr/>
        </p:nvSpPr>
        <p:spPr>
          <a:xfrm>
            <a:off x="2464594" y="4217699"/>
            <a:ext cx="8821340" cy="20472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sz="6600" lang="en-US">
                <a:solidFill>
                  <a:srgbClr val="F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বাংলাদেশের যোগাযোগ ব্যবস্থা ও বাণিজ্য</a:t>
            </a:r>
            <a:endParaRPr sz="6600" lang="en-US">
              <a:solidFill>
                <a:srgbClr val="F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5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2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28" name="Rectangle: Rounded Corners 1"/>
          <p:cNvSpPr/>
          <p:nvPr/>
        </p:nvSpPr>
        <p:spPr>
          <a:xfrm>
            <a:off x="836414" y="1135260"/>
            <a:ext cx="10519172" cy="5276256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এ অধ্যায় পাঠ শেষে শিক্ষার্থীরা…………</a:t>
            </a:r>
            <a:b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১। বাংলাদেশের যোগাযোগ ব্যবস্থা কাকে বলে তা বলতে পারবে।</a:t>
            </a:r>
            <a:b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২। বাংলাদেশের যোগাযোগ ব্যবস্থার প্রকারভেদ ব্যাখ্যা করতে পারবে।</a:t>
            </a:r>
            <a:b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৩। বাংলাদেশের যোগাযোগ ব্যবস্থার গুরুত্ব বর্ণনা করতে পারবে।</a:t>
            </a:r>
            <a:b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</a:br>
            <a:r>
              <a:rPr b="1" sz="360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৪। বাংলাদেশের অর্থনীতিতে যোগাযোগ ব্যবস্থা ভূমিকা বিশ্লেষণ করতে পারবে।</a:t>
            </a:r>
            <a:endParaRPr sz="3600" lang="en-US">
              <a:solidFill>
                <a:srgbClr val="7030A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4246893" y="145256"/>
            <a:ext cx="3698214" cy="854869"/>
          </a:xfrm>
        </p:spPr>
        <p:txBody>
          <a:bodyPr>
            <a:noAutofit/>
          </a:bodyPr>
          <a:p>
            <a:r>
              <a:rPr b="1" sz="6600" lang="en-US">
                <a:solidFill>
                  <a:srgbClr val="FF00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শিখনফল</a:t>
            </a:r>
            <a:endParaRPr b="1" sz="6600" lang="en-US">
              <a:solidFill>
                <a:srgbClr val="FF00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  <p:bldP spid="10486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sp>
        <p:nvSpPr>
          <p:cNvPr id="1048630" name="Rectangle: Rounded Corners 1"/>
          <p:cNvSpPr/>
          <p:nvPr/>
        </p:nvSpPr>
        <p:spPr>
          <a:xfrm>
            <a:off x="1122163" y="969466"/>
            <a:ext cx="9980413" cy="4919068"/>
          </a:xfrm>
          <a:prstGeom prst="roundRect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just"/>
            <a:r>
              <a:rPr b="1" sz="3600" lang="en-US">
                <a:solidFill>
                  <a:srgbClr val="FFFF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সাধারণত এক স্থান থেকে অন্য স্থানে পণ্যদ্রব্যাদি আনা-নেয়ার জন্য পরিবহণ ব্যবস্থার যে মাধ্যম ব্যবহার করা হয়, তাকে যোগাযোগ ব্যবস্থা বলে। </a:t>
            </a:r>
            <a:endParaRPr b="1" sz="3600" lang="en-US">
              <a:solidFill>
                <a:srgbClr val="FFFF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r>
              <a:rPr b="1" sz="3600" lang="en-US">
                <a:solidFill>
                  <a:srgbClr val="FFFF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একটি দেশের সামগ্রিক অর্থনীতিতে প্রত্যক্ষ বা পরোক্ষভাবে নির্ভর করে সেই দেশের উন্নত যোগাযোগ ব্যবস্থার উপর ।</a:t>
            </a:r>
            <a:endParaRPr b="1" sz="3600" lang="en-US">
              <a:solidFill>
                <a:srgbClr val="FFFF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  <a:p>
            <a:r>
              <a:rPr b="1" sz="3600" lang="en-US">
                <a:solidFill>
                  <a:srgbClr val="FFFF0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তবে, বাংলাদেশের সামগ্রিক যাতায়াতের মাধ্যম হিসাবে সড়ক পথেই অধিক পণ্য আনা-নেয়া করা হয়।</a:t>
            </a:r>
            <a:endParaRPr b="1" sz="3600" lang="en-US">
              <a:solidFill>
                <a:srgbClr val="FFFF0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1375172" y="145256"/>
            <a:ext cx="9980413" cy="543520"/>
          </a:xfrm>
        </p:spPr>
        <p:txBody>
          <a:bodyPr>
            <a:noAutofit/>
          </a:bodyPr>
          <a:p>
            <a:r>
              <a:rPr b="1" lang="en-US">
                <a:solidFill>
                  <a:srgbClr val="0000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যোগাযোগ ব্যবস্থা বলতে যা বুঝি……</a:t>
            </a:r>
            <a:endParaRPr b="1" lang="en-US">
              <a:solidFill>
                <a:srgbClr val="0000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  <p:bldP spid="1048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285750" y="0"/>
            <a:ext cx="12477750" cy="6858000"/>
          </a:xfrm>
          <a:prstGeom prst="rect"/>
        </p:spPr>
      </p:pic>
      <p:sp>
        <p:nvSpPr>
          <p:cNvPr id="1048632" name="Hexagon 1"/>
          <p:cNvSpPr/>
          <p:nvPr/>
        </p:nvSpPr>
        <p:spPr>
          <a:xfrm>
            <a:off x="2077221" y="1000126"/>
            <a:ext cx="7420569" cy="1360756"/>
          </a:xfrm>
          <a:prstGeom prst="hexagon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FF0000"/>
                </a:solidFill>
              </a:rPr>
              <a:t>বাংলাদেশের যাতায়াত ব্যবস্থার প্রকারভেদ</a:t>
            </a:r>
          </a:p>
        </p:txBody>
      </p:sp>
      <p:sp>
        <p:nvSpPr>
          <p:cNvPr id="1048633" name="Arrow: Down 4"/>
          <p:cNvSpPr/>
          <p:nvPr/>
        </p:nvSpPr>
        <p:spPr>
          <a:xfrm>
            <a:off x="5598631" y="2328441"/>
            <a:ext cx="377751" cy="785386"/>
          </a:xfrm>
          <a:prstGeom prst="downArrow"/>
          <a:solidFill>
            <a:srgbClr val="D04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Rectangle 5"/>
          <p:cNvSpPr/>
          <p:nvPr/>
        </p:nvSpPr>
        <p:spPr>
          <a:xfrm>
            <a:off x="2098477" y="3113827"/>
            <a:ext cx="7420570" cy="224304"/>
          </a:xfrm>
          <a:prstGeom prst="rect"/>
          <a:solidFill>
            <a:srgbClr val="D04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Arrow: Down 7"/>
          <p:cNvSpPr/>
          <p:nvPr/>
        </p:nvSpPr>
        <p:spPr>
          <a:xfrm>
            <a:off x="1988321" y="3338131"/>
            <a:ext cx="377751" cy="785386"/>
          </a:xfrm>
          <a:prstGeom prst="downArrow"/>
          <a:solidFill>
            <a:srgbClr val="D04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Arrow: Down 9"/>
          <p:cNvSpPr/>
          <p:nvPr/>
        </p:nvSpPr>
        <p:spPr>
          <a:xfrm>
            <a:off x="5621374" y="3361559"/>
            <a:ext cx="377751" cy="785386"/>
          </a:xfrm>
          <a:prstGeom prst="downArrow"/>
          <a:solidFill>
            <a:srgbClr val="D04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7" name="Arrow: Down 11"/>
          <p:cNvSpPr/>
          <p:nvPr/>
        </p:nvSpPr>
        <p:spPr>
          <a:xfrm>
            <a:off x="9208942" y="3338131"/>
            <a:ext cx="377751" cy="785386"/>
          </a:xfrm>
          <a:prstGeom prst="downArrow"/>
          <a:solidFill>
            <a:srgbClr val="D04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8" name="Rectangle 12"/>
          <p:cNvSpPr/>
          <p:nvPr/>
        </p:nvSpPr>
        <p:spPr>
          <a:xfrm>
            <a:off x="782518" y="4100089"/>
            <a:ext cx="2789358" cy="785386"/>
          </a:xfrm>
          <a:prstGeom prst="rect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FF0000"/>
                </a:solidFill>
              </a:rPr>
              <a:t>স্থলপথ </a:t>
            </a:r>
          </a:p>
        </p:txBody>
      </p:sp>
      <p:sp>
        <p:nvSpPr>
          <p:cNvPr id="1048639" name="Rectangle 18"/>
          <p:cNvSpPr/>
          <p:nvPr/>
        </p:nvSpPr>
        <p:spPr>
          <a:xfrm>
            <a:off x="8003139" y="4101089"/>
            <a:ext cx="2789358" cy="785386"/>
          </a:xfrm>
          <a:prstGeom prst="rect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FF0000"/>
                </a:solidFill>
              </a:rPr>
              <a:t>আকাশপথ </a:t>
            </a:r>
          </a:p>
        </p:txBody>
      </p:sp>
      <p:sp>
        <p:nvSpPr>
          <p:cNvPr id="1048640" name="Rectangle 20"/>
          <p:cNvSpPr/>
          <p:nvPr/>
        </p:nvSpPr>
        <p:spPr>
          <a:xfrm>
            <a:off x="4392828" y="4146945"/>
            <a:ext cx="2789358" cy="785386"/>
          </a:xfrm>
          <a:prstGeom prst="rect"/>
          <a:solidFill>
            <a:srgbClr val="FF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sz="4400" lang="en-US">
                <a:solidFill>
                  <a:srgbClr val="FF0000"/>
                </a:solidFill>
              </a:rPr>
              <a:t>পানিপথ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>
        <p14:flas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8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3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4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5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 animBg="1"/>
      <p:bldP spid="1048634" grpId="0" animBg="1"/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">
  <a:themeElements>
    <a:clrScheme name="Savon">
      <a:dk1>
        <a:sysClr lastClr="000000" val="windowText"/>
      </a:dk1>
      <a:lt1>
        <a:sysClr lastClr="FFFFFF" val="window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ctr" blurRad="38100" dir="5400000" dist="12700" rotWithShape="0">
              <a:srgbClr val="000000">
                <a:alpha val="63000"/>
              </a:srgbClr>
            </a:outerShdw>
          </a:effectLst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dir="tl" rig="flat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algn="tl" flip="none" sx="60000" sy="6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সামসুন্নাহার বালিকা উচ্চ বিদ্যালয় ও কলেজ ভেদরগঞ্জ,  শরীয়তপুর। স্থাপিতঃ ২০১১ খ্রি.</dc:title>
  <dc:creator>Ribbed1990@gmail.com</dc:creator>
  <cp:lastModifiedBy>Ribbed1990@gmail.com</cp:lastModifiedBy>
  <dcterms:created xsi:type="dcterms:W3CDTF">2021-07-30T13:30:11Z</dcterms:created>
  <dcterms:modified xsi:type="dcterms:W3CDTF">2021-08-06T04:11:18Z</dcterms:modified>
</cp:coreProperties>
</file>