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693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074" y="66"/>
      </p:cViewPr>
      <p:guideLst>
        <p:guide orient="horz" pos="2160"/>
        <p:guide pos="30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7EA6F-586D-47C9-B4C7-93CF489D6804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460D-8578-4362-BCE4-6BC96A7C9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8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0D-8578-4362-BCE4-6BC96A7C94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0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0D-8578-4362-BCE4-6BC96A7C94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1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2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5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56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660" y="1122363"/>
            <a:ext cx="7269956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660" y="3602038"/>
            <a:ext cx="726995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13" y="365126"/>
            <a:ext cx="83604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413" y="1825625"/>
            <a:ext cx="836045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6750" y="365125"/>
            <a:ext cx="2090112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413" y="365125"/>
            <a:ext cx="614917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13" y="365126"/>
            <a:ext cx="83604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13" y="1825625"/>
            <a:ext cx="83604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7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64" y="1709739"/>
            <a:ext cx="83604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64" y="4589464"/>
            <a:ext cx="83604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13" y="365126"/>
            <a:ext cx="83604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413" y="1825625"/>
            <a:ext cx="411964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7220" y="1825625"/>
            <a:ext cx="411964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5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75" y="365126"/>
            <a:ext cx="83604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676" y="1681163"/>
            <a:ext cx="410070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676" y="2505075"/>
            <a:ext cx="410070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7221" y="1681163"/>
            <a:ext cx="412090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7221" y="2505075"/>
            <a:ext cx="412090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8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13" y="365126"/>
            <a:ext cx="836045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76" y="457200"/>
            <a:ext cx="3126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905" y="987426"/>
            <a:ext cx="490722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676" y="2057400"/>
            <a:ext cx="3126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76" y="457200"/>
            <a:ext cx="312633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0905" y="987426"/>
            <a:ext cx="490722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676" y="2057400"/>
            <a:ext cx="31263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413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05A1C849-6B02-4E7A-80D0-8FBEE854C56E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0898" y="6356351"/>
            <a:ext cx="327148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5875" y="6356351"/>
            <a:ext cx="2180987" cy="365125"/>
          </a:xfrm>
          <a:prstGeom prst="rect">
            <a:avLst/>
          </a:prstGeom>
        </p:spPr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96983"/>
            <a:ext cx="9567799" cy="6608618"/>
          </a:xfrm>
          <a:prstGeom prst="rect">
            <a:avLst/>
          </a:prstGeom>
        </p:spPr>
      </p:pic>
      <p:sp>
        <p:nvSpPr>
          <p:cNvPr id="8" name="Frame 7"/>
          <p:cNvSpPr/>
          <p:nvPr userDrawn="1"/>
        </p:nvSpPr>
        <p:spPr>
          <a:xfrm>
            <a:off x="-1" y="0"/>
            <a:ext cx="9695145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5965924"/>
            <a:ext cx="8443492" cy="6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4592" y="2722109"/>
            <a:ext cx="3145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elcome Images, Stock Photos &amp; Vectors | Shutterstock"/>
          <p:cNvPicPr>
            <a:picLocks noChangeAspect="1" noChangeArrowheads="1"/>
          </p:cNvPicPr>
          <p:nvPr/>
        </p:nvPicPr>
        <p:blipFill>
          <a:blip r:embed="rId3"/>
          <a:srcRect r="1205" b="4914"/>
          <a:stretch>
            <a:fillRect/>
          </a:stretch>
        </p:blipFill>
        <p:spPr bwMode="auto">
          <a:xfrm>
            <a:off x="776614" y="1064076"/>
            <a:ext cx="8004132" cy="377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26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7203" y="2134788"/>
            <a:ext cx="7352265" cy="4396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How many kinds of article?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441995" y="789488"/>
            <a:ext cx="3367826" cy="622442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634894" y="2604243"/>
            <a:ext cx="522975" cy="91832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1539548" y="2590395"/>
            <a:ext cx="584859" cy="88297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3825" y="327090"/>
            <a:ext cx="4421687" cy="42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What is article?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83490" y="3522567"/>
            <a:ext cx="3713978" cy="616039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Indefinite Article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971145" y="3587550"/>
            <a:ext cx="2607452" cy="597341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Definite Article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76290" y="2761779"/>
            <a:ext cx="1099949" cy="2232807"/>
          </a:xfrm>
          <a:prstGeom prst="curv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oon 15"/>
          <p:cNvSpPr/>
          <p:nvPr/>
        </p:nvSpPr>
        <p:spPr>
          <a:xfrm rot="18931617">
            <a:off x="8022543" y="4450214"/>
            <a:ext cx="1037075" cy="2422726"/>
          </a:xfrm>
          <a:prstGeom prst="mo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7895" y="4899265"/>
            <a:ext cx="148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251021" y="2620780"/>
            <a:ext cx="4513034" cy="966770"/>
          </a:xfrm>
          <a:prstGeom prst="downArrow">
            <a:avLst>
              <a:gd name="adj1" fmla="val 50000"/>
              <a:gd name="adj2" fmla="val 6007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What is use?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entagon 22"/>
          <p:cNvSpPr/>
          <p:nvPr/>
        </p:nvSpPr>
        <p:spPr>
          <a:xfrm rot="5400000">
            <a:off x="4835934" y="1252366"/>
            <a:ext cx="676486" cy="1056508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5921527" y="2725023"/>
            <a:ext cx="1212737" cy="2306320"/>
          </a:xfrm>
          <a:prstGeom prst="curv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1954" y="4256538"/>
            <a:ext cx="985235" cy="204405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792" t="-15638" r="-38903" b="194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38" y="5133072"/>
            <a:ext cx="35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189" y="5015247"/>
            <a:ext cx="1022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98063" y="4535708"/>
            <a:ext cx="1749717" cy="1581901"/>
            <a:chOff x="4022458" y="4535708"/>
            <a:chExt cx="1560285" cy="15819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1" t="22659" r="1117"/>
            <a:stretch/>
          </p:blipFill>
          <p:spPr>
            <a:xfrm>
              <a:off x="4022458" y="4535708"/>
              <a:ext cx="1560285" cy="153871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59413" y="5040391"/>
              <a:ext cx="12863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apple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69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6" grpId="0" animBg="1"/>
      <p:bldP spid="17" grpId="0"/>
      <p:bldP spid="21" grpId="0" animBg="1"/>
      <p:bldP spid="23" grpId="0" animBg="1"/>
      <p:bldP spid="2" grpId="0" animBg="1"/>
      <p:bldP spid="3" grpId="0" animBg="1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1828" y="2245710"/>
            <a:ext cx="190622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tuden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933" y="2245710"/>
            <a:ext cx="218420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ango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7" y="435706"/>
            <a:ext cx="2245489" cy="1888237"/>
          </a:xfrm>
          <a:prstGeom prst="rect">
            <a:avLst/>
          </a:prstGeom>
        </p:spPr>
      </p:pic>
      <p:pic>
        <p:nvPicPr>
          <p:cNvPr id="27" name="Picture 26" descr="D:\A Salam Arif\Picture Arif\4411897972_ce5ce3ddb0.jpg"/>
          <p:cNvPicPr>
            <a:picLocks noChangeAspect="1" noChangeArrowheads="1"/>
          </p:cNvPicPr>
          <p:nvPr/>
        </p:nvPicPr>
        <p:blipFill>
          <a:blip r:embed="rId3"/>
          <a:srcRect b="16279"/>
          <a:stretch>
            <a:fillRect/>
          </a:stretch>
        </p:blipFill>
        <p:spPr bwMode="auto">
          <a:xfrm>
            <a:off x="3119474" y="3052852"/>
            <a:ext cx="1928854" cy="1653948"/>
          </a:xfrm>
          <a:prstGeom prst="rect">
            <a:avLst/>
          </a:prstGeom>
          <a:noFill/>
        </p:spPr>
      </p:pic>
      <p:sp>
        <p:nvSpPr>
          <p:cNvPr id="29" name="Flowchart: Terminator 28"/>
          <p:cNvSpPr/>
          <p:nvPr/>
        </p:nvSpPr>
        <p:spPr>
          <a:xfrm>
            <a:off x="6400801" y="538568"/>
            <a:ext cx="2743200" cy="504169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82603" y="1859801"/>
            <a:ext cx="3837177" cy="10909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‘A’ is used before a word beginning with: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82605" y="3170341"/>
            <a:ext cx="3596502" cy="388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consonant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682603" y="3878236"/>
            <a:ext cx="3837177" cy="789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owel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the sound of ‘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or ‘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82605" y="4917117"/>
            <a:ext cx="3596501" cy="4165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ound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19473" y="5139078"/>
            <a:ext cx="217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ne-eyed man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6" y="3349799"/>
            <a:ext cx="1812283" cy="17034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5340" y="5354522"/>
            <a:ext cx="177974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t="1908" r="14648" b="-1908"/>
          <a:stretch/>
        </p:blipFill>
        <p:spPr>
          <a:xfrm>
            <a:off x="3277243" y="247272"/>
            <a:ext cx="1950805" cy="1907389"/>
          </a:xfrm>
          <a:prstGeom prst="rect">
            <a:avLst/>
          </a:prstGeom>
        </p:spPr>
      </p:pic>
      <p:sp>
        <p:nvSpPr>
          <p:cNvPr id="22" name="TextBox 14"/>
          <p:cNvSpPr txBox="1"/>
          <p:nvPr/>
        </p:nvSpPr>
        <p:spPr>
          <a:xfrm>
            <a:off x="5631105" y="5397420"/>
            <a:ext cx="3940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indefinite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21" y="2245710"/>
            <a:ext cx="47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9773" y="2245710"/>
            <a:ext cx="47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52390" y="5108962"/>
            <a:ext cx="47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9865" y="5354522"/>
            <a:ext cx="47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9" grpId="0" animBg="1"/>
      <p:bldP spid="32" grpId="0" animBg="1"/>
      <p:bldP spid="32" grpId="1" animBg="1"/>
      <p:bldP spid="32" grpId="2" animBg="1"/>
      <p:bldP spid="33" grpId="0" animBg="1"/>
      <p:bldP spid="34" grpId="0" animBg="1"/>
      <p:bldP spid="35" grpId="0" animBg="1"/>
      <p:bldP spid="37" grpId="0"/>
      <p:bldP spid="20" grpId="0"/>
      <p:bldP spid="22" grpId="0"/>
      <p:bldP spid="5" grpId="0"/>
      <p:bldP spid="28" grpId="0"/>
      <p:bldP spid="31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Hi\Pictures\apple.jpg"/>
          <p:cNvPicPr>
            <a:picLocks noChangeAspect="1" noChangeArrowheads="1"/>
          </p:cNvPicPr>
          <p:nvPr/>
        </p:nvPicPr>
        <p:blipFill rotWithShape="1">
          <a:blip r:embed="rId3"/>
          <a:srcRect l="10466" t="19430" r="15052"/>
          <a:stretch/>
        </p:blipFill>
        <p:spPr bwMode="auto">
          <a:xfrm>
            <a:off x="300882" y="178361"/>
            <a:ext cx="1471842" cy="1542913"/>
          </a:xfrm>
          <a:prstGeom prst="rect">
            <a:avLst/>
          </a:prstGeom>
          <a:noFill/>
        </p:spPr>
      </p:pic>
      <p:sp>
        <p:nvSpPr>
          <p:cNvPr id="25" name="TextBox 10"/>
          <p:cNvSpPr txBox="1"/>
          <p:nvPr/>
        </p:nvSpPr>
        <p:spPr>
          <a:xfrm>
            <a:off x="326966" y="1568628"/>
            <a:ext cx="209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apple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C:\Users\Hi\Pictures\ice_cream_PNG51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508" y="178361"/>
            <a:ext cx="1083762" cy="1542913"/>
          </a:xfrm>
          <a:prstGeom prst="rect">
            <a:avLst/>
          </a:prstGeom>
          <a:noFill/>
        </p:spPr>
      </p:pic>
      <p:sp>
        <p:nvSpPr>
          <p:cNvPr id="32" name="TextBox 10"/>
          <p:cNvSpPr txBox="1"/>
          <p:nvPr/>
        </p:nvSpPr>
        <p:spPr>
          <a:xfrm>
            <a:off x="3031299" y="1631302"/>
            <a:ext cx="278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ce-cream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9217" y="1631302"/>
            <a:ext cx="105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5659" y="1549444"/>
            <a:ext cx="73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lowchart: Terminator 53"/>
          <p:cNvSpPr/>
          <p:nvPr/>
        </p:nvSpPr>
        <p:spPr>
          <a:xfrm>
            <a:off x="6175332" y="894865"/>
            <a:ext cx="3144032" cy="4250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‘an’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4186" y="1720907"/>
            <a:ext cx="3883069" cy="855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‘An’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before a word beginning with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624186" y="2717911"/>
            <a:ext cx="3883069" cy="401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vowel (a, e, I, o, u)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24186" y="3318229"/>
            <a:ext cx="3883069" cy="7344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having the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of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‘vowel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24185" y="4251952"/>
            <a:ext cx="3883069" cy="401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Silent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‘h’</a:t>
            </a:r>
          </a:p>
        </p:txBody>
      </p:sp>
      <p:pic>
        <p:nvPicPr>
          <p:cNvPr id="28" name="Picture 27" descr="859826_10151509481171469_1361104706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9218" y="3457246"/>
            <a:ext cx="2138668" cy="19904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9" t="10296" r="25884"/>
          <a:stretch/>
        </p:blipFill>
        <p:spPr>
          <a:xfrm>
            <a:off x="414592" y="3143931"/>
            <a:ext cx="1916002" cy="19863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8498" y="5261343"/>
            <a:ext cx="1801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9674" y="5386112"/>
            <a:ext cx="84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8498" y="5171153"/>
            <a:ext cx="73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5402175" y="4784290"/>
            <a:ext cx="4105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indefinite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49675" y="5447668"/>
            <a:ext cx="275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onourable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49" grpId="0"/>
      <p:bldP spid="50" grpId="0"/>
      <p:bldP spid="54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35" grpId="0"/>
      <p:bldP spid="36" grpId="0"/>
      <p:bldP spid="37" grpId="0"/>
      <p:bldP spid="41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 Salam Arif\Picture Arif\The\250px-IslamicGalleryBritishMuseum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358" y="230655"/>
            <a:ext cx="2361285" cy="2481858"/>
          </a:xfrm>
          <a:prstGeom prst="rect">
            <a:avLst/>
          </a:prstGeom>
          <a:noFill/>
        </p:spPr>
      </p:pic>
      <p:pic>
        <p:nvPicPr>
          <p:cNvPr id="3" name="Picture 2" descr="D:\A Salam Arif\Picture Arif\The\412158_f520.jpg"/>
          <p:cNvPicPr>
            <a:picLocks noChangeAspect="1" noChangeArrowheads="1"/>
          </p:cNvPicPr>
          <p:nvPr/>
        </p:nvPicPr>
        <p:blipFill>
          <a:blip r:embed="rId4"/>
          <a:srcRect l="12834" r="14439"/>
          <a:stretch>
            <a:fillRect/>
          </a:stretch>
        </p:blipFill>
        <p:spPr bwMode="auto">
          <a:xfrm>
            <a:off x="462227" y="3360506"/>
            <a:ext cx="2498531" cy="2008601"/>
          </a:xfrm>
          <a:prstGeom prst="rect">
            <a:avLst/>
          </a:prstGeom>
          <a:noFill/>
        </p:spPr>
      </p:pic>
      <p:pic>
        <p:nvPicPr>
          <p:cNvPr id="4" name="Picture 3" descr="D:\A Salam Arif\Picture Arif\The\brosen_windros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7857" y="274272"/>
            <a:ext cx="2354893" cy="2496326"/>
          </a:xfrm>
          <a:prstGeom prst="rect">
            <a:avLst/>
          </a:prstGeom>
          <a:noFill/>
        </p:spPr>
      </p:pic>
      <p:pic>
        <p:nvPicPr>
          <p:cNvPr id="6" name="Picture 5" descr="D:\A Salam Arif\Picture Arif\The\palace_of_westmins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7857" y="3272673"/>
            <a:ext cx="3055848" cy="1971661"/>
          </a:xfrm>
          <a:prstGeom prst="rect">
            <a:avLst/>
          </a:prstGeom>
          <a:noFill/>
        </p:spPr>
      </p:pic>
      <p:sp>
        <p:nvSpPr>
          <p:cNvPr id="7" name="TextBox 22"/>
          <p:cNvSpPr txBox="1"/>
          <p:nvPr/>
        </p:nvSpPr>
        <p:spPr>
          <a:xfrm>
            <a:off x="630402" y="2712513"/>
            <a:ext cx="201259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Quran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590748" y="5412179"/>
            <a:ext cx="218389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Titanic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7162214" y="2749453"/>
            <a:ext cx="178780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North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6471016" y="5436020"/>
            <a:ext cx="322225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Westminster palace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6187857" y="5398948"/>
            <a:ext cx="974357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2931091" y="3011063"/>
            <a:ext cx="3398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27"/>
          <p:cNvSpPr txBox="1"/>
          <p:nvPr/>
        </p:nvSpPr>
        <p:spPr>
          <a:xfrm>
            <a:off x="590749" y="5369107"/>
            <a:ext cx="837218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7162214" y="2739273"/>
            <a:ext cx="78850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630402" y="2675436"/>
            <a:ext cx="1081091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29" grpId="0"/>
      <p:bldP spid="40" grpId="0"/>
      <p:bldP spid="41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A Salam Arif\Picture Arif\The\Hardinge_Bridge_Bangladesh_on_Padma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89" y="375781"/>
            <a:ext cx="2908963" cy="2425532"/>
          </a:xfrm>
          <a:prstGeom prst="rect">
            <a:avLst/>
          </a:prstGeom>
          <a:noFill/>
        </p:spPr>
      </p:pic>
      <p:sp>
        <p:nvSpPr>
          <p:cNvPr id="12" name="TextBox 30"/>
          <p:cNvSpPr txBox="1"/>
          <p:nvPr/>
        </p:nvSpPr>
        <p:spPr>
          <a:xfrm>
            <a:off x="1179099" y="2918400"/>
            <a:ext cx="189872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Padma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D:\A Salam Arif\Picture Arif\The\newspap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88" y="3467994"/>
            <a:ext cx="3231715" cy="2001656"/>
          </a:xfrm>
          <a:prstGeom prst="rect">
            <a:avLst/>
          </a:prstGeom>
          <a:noFill/>
        </p:spPr>
      </p:pic>
      <p:sp>
        <p:nvSpPr>
          <p:cNvPr id="14" name="TextBox 12"/>
          <p:cNvSpPr txBox="1"/>
          <p:nvPr/>
        </p:nvSpPr>
        <p:spPr>
          <a:xfrm>
            <a:off x="547526" y="5469650"/>
            <a:ext cx="372384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News Times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4211" y="4085427"/>
            <a:ext cx="412521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D:\A Salam Arif\Picture Arif\The\MW007192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6465" y="375781"/>
            <a:ext cx="3200713" cy="2423466"/>
          </a:xfrm>
          <a:prstGeom prst="rect">
            <a:avLst/>
          </a:prstGeom>
          <a:noFill/>
        </p:spPr>
      </p:pic>
      <p:sp>
        <p:nvSpPr>
          <p:cNvPr id="17" name="TextBox 10"/>
          <p:cNvSpPr txBox="1"/>
          <p:nvPr/>
        </p:nvSpPr>
        <p:spPr>
          <a:xfrm>
            <a:off x="5075752" y="2776355"/>
            <a:ext cx="388035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Bay of Bengal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550477" y="5469650"/>
            <a:ext cx="776567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927425" y="2944774"/>
            <a:ext cx="1127343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5011133" y="2715792"/>
            <a:ext cx="925957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7" grpId="0"/>
      <p:bldP spid="18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18447" y="209186"/>
            <a:ext cx="2405695" cy="4322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 Work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05" y="565264"/>
            <a:ext cx="843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Fill in the gaps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with appropriate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articles: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7" y="3097317"/>
            <a:ext cx="1861033" cy="1300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1188550"/>
            <a:ext cx="1831135" cy="1290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22" y="3080424"/>
            <a:ext cx="1896830" cy="1257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71" y="4898867"/>
            <a:ext cx="1827348" cy="1279640"/>
          </a:xfrm>
          <a:prstGeom prst="rect">
            <a:avLst/>
          </a:prstGeom>
        </p:spPr>
      </p:pic>
      <p:pic>
        <p:nvPicPr>
          <p:cNvPr id="12" name="Picture 11" descr="one-legged-man-walking-crutches-park-lonely-senior-caucasian-autumn-day-withered-foliage-background-34609953.jpg"/>
          <p:cNvPicPr>
            <a:picLocks noChangeAspect="1"/>
          </p:cNvPicPr>
          <p:nvPr/>
        </p:nvPicPr>
        <p:blipFill>
          <a:blip r:embed="rId7" cstate="print"/>
          <a:srcRect r="32180" b="14182"/>
          <a:stretch>
            <a:fillRect/>
          </a:stretch>
        </p:blipFill>
        <p:spPr>
          <a:xfrm>
            <a:off x="7431071" y="3097317"/>
            <a:ext cx="1700713" cy="1240734"/>
          </a:xfrm>
          <a:prstGeom prst="rect">
            <a:avLst/>
          </a:prstGeom>
        </p:spPr>
      </p:pic>
      <p:sp>
        <p:nvSpPr>
          <p:cNvPr id="13" name="TextBox 33"/>
          <p:cNvSpPr txBox="1"/>
          <p:nvPr/>
        </p:nvSpPr>
        <p:spPr>
          <a:xfrm>
            <a:off x="7058958" y="4277631"/>
            <a:ext cx="263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one-legged man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lock figure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7838" y="4977449"/>
            <a:ext cx="1258060" cy="1279641"/>
          </a:xfrm>
          <a:prstGeom prst="rect">
            <a:avLst/>
          </a:prstGeom>
        </p:spPr>
      </p:pic>
      <p:sp>
        <p:nvSpPr>
          <p:cNvPr id="16" name="TextBox 37"/>
          <p:cNvSpPr txBox="1"/>
          <p:nvPr/>
        </p:nvSpPr>
        <p:spPr>
          <a:xfrm>
            <a:off x="2577084" y="6160007"/>
            <a:ext cx="1786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5" y="4963975"/>
            <a:ext cx="1781038" cy="1277169"/>
          </a:xfrm>
          <a:prstGeom prst="rect">
            <a:avLst/>
          </a:prstGeom>
        </p:spPr>
      </p:pic>
      <p:pic>
        <p:nvPicPr>
          <p:cNvPr id="18" name="Picture 10" descr="D:\A Salam Arif\Picture Arif\The\Sahara Desert, Morocc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51838" y="3096127"/>
            <a:ext cx="1797181" cy="1227281"/>
          </a:xfrm>
          <a:prstGeom prst="rect">
            <a:avLst/>
          </a:prstGeom>
          <a:noFill/>
        </p:spPr>
      </p:pic>
      <p:sp>
        <p:nvSpPr>
          <p:cNvPr id="20" name="Content Placeholder 8"/>
          <p:cNvSpPr>
            <a:spLocks noGrp="1"/>
          </p:cNvSpPr>
          <p:nvPr/>
        </p:nvSpPr>
        <p:spPr>
          <a:xfrm>
            <a:off x="3021468" y="1748934"/>
            <a:ext cx="3942814" cy="340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3" name="Picture 6" descr="trai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26545" r="19854" b="19077"/>
          <a:stretch/>
        </p:blipFill>
        <p:spPr bwMode="auto">
          <a:xfrm>
            <a:off x="7040159" y="1151818"/>
            <a:ext cx="2262654" cy="13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D:\A Salam Arif\Picture Arif\The\newspaper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39998" y="4973291"/>
            <a:ext cx="1740944" cy="1250619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38" y="1188551"/>
            <a:ext cx="1905814" cy="12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39" y="1188551"/>
            <a:ext cx="1790925" cy="1250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54" y="2407943"/>
            <a:ext cx="190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flower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45592" y="4284874"/>
            <a:ext cx="1538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L. L. B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26204" y="2381344"/>
            <a:ext cx="2241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Mosque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26995" y="6169193"/>
            <a:ext cx="253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university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4590" y="4338052"/>
            <a:ext cx="153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bird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87926" y="4245199"/>
            <a:ext cx="268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</a:t>
            </a:r>
            <a:r>
              <a:rPr lang="en-US" sz="3200" dirty="0" err="1" smtClean="0"/>
              <a:t>Shahara</a:t>
            </a:r>
            <a:r>
              <a:rPr lang="en-US" sz="3200" dirty="0" smtClean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046717" y="2358034"/>
            <a:ext cx="1582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ox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74532" y="2384797"/>
            <a:ext cx="2824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</a:t>
            </a:r>
            <a:r>
              <a:rPr lang="en-US" sz="3200" dirty="0" err="1" smtClean="0"/>
              <a:t>Jamuna</a:t>
            </a:r>
            <a:r>
              <a:rPr lang="en-US" sz="3200" dirty="0" smtClean="0"/>
              <a:t> Express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7618" y="6160007"/>
            <a:ext cx="20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__ horse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79397" y="6144081"/>
            <a:ext cx="314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News  times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78704" y="6113406"/>
            <a:ext cx="94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7932" y="6160006"/>
            <a:ext cx="39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61021" y="4349706"/>
            <a:ext cx="458061" cy="60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36190" y="6150965"/>
            <a:ext cx="78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6651" y="6132810"/>
            <a:ext cx="39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483860" y="4248630"/>
            <a:ext cx="998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3338" y="4323408"/>
            <a:ext cx="39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77084" y="4274215"/>
            <a:ext cx="91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73137" y="2372200"/>
            <a:ext cx="89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292858" y="2361779"/>
            <a:ext cx="946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7863" y="2384797"/>
            <a:ext cx="39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87927" y="2356947"/>
            <a:ext cx="76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6" grpId="0"/>
      <p:bldP spid="5" grpId="0"/>
      <p:bldP spid="21" grpId="0"/>
      <p:bldP spid="22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7" grpId="0"/>
      <p:bldP spid="40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/>
        </p:nvSpPr>
        <p:spPr>
          <a:xfrm>
            <a:off x="3509742" y="3358724"/>
            <a:ext cx="5458894" cy="1069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cow.</a:t>
            </a:r>
            <a:endParaRPr lang="en-US" sz="32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 cow gives us milk.</a:t>
            </a:r>
            <a:endParaRPr lang="en-US" sz="32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9141" y="3298481"/>
            <a:ext cx="1748380" cy="1108283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273940" y="924267"/>
            <a:ext cx="1748380" cy="1068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  <a:prstDash val="lg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027" y="1362829"/>
            <a:ext cx="531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Quran is __ holy book.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56" y="4471203"/>
            <a:ext cx="1700333" cy="1128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0" y="2117342"/>
            <a:ext cx="1766087" cy="11714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88127" y="4478487"/>
            <a:ext cx="4504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 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bird is black.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0027" y="1913558"/>
            <a:ext cx="6415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horse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horse is __ beautiful animal.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3199523" y="217740"/>
            <a:ext cx="3376642" cy="1069551"/>
          </a:xfrm>
          <a:prstGeom prst="pl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Work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66" y="409690"/>
            <a:ext cx="1703896" cy="2001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391167" y="4933971"/>
            <a:ext cx="104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9356" y="1372924"/>
            <a:ext cx="1038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49356" y="2410691"/>
            <a:ext cx="946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8082" y="3848679"/>
            <a:ext cx="125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31612" y="1296597"/>
            <a:ext cx="45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935" y="3308937"/>
            <a:ext cx="45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8716" y="1913558"/>
            <a:ext cx="45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9046" y="4464647"/>
            <a:ext cx="45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0203" y="2389992"/>
            <a:ext cx="45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22" grpId="0"/>
      <p:bldP spid="23" grpId="0"/>
      <p:bldP spid="13" grpId="0" animBg="1"/>
      <p:bldP spid="1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178489" y="961723"/>
            <a:ext cx="7563634" cy="2808391"/>
          </a:xfrm>
          <a:prstGeom prst="plaqu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88515" y="4144096"/>
            <a:ext cx="8943583" cy="1981726"/>
          </a:xfrm>
          <a:prstGeom prst="snip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 A: Write  the use of indefinite article: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the use of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article: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7802" y="250613"/>
            <a:ext cx="2620264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0563" y="961723"/>
            <a:ext cx="275573" cy="28083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8382" y="3682431"/>
            <a:ext cx="162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Group-A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748976" y="3682430"/>
            <a:ext cx="1628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77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75" y="365125"/>
            <a:ext cx="8219032" cy="767640"/>
          </a:xfr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indefinite article: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519" y="1196828"/>
            <a:ext cx="3857058" cy="46957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A</a:t>
            </a:r>
            <a:endParaRPr lang="en-US" sz="1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203" y="1646698"/>
            <a:ext cx="4393112" cy="479167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letter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হলে তাহার পূর্বে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বসে।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 saw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থাকা সত্বেও যদি ‘ইউ’ বা ‘অয়া’  -এর মত উচ্চারণ হয়, তবে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তাহার পূর্বে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She is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উচ্চারিত হয়, তবে তাহার পূর্বে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বসে।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historian.</a:t>
            </a:r>
          </a:p>
          <a:p>
            <a:pPr marL="0" indent="0"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5803" y="1119574"/>
            <a:ext cx="4120904" cy="488832"/>
          </a:xfrm>
        </p:spPr>
        <p:txBody>
          <a:bodyPr>
            <a:noAutofit/>
          </a:bodyPr>
          <a:lstStyle/>
          <a:p>
            <a:pPr algn="ctr"/>
            <a:r>
              <a:rPr lang="en-US" sz="3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329" y="1646698"/>
            <a:ext cx="4741451" cy="480420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এর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প্রথম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 হলে তাহার পূর্বে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 do not like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idle man.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থাকা সত্বেও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যদি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-এর মত উচ্চারণ হয়, তবে তাহার পূর্বে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He is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  উচ্চারিত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না হলে,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তবে তাহার পূর্বে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bn-IN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do it in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13" y="365126"/>
            <a:ext cx="8360450" cy="98600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Use of definite article: The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ব্যক্তি বা বস্তু, জাতি, সম্প্রদায়, গোষ্ঠী, দল, ভৌগোলিক নাম বা স্থান, প্রসিদ্ধ প্রতিষ্ঠান, ঐতিহাসিক ঘটনা, সংবাদপত্রের নাম, তারিখ, ঋতু, দিক, প্রকৃতির নিদর্শণ ( নদী, পাহাড়), সৌরজগতের (গ্রহ, উপগ্রহ, নক্ষত্র ) জাহাজ, ধর্মগ্রন্থ ইত্যাদির পূর্বে </a:t>
            </a:r>
            <a:r>
              <a:rPr lang="en-US" sz="3600" b="1" dirty="0" smtClean="0">
                <a:latin typeface="Vrinda" panose="020B0502040204020203" pitchFamily="34" charset="0"/>
                <a:cs typeface="Vrinda" panose="020B0502040204020203" pitchFamily="34" charset="0"/>
              </a:rPr>
              <a:t>The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1.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girl is laughing.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2.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roses a lovely flower.               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NikoshBAN" panose="02000000000000000000" pitchFamily="2" charset="0"/>
              </a:rPr>
              <a:t>3.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Quran is a holy book.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4.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sun rises in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east.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etc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645" y="509693"/>
            <a:ext cx="8227975" cy="5679441"/>
            <a:chOff x="457200" y="533400"/>
            <a:chExt cx="8739310" cy="5943600"/>
          </a:xfrm>
        </p:grpSpPr>
        <p:sp>
          <p:nvSpPr>
            <p:cNvPr id="3" name="Rectangle 2"/>
            <p:cNvSpPr/>
            <p:nvPr/>
          </p:nvSpPr>
          <p:spPr>
            <a:xfrm>
              <a:off x="4106296" y="1905000"/>
              <a:ext cx="196211" cy="9662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1447800"/>
              <a:ext cx="7772400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457200" y="1600199"/>
              <a:ext cx="8305800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533400"/>
              <a:ext cx="45719" cy="594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1371600"/>
              <a:ext cx="45719" cy="472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2743200"/>
              <a:ext cx="6248400" cy="86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429000"/>
              <a:ext cx="6705600" cy="67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3886200"/>
              <a:ext cx="4495800" cy="67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3919" y="1981200"/>
              <a:ext cx="8260081" cy="44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Md</a:t>
              </a:r>
              <a:r>
                <a:rPr lang="en-US" sz="4800" b="1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4800" b="1" dirty="0" err="1">
                  <a:latin typeface="Arial" pitchFamily="34" charset="0"/>
                  <a:cs typeface="Arial" pitchFamily="34" charset="0"/>
                </a:rPr>
                <a:t>Shamsul</a:t>
              </a:r>
              <a:r>
                <a:rPr lang="en-US" sz="4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800" b="1" dirty="0" err="1" smtClean="0">
                  <a:latin typeface="Arial" pitchFamily="34" charset="0"/>
                  <a:cs typeface="Arial" pitchFamily="34" charset="0"/>
                </a:rPr>
                <a:t>Alam</a:t>
              </a:r>
              <a:endParaRPr lang="en-US" sz="4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BA(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Hons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.)MA in English.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Assistant Teacher( English)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Nabodoy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Girl’s High 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Shailkupa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Jenaidah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Phone:01917-452052,01722-922691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Email:shamsul101085@gmail.com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167" y="1600199"/>
              <a:ext cx="2284343" cy="22843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343400"/>
              <a:ext cx="1935480" cy="153924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903124" y="436880"/>
            <a:ext cx="7939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Teacher’s Information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296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968662" y="180475"/>
            <a:ext cx="3645079" cy="1160061"/>
          </a:xfrm>
          <a:prstGeom prst="double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196" y="1340536"/>
            <a:ext cx="9122059" cy="50504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Fill in the blanks with appropriate article: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__ beauty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 me __one-taka note.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Ferdousi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__ homer of Asia.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is ___ unwise man.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___ M.B.B.S.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___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graduate.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Bay of Bengal is dangerous.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7032" y="2841014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4208" y="3335329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6713" y="2325306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0667" y="3964025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1973" y="4379523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6185" y="5041581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3950" y="5757705"/>
            <a:ext cx="1061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9216" y="359549"/>
            <a:ext cx="615027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Home Work</a:t>
            </a:r>
            <a:endParaRPr lang="en-US" sz="1200" b="1" dirty="0"/>
          </a:p>
        </p:txBody>
      </p:sp>
      <p:sp>
        <p:nvSpPr>
          <p:cNvPr id="4" name="Striped Right Arrow 3"/>
          <p:cNvSpPr/>
          <p:nvPr/>
        </p:nvSpPr>
        <p:spPr>
          <a:xfrm rot="5400000">
            <a:off x="4327610" y="883619"/>
            <a:ext cx="915077" cy="1519096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573" y="2131964"/>
            <a:ext cx="9269259" cy="41549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Fill in the gaps of the following text with appropriate articles. Put a cross for zero article: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English is (a) __ international language. It is spoken all over (b) ___ world. So the importance of (c) __ English cannot be described in words. All (d) ___ books of higher education are written in English. Today organization need employees who can speak and write (e) _____ standard form of (f) __ English.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2367" y="3198158"/>
            <a:ext cx="84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6021" y="3695324"/>
            <a:ext cx="113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45203" y="3633768"/>
            <a:ext cx="72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×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3811" y="4262422"/>
            <a:ext cx="109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09214" y="5545244"/>
            <a:ext cx="47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×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6144" y="5606800"/>
            <a:ext cx="133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a/the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14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/>
      <p:bldP spid="6" grpId="0"/>
      <p:bldP spid="7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26-4262614_thank-you-icon-png-transparent-thank-you-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90" y="413360"/>
            <a:ext cx="8851725" cy="59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68104" y="995125"/>
            <a:ext cx="5722877" cy="983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Presentation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0955" y="2366724"/>
            <a:ext cx="5893697" cy="3785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</a:p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Students of Class-viii</a:t>
            </a:r>
          </a:p>
          <a:p>
            <a:r>
              <a:rPr lang="en-GB" sz="4800" b="1" dirty="0">
                <a:solidFill>
                  <a:srgbClr val="002060"/>
                </a:solidFill>
              </a:rPr>
              <a:t>Topic: </a:t>
            </a:r>
            <a:r>
              <a:rPr lang="en-GB" sz="4800" b="1" dirty="0" smtClean="0">
                <a:solidFill>
                  <a:srgbClr val="002060"/>
                </a:solidFill>
              </a:rPr>
              <a:t>Grammar </a:t>
            </a:r>
            <a:endParaRPr lang="en-GB" sz="4800" b="1" dirty="0">
              <a:solidFill>
                <a:srgbClr val="002060"/>
              </a:solidFill>
            </a:endParaRPr>
          </a:p>
          <a:p>
            <a:r>
              <a:rPr lang="en-GB" sz="4800" b="1" dirty="0">
                <a:solidFill>
                  <a:srgbClr val="002060"/>
                </a:solidFill>
              </a:rPr>
              <a:t>Time : </a:t>
            </a:r>
            <a:r>
              <a:rPr lang="en-GB" sz="4800" b="1" dirty="0" smtClean="0">
                <a:solidFill>
                  <a:srgbClr val="002060"/>
                </a:solidFill>
              </a:rPr>
              <a:t>45 </a:t>
            </a:r>
            <a:r>
              <a:rPr lang="en-GB" sz="4800" b="1" dirty="0">
                <a:solidFill>
                  <a:srgbClr val="002060"/>
                </a:solidFill>
              </a:rPr>
              <a:t>min</a:t>
            </a:r>
          </a:p>
          <a:p>
            <a:r>
              <a:rPr lang="en-GB" sz="4800" b="1" dirty="0">
                <a:solidFill>
                  <a:srgbClr val="002060"/>
                </a:solidFill>
              </a:rPr>
              <a:t>Date : </a:t>
            </a:r>
            <a:r>
              <a:rPr lang="en-GB" sz="4800" b="1" dirty="0" smtClean="0">
                <a:solidFill>
                  <a:srgbClr val="002060"/>
                </a:solidFill>
              </a:rPr>
              <a:t>09-07-2021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-3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2226" y="947309"/>
            <a:ext cx="2989851" cy="221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7071416" y="189540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frican-lion-male_436_600x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05" y="947308"/>
            <a:ext cx="2332287" cy="2213414"/>
          </a:xfrm>
          <a:prstGeom prst="rect">
            <a:avLst/>
          </a:prstGeom>
        </p:spPr>
      </p:pic>
      <p:sp>
        <p:nvSpPr>
          <p:cNvPr id="15" name="TextBox 11"/>
          <p:cNvSpPr txBox="1"/>
          <p:nvPr/>
        </p:nvSpPr>
        <p:spPr>
          <a:xfrm>
            <a:off x="470503" y="5471449"/>
            <a:ext cx="145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11" y="947309"/>
            <a:ext cx="2560151" cy="2213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94" y="3849732"/>
            <a:ext cx="2154490" cy="2037501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>
            <a:off x="1924494" y="241349"/>
            <a:ext cx="5227868" cy="511614"/>
          </a:xfrm>
          <a:prstGeom prst="flowChartTerminator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0384" y="5742316"/>
            <a:ext cx="198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8306" y="5826315"/>
            <a:ext cx="129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2429" y="5838841"/>
            <a:ext cx="2140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M.B.B.S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2456" y="3051770"/>
            <a:ext cx="135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8550" y="3070614"/>
            <a:ext cx="148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3608" y="3070613"/>
            <a:ext cx="275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One-taka note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4743" y="3103839"/>
            <a:ext cx="41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2524" y="3077109"/>
            <a:ext cx="41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863" y="3051770"/>
            <a:ext cx="41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1530" y="5829996"/>
            <a:ext cx="118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8505" y="5782735"/>
            <a:ext cx="100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1288" y="5751310"/>
            <a:ext cx="96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6"/>
          <a:stretch/>
        </p:blipFill>
        <p:spPr>
          <a:xfrm>
            <a:off x="3805243" y="3849734"/>
            <a:ext cx="1863752" cy="1933002"/>
          </a:xfrm>
          <a:prstGeom prst="rect">
            <a:avLst/>
          </a:prstGeom>
        </p:spPr>
      </p:pic>
      <p:pic>
        <p:nvPicPr>
          <p:cNvPr id="32" name="Picture 31" descr="C:\Users\Hi\Pictures\clipart-egg-256x256-aa5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900" y="3596378"/>
            <a:ext cx="1795251" cy="2403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60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23" grpId="0"/>
      <p:bldP spid="17" grpId="0"/>
      <p:bldP spid="19" grpId="0"/>
      <p:bldP spid="24" grpId="0"/>
      <p:bldP spid="2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291349" y="313153"/>
            <a:ext cx="2867778" cy="25223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  <a:prstDash val="lg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86" y="993656"/>
            <a:ext cx="2500304" cy="3241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/>
          <a:stretch/>
        </p:blipFill>
        <p:spPr>
          <a:xfrm>
            <a:off x="379031" y="3356626"/>
            <a:ext cx="2867778" cy="252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41" y="313153"/>
            <a:ext cx="3074364" cy="2554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66" y="3533349"/>
            <a:ext cx="3074363" cy="2140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5326" y="2802265"/>
            <a:ext cx="144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9965" y="4796683"/>
            <a:ext cx="130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0280" y="2802265"/>
            <a:ext cx="200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Tajmahol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2919" y="5883294"/>
            <a:ext cx="188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Volcano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0015" y="5697848"/>
            <a:ext cx="151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353" y="5903893"/>
            <a:ext cx="100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301" y="2816387"/>
            <a:ext cx="83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5178" y="4822013"/>
            <a:ext cx="78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8066" y="2833406"/>
            <a:ext cx="101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2049" y="5706006"/>
            <a:ext cx="80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  <p:bldP spid="12" grpId="0"/>
      <p:bldP spid="13" grpId="0"/>
      <p:bldP spid="9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234959" y="1101446"/>
            <a:ext cx="7245162" cy="1113693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340285" y="3188678"/>
            <a:ext cx="7327725" cy="1781907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ARTICLE</a:t>
            </a:r>
            <a:endParaRPr lang="en-US" sz="115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887390" y="181957"/>
            <a:ext cx="6981037" cy="1458953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651354" y="2250832"/>
            <a:ext cx="8492646" cy="3716215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article.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Kinds of articles.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of articles.</a:t>
            </a:r>
          </a:p>
        </p:txBody>
      </p:sp>
    </p:spTree>
    <p:extLst>
      <p:ext uri="{BB962C8B-B14F-4D97-AF65-F5344CB8AC3E}">
        <p14:creationId xmlns:p14="http://schemas.microsoft.com/office/powerpoint/2010/main" val="38560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851305"/>
              </p:ext>
            </p:extLst>
          </p:nvPr>
        </p:nvGraphicFramePr>
        <p:xfrm>
          <a:off x="4117177" y="2914344"/>
          <a:ext cx="1090493" cy="103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914400" imgH="800280" progId="Package">
                  <p:embed/>
                </p:oleObj>
              </mc:Choice>
              <mc:Fallback>
                <p:oleObj name="Packager Shell Object" showAsIcon="1" r:id="rId3" imgW="914400" imgH="800280" progId="Package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177" y="2914344"/>
                        <a:ext cx="1090493" cy="1038314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439" y="427974"/>
            <a:ext cx="84493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‘a’, ‘an’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articles, These are also Demonstrative Adjective.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are of two types: 1. Indefinite Article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2. Definite Article.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Indefinite Article: ‘A’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‘An’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Indefinite Article. They do not point out any person or object particularly. Such articles point out the nouns in general.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‘The’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termed as Definite Article. It points out any particular person or object, but not in general.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959</Words>
  <Application>Microsoft Office PowerPoint</Application>
  <PresentationFormat>Custom</PresentationFormat>
  <Paragraphs>215</Paragraphs>
  <Slides>22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indefinite article: A, An</vt:lpstr>
      <vt:lpstr>Use of definite article: The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Samsul</cp:lastModifiedBy>
  <cp:revision>51</cp:revision>
  <dcterms:created xsi:type="dcterms:W3CDTF">2016-04-29T06:12:55Z</dcterms:created>
  <dcterms:modified xsi:type="dcterms:W3CDTF">2021-07-25T05:00:44Z</dcterms:modified>
</cp:coreProperties>
</file>