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B0ADF-7AC2-435D-960F-780F4F41605E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C4A0D-3E91-40DD-A91F-7775A1264D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D44AC-EEE7-4126-AC1A-32CC01BB8B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499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CF5-093A-4A48-A8C8-37C853E32AD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5CC8-FF82-454A-A4A7-3511DDC25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CF5-093A-4A48-A8C8-37C853E32AD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5CC8-FF82-454A-A4A7-3511DDC25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CF5-093A-4A48-A8C8-37C853E32AD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5CC8-FF82-454A-A4A7-3511DDC25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CF5-093A-4A48-A8C8-37C853E32AD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5CC8-FF82-454A-A4A7-3511DDC25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CF5-093A-4A48-A8C8-37C853E32AD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5CC8-FF82-454A-A4A7-3511DDC25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CF5-093A-4A48-A8C8-37C853E32AD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5CC8-FF82-454A-A4A7-3511DDC25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CF5-093A-4A48-A8C8-37C853E32AD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5CC8-FF82-454A-A4A7-3511DDC25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CF5-093A-4A48-A8C8-37C853E32AD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5CC8-FF82-454A-A4A7-3511DDC25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CF5-093A-4A48-A8C8-37C853E32AD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5CC8-FF82-454A-A4A7-3511DDC25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CF5-093A-4A48-A8C8-37C853E32AD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5CC8-FF82-454A-A4A7-3511DDC25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CF5-093A-4A48-A8C8-37C853E32AD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5CC8-FF82-454A-A4A7-3511DDC25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0CF5-093A-4A48-A8C8-37C853E32AD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5CC8-FF82-454A-A4A7-3511DDC255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6CAD1-94B7-4E17-B181-8883C2A10D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457462C-AD17-44BA-BC46-BB35B9B41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767" y="1837286"/>
            <a:ext cx="5922465" cy="4346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5E1FA7-3C8F-4C85-9CD8-986008E80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187" y="1888855"/>
            <a:ext cx="6121830" cy="37574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51ECBB-7582-4CD9-8E0C-6724815E8872}"/>
              </a:ext>
            </a:extLst>
          </p:cNvPr>
          <p:cNvSpPr txBox="1"/>
          <p:nvPr/>
        </p:nvSpPr>
        <p:spPr>
          <a:xfrm>
            <a:off x="1920187" y="386159"/>
            <a:ext cx="5077031" cy="1930275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5863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5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6CAD1-94B7-4E17-B181-8883C2A10D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04881" y="3365562"/>
                <a:ext cx="7883236" cy="31460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সুষম পিরামিডের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 হতে যে কোনো শীর্ষবিন্দুর দূরত্ব = বাহুর দৈর্ঘ্য =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8</a:t>
                </a:r>
                <a:r>
                  <a:rPr lang="bn-IN" sz="2800" dirty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.</a:t>
                </a:r>
                <a:endParaRPr lang="bn-IN" sz="2800" dirty="0" smtClean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endParaRPr>
              </a:p>
              <a:p>
                <a:pPr algn="ctr"/>
                <a:r>
                  <a:rPr lang="bn-IN" sz="2800" dirty="0" smtClean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এবং ভূমি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bn-IN" sz="2800" dirty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 সে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/>
                </a:r>
                <a:endParaRPr lang="bn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পিরামিডের ভূমির কেন্দ্রবিন্দু হতে যেকোনো বাহুর লম্ব দূরত্ব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8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48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1" y="3365562"/>
                <a:ext cx="7883236" cy="3146074"/>
              </a:xfrm>
              <a:prstGeom prst="rect">
                <a:avLst/>
              </a:prstGeom>
              <a:blipFill rotWithShape="1">
                <a:blip r:embed="rId3"/>
                <a:stretch>
                  <a:fillRect l="-1392" r="-25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314576" y="450272"/>
            <a:ext cx="2858377" cy="5749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এর সমাধান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297948" y="1118755"/>
            <a:ext cx="3750009" cy="2459182"/>
            <a:chOff x="3158767" y="1267691"/>
            <a:chExt cx="3750009" cy="2459182"/>
          </a:xfrm>
        </p:grpSpPr>
        <p:grpSp>
          <p:nvGrpSpPr>
            <p:cNvPr id="4" name="Group 3"/>
            <p:cNvGrpSpPr/>
            <p:nvPr/>
          </p:nvGrpSpPr>
          <p:grpSpPr>
            <a:xfrm>
              <a:off x="3158767" y="1267691"/>
              <a:ext cx="3750009" cy="2459182"/>
              <a:chOff x="3177264" y="1267691"/>
              <a:chExt cx="3750009" cy="2459182"/>
            </a:xfrm>
          </p:grpSpPr>
          <p:pic>
            <p:nvPicPr>
              <p:cNvPr id="1026" name="Picture 2" descr="C:\Users\Tumpa\Desktop\indexytr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7264" y="1267691"/>
                <a:ext cx="3750009" cy="2459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Straight Connector 2"/>
              <p:cNvCxnSpPr/>
              <p:nvPr/>
            </p:nvCxnSpPr>
            <p:spPr>
              <a:xfrm>
                <a:off x="5033772" y="2497282"/>
                <a:ext cx="0" cy="6061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4190999" y="3059668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51762" y="3145166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92940" y="3145166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58344" y="2312616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58688" y="1438686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50326" y="1438686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16054" y="2312616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72000" y="2127950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39689" y="2724973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43398" y="2551975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56085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8" y="13855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6CAD1-94B7-4E17-B181-8883C2A10D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36418" y="775854"/>
                <a:ext cx="8271164" cy="4761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IN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হেলান উচ্চতা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8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IN" sz="28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একক </a:t>
                </a: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        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8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IN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48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12.17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 সে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NikoshBAN" pitchFamily="2" charset="0"/>
                  </a:rPr>
                  <a:t>(প্রায়)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NikoshBAN" panose="02000000000000000000" pitchFamily="2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NikoshBAN" panose="02000000000000000000" pitchFamily="2" charset="0"/>
                  </a:rPr>
                  <a:t>     সুষম </a:t>
                </a:r>
                <a:r>
                  <a:rPr lang="bn-IN" sz="2800" dirty="0">
                    <a:latin typeface="Times New Roman" pitchFamily="18" charset="0"/>
                    <a:cs typeface="NikoshBAN" panose="02000000000000000000" pitchFamily="2" charset="0"/>
                  </a:rPr>
                  <a:t>চতুস্তলকের যেকোনো ধারের </a:t>
                </a:r>
                <a:r>
                  <a:rPr lang="bn-IN" sz="2800" dirty="0" smtClean="0">
                    <a:latin typeface="Times New Roman" pitchFamily="18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12.17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 সে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/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NikoshBAN" panose="02000000000000000000" pitchFamily="2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IN" sz="28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2800" dirty="0" smtClean="0">
                    <a:latin typeface="Times New Roman" pitchFamily="18" charset="0"/>
                    <a:cs typeface="NikoshBAN" panose="02000000000000000000" pitchFamily="2" charset="0"/>
                  </a:rPr>
                  <a:t>   চতুস্তলকের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ভূমির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800" dirty="0" smtClean="0">
                    <a:latin typeface="Times New Roman" pitchFamily="18" charset="0"/>
                    <a:cs typeface="NikoshBAN" panose="02000000000000000000" pitchFamily="2" charset="0"/>
                  </a:rPr>
                  <a:t>   = </a:t>
                </a:r>
                <a:r>
                  <a:rPr lang="bn-IN" sz="2800" dirty="0" smtClean="0">
                    <a:latin typeface="Times New Roman" pitchFamily="18" charset="0"/>
                    <a:cs typeface="NikoshBAN" panose="02000000000000000000" pitchFamily="2" charset="0"/>
                  </a:rPr>
                  <a:t>সমবাহু ত্রিভুজের ক্ষেত্রফল </a:t>
                </a:r>
              </a:p>
              <a:p>
                <a:r>
                  <a:rPr lang="bn-IN" sz="2800" dirty="0" smtClean="0">
                    <a:latin typeface="Times New Roman" pitchFamily="18" charset="0"/>
                    <a:cs typeface="NikoshBAN" panose="02000000000000000000" pitchFamily="2" charset="0"/>
                  </a:rPr>
                  <a:t>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bn-IN" sz="28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bn-IN" sz="28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bn-IN" sz="2800" i="1" smtClean="0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17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bn-IN" sz="2800" dirty="0" smtClean="0">
                    <a:latin typeface="Times New Roman" pitchFamily="18" charset="0"/>
                    <a:cs typeface="NikoshBAN" pitchFamily="2" charset="0"/>
                  </a:rPr>
                  <a:t>একক   (বাহুর দৈর্ঘ্য =</a:t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a)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64.13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বর্গ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 সে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/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সমগ্রতলের ক্ষেত্রফল 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64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133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 সে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/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256.532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বর্গ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 সে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NikoshBAN" pitchFamily="2" charset="0"/>
                  </a:rPr>
                  <a:t> (প্রায়)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8" y="775854"/>
                <a:ext cx="8271164" cy="4761112"/>
              </a:xfrm>
              <a:prstGeom prst="rect">
                <a:avLst/>
              </a:prstGeom>
              <a:blipFill rotWithShape="1">
                <a:blip r:embed="rId3"/>
                <a:stretch>
                  <a:fillRect l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680058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8" y="13855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3230" y="1091858"/>
                <a:ext cx="7924804" cy="470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>
                    <a:latin typeface="Times New Roman" pitchFamily="18" charset="0"/>
                    <a:cs typeface="NikoshBAN" panose="02000000000000000000" pitchFamily="2" charset="0"/>
                  </a:rPr>
                  <a:t>সুষম চতুস্তলকের</a:t>
                </a:r>
                <a:r>
                  <a:rPr lang="en-US" sz="2800" dirty="0">
                    <a:latin typeface="Times New Roman" pitchFamily="18" charset="0"/>
                    <a:cs typeface="NikoshBAN" panose="02000000000000000000" pitchFamily="2" charset="0"/>
                  </a:rPr>
                  <a:t/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হতে যেকোনো শীর্ষবিন্দুর দূরত্ব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bn-IN" sz="28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bn-IN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bn-IN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17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3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12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17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64.13 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9.1275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148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e>
                    </m:rad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x = 7.03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এখন, 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NikoshBAN" panose="02000000000000000000" pitchFamily="2" charset="0"/>
                  </a:rPr>
                  <a:t>চতুস্তলকের</a:t>
                </a:r>
                <a:r>
                  <a:rPr lang="en-US" sz="2800" dirty="0" smtClean="0">
                    <a:latin typeface="Times New Roman" pitchFamily="18" charset="0"/>
                    <a:cs typeface="NikoshBAN" panose="02000000000000000000" pitchFamily="2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উচ্চতা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17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7.03 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17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7.03 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9.934 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(প্রায়)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NikoshBAN" panose="02000000000000000000" pitchFamily="2" charset="0"/>
                  </a:rPr>
                  <a:t>চতুস্তলকের</a:t>
                </a:r>
                <a:r>
                  <a:rPr lang="en-US" sz="2800" dirty="0" smtClean="0">
                    <a:latin typeface="Times New Roman" pitchFamily="18" charset="0"/>
                    <a:cs typeface="NikoshBAN" panose="02000000000000000000" pitchFamily="2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আয়তন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ভূমির ক্ষেত্রফল </a:t>
                </a:r>
                <a14:m>
                  <m:oMath xmlns:m="http://schemas.openxmlformats.org/officeDocument/2006/math">
                    <m:r>
                      <a:rPr lang="bn-IN" sz="28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উচ্চতা 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64.13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IN" sz="28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9.934 = 212.36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NikoshBAN" pitchFamily="2" charset="0"/>
                  </a:rPr>
                  <a:t>(প্রায়)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30" y="1091858"/>
                <a:ext cx="7924804" cy="4701993"/>
              </a:xfrm>
              <a:prstGeom prst="rect">
                <a:avLst/>
              </a:prstGeom>
              <a:blipFill rotWithShape="1">
                <a:blip r:embed="rId3"/>
                <a:stretch>
                  <a:fillRect l="-1538" b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351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1" y="-4819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810056" y="3070625"/>
            <a:ext cx="7257186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সে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.</a:t>
            </a:r>
            <a:r>
              <a:rPr lang="bn-IN" sz="2800" dirty="0">
                <a:latin typeface="Times New Roman" pitchFamily="18" charset="0"/>
                <a:cs typeface="NikoshBAN" pitchFamily="2" charset="0"/>
              </a:rPr>
              <a:t>মি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.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বাহুবিশিষ্ট একটি সুষম ষড়ভুজের উপর অবস্থিত একটি পিরামিডের উচ্চতা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।ইহার সমগ্রতলের ক্ষেত্রফল ও আয়তন নির্ণয়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Sun 37"/>
          <p:cNvSpPr/>
          <p:nvPr/>
        </p:nvSpPr>
        <p:spPr>
          <a:xfrm>
            <a:off x="810056" y="3193353"/>
            <a:ext cx="277090" cy="292388"/>
          </a:xfrm>
          <a:prstGeom prst="su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025394D-CE6A-447B-8560-C3519DFB1B57}"/>
              </a:ext>
            </a:extLst>
          </p:cNvPr>
          <p:cNvSpPr txBox="1"/>
          <p:nvPr/>
        </p:nvSpPr>
        <p:spPr>
          <a:xfrm>
            <a:off x="2430049" y="244545"/>
            <a:ext cx="4559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দলীয়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4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208"/>
            <a:ext cx="9144000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25394D-CE6A-447B-8560-C3519DFB1B57}"/>
              </a:ext>
            </a:extLst>
          </p:cNvPr>
          <p:cNvSpPr txBox="1"/>
          <p:nvPr/>
        </p:nvSpPr>
        <p:spPr>
          <a:xfrm>
            <a:off x="1579418" y="304194"/>
            <a:ext cx="5929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দলীয়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জের সমাধান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40325" y="1323683"/>
                <a:ext cx="8229601" cy="5627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দেওয়া আছে, সুষম বাহুর দৈর্ঘ্য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NikoshBAN" pitchFamily="2" charset="0"/>
                  </a:rPr>
                  <a:t>এবং পিরামিডের উচ্চতা</a:t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h=</a:t>
                </a:r>
                <a:r>
                  <a:rPr lang="bn-IN" sz="2800" dirty="0" smtClean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লম্ব দূরত্ব </a:t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latin typeface="Cambria Math"/>
                            <a:cs typeface="NikoshBAN" pitchFamily="2" charset="0"/>
                          </a:rPr>
                          <m:t>27</m:t>
                        </m:r>
                      </m:e>
                    </m:rad>
                  </m:oMath>
                </a14:m>
                <a:endParaRPr lang="en-US" sz="28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ভূমির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  = 6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= 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= 93.53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বর্গসে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28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NikoshBAN" pitchFamily="2" charset="0"/>
                  </a:rPr>
                  <a:t>হেলান উচ্চতা </a:t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l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2800" i="1" dirty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 dirty="0">
                                    <a:latin typeface="Cambria Math"/>
                                    <a:cs typeface="NikoshBAN" pitchFamily="2" charset="0"/>
                                  </a:rPr>
                                  <m:t>27</m:t>
                                </m:r>
                              </m:e>
                            </m:ra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127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11.27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সমগ্রতলের ক্ষেত্রফল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ভূমির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bn-IN" sz="2800" dirty="0">
                        <a:latin typeface="NikoshBAN" pitchFamily="2" charset="0"/>
                        <a:cs typeface="NikoshBAN" pitchFamily="2" charset="0"/>
                      </a:rPr>
                      <m:t>ভূমির</m:t>
                    </m:r>
                    <m:r>
                      <a:rPr lang="bn-IN" sz="28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 হেলান উচ্চতা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= </a:t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93.53+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8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6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11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27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বর্গসে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2800" dirty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296.39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বর্গসে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2800" dirty="0">
                  <a:latin typeface="Times New Roman" pitchFamily="18" charset="0"/>
                  <a:cs typeface="NikoshBAN" pitchFamily="2" charset="0"/>
                </a:endParaRPr>
              </a:p>
              <a:p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5" y="1323683"/>
                <a:ext cx="8229601" cy="5627181"/>
              </a:xfrm>
              <a:prstGeom prst="rect">
                <a:avLst/>
              </a:prstGeom>
              <a:blipFill rotWithShape="1">
                <a:blip r:embed="rId3"/>
                <a:stretch>
                  <a:fillRect l="-1556" t="-1408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754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1" y="-4819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18655" y="1158951"/>
                <a:ext cx="8298872" cy="4124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পিরামিডের আয়তন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en-US" sz="36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ভূমির ক্ষেত্রফল </m:t>
                    </m:r>
                    <m:r>
                      <a:rPr lang="bn-IN" sz="32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উচ্চতা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 dirty="0">
                        <a:latin typeface="Times New Roman" pitchFamily="18" charset="0"/>
                        <a:cs typeface="NikoshBAN" pitchFamily="2" charset="0"/>
                      </a:rPr>
                      <m:t>93.53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10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311.77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ঘনসে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সমগ্রতলের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ক্ষেত্রফল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296.39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বর্গসে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আয়তন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311.77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ঘনসে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5" y="1158951"/>
                <a:ext cx="8298872" cy="4124847"/>
              </a:xfrm>
              <a:prstGeom prst="rect">
                <a:avLst/>
              </a:prstGeom>
              <a:blipFill rotWithShape="1">
                <a:blip r:embed="rId3"/>
                <a:stretch>
                  <a:fillRect l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0418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6CAD1-94B7-4E17-B181-8883C2A10D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F86090F1-3FF8-4479-8FC1-372B0D5C7DED}"/>
              </a:ext>
            </a:extLst>
          </p:cNvPr>
          <p:cNvSpPr txBox="1"/>
          <p:nvPr/>
        </p:nvSpPr>
        <p:spPr>
          <a:xfrm>
            <a:off x="720437" y="3091213"/>
            <a:ext cx="7827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NikoshBAN" panose="02000000000000000000" pitchFamily="2" charset="0"/>
              </a:rPr>
              <a:t> </a:t>
            </a:r>
            <a:r>
              <a:rPr lang="bn-IN" sz="2800" dirty="0" smtClean="0"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 smtClean="0"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সে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.</a:t>
            </a:r>
            <a:r>
              <a:rPr lang="bn-IN" sz="2800" dirty="0">
                <a:latin typeface="Times New Roman" pitchFamily="18" charset="0"/>
                <a:cs typeface="NikoshBAN" pitchFamily="2" charset="0"/>
              </a:rPr>
              <a:t>মি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.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বাহুবিশিষ্ট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বর্গাকার ভূমির উপর অবস্থিত একটি পিরামিডের উচ্চতা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হেলান উচ্চতা নির্ণয়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Sun 24"/>
          <p:cNvSpPr/>
          <p:nvPr/>
        </p:nvSpPr>
        <p:spPr>
          <a:xfrm>
            <a:off x="928255" y="3150467"/>
            <a:ext cx="277090" cy="292388"/>
          </a:xfrm>
          <a:prstGeom prst="su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245247E-4808-484A-8BC2-42C72804E082}"/>
              </a:ext>
            </a:extLst>
          </p:cNvPr>
          <p:cNvSpPr txBox="1"/>
          <p:nvPr/>
        </p:nvSpPr>
        <p:spPr>
          <a:xfrm>
            <a:off x="3115328" y="878739"/>
            <a:ext cx="3697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="" xmlns:p14="http://schemas.microsoft.com/office/powerpoint/2010/main" val="1605539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6CAD1-94B7-4E17-B181-8883C2A10D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59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45247E-4808-484A-8BC2-42C72804E082}"/>
              </a:ext>
            </a:extLst>
          </p:cNvPr>
          <p:cNvSpPr txBox="1"/>
          <p:nvPr/>
        </p:nvSpPr>
        <p:spPr>
          <a:xfrm>
            <a:off x="1385454" y="629357"/>
            <a:ext cx="544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জের সমাধান 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F86090F1-3FF8-4479-8FC1-372B0D5C7DED}"/>
                  </a:ext>
                </a:extLst>
              </p:cNvPr>
              <p:cNvSpPr txBox="1"/>
              <p:nvPr/>
            </p:nvSpPr>
            <p:spPr>
              <a:xfrm>
                <a:off x="900542" y="1937101"/>
                <a:ext cx="7675422" cy="4335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cs typeface="NikoshBAN" panose="02000000000000000000" pitchFamily="2" charset="0"/>
                  </a:rPr>
                  <a:t/>
                </a:r>
                <a:r>
                  <a:rPr lang="bn-IN" sz="2800" dirty="0" smtClean="0">
                    <a:cs typeface="NikoshBAN" panose="02000000000000000000" pitchFamily="2" charset="0"/>
                  </a:rPr>
                  <a:t/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bn-IN" sz="2800" dirty="0" smtClean="0">
                    <a:latin typeface="Times New Roman" pitchFamily="18" charset="0"/>
                    <a:cs typeface="NikoshBAN" pitchFamily="2" charset="0"/>
                  </a:rPr>
                  <a:t>পিরামিডের 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উচ্চতা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h=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পিরামিডের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 হতে যে কোনো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লম্ব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দূরত্ব 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r </a:t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/>
                </a:r>
              </a:p>
              <a:p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                        = 5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সে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28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Times New Roman" pitchFamily="18" charset="0"/>
                    <a:cs typeface="NikoshBAN" pitchFamily="2" charset="0"/>
                  </a:rPr>
                  <a:t>হেলান </a:t>
                </a:r>
                <a:r>
                  <a:rPr lang="bn-IN" sz="2800" dirty="0">
                    <a:latin typeface="Times New Roman" pitchFamily="18" charset="0"/>
                    <a:cs typeface="NikoshBAN" pitchFamily="2" charset="0"/>
                  </a:rPr>
                  <a:t>উচ্চতা 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l </a:t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144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169</m:t>
                        </m:r>
                      </m:e>
                    </m:rad>
                  </m:oMath>
                </a14:m>
                <a:endParaRPr lang="en-US" sz="28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                        = 13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2800" dirty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হেলান উচ্চতা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13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86090F1-3FF8-4479-8FC1-372B0D5C7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2" y="1937101"/>
                <a:ext cx="7675422" cy="4335995"/>
              </a:xfrm>
              <a:prstGeom prst="rect">
                <a:avLst/>
              </a:prstGeom>
              <a:blipFill rotWithShape="1">
                <a:blip r:embed="rId3"/>
                <a:stretch>
                  <a:fillRect l="-556" t="-1828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696294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2370"/>
            <a:ext cx="9144000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78425" y="1666770"/>
                <a:ext cx="8330048" cy="406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১ প্রিজমের –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i.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দুই প্রান্তকে ভূমি বলে 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ii.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খাড়া প্রিজমের সব পার্শ্বতল আয়তাকার হয়।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iii.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প্রিজমের দুই প্রান্ত সর্বসম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নিচের কোনটি সঠিক? 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i., ii.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খ </a:t>
                </a:r>
                <a:r>
                  <a:rPr lang="en-US" sz="3200" dirty="0" err="1" smtClean="0">
                    <a:latin typeface="Times New Roman" pitchFamily="18" charset="0"/>
                    <a:cs typeface="NikoshBAN" pitchFamily="2" charset="0"/>
                  </a:rPr>
                  <a:t>i.,iii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গ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ii. iii.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dirty="0" err="1" smtClean="0">
                    <a:latin typeface="Times New Roman" pitchFamily="18" charset="0"/>
                    <a:cs typeface="NikoshBAN" pitchFamily="2" charset="0"/>
                  </a:rPr>
                  <a:t>i.ii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.  iii.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3200" dirty="0">
                    <a:cs typeface="NikoshBAN" panose="02000000000000000000" pitchFamily="2" charset="0"/>
                  </a:rPr>
                  <a:t/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সে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সমান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বাহুবিশিষ্ট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পঞ্চভুজ আকৃতির একটি পিরামিডের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উচ্চতা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হেলান উচ্চতা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কত? 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3200" dirty="0">
                    <a:cs typeface="NikoshBAN" panose="02000000000000000000" pitchFamily="2" charset="0"/>
                  </a:rPr>
                  <a:t/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সে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খ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219</m:t>
                        </m:r>
                      </m:e>
                    </m:rad>
                  </m:oMath>
                </a14:m>
                <a:r>
                  <a:rPr lang="en-US" sz="3200" dirty="0" smtClean="0">
                    <a:cs typeface="NikoshBAN" panose="02000000000000000000" pitchFamily="2" charset="0"/>
                  </a:rPr>
                  <a:t/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সে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11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/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সে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ঘ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14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/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সে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.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25" y="1666770"/>
                <a:ext cx="8330048" cy="4068678"/>
              </a:xfrm>
              <a:prstGeom prst="rect">
                <a:avLst/>
              </a:prstGeom>
              <a:blipFill rotWithShape="1">
                <a:blip r:embed="rId3"/>
                <a:stretch>
                  <a:fillRect l="-1903" t="-1946" b="-4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025394D-CE6A-447B-8560-C3519DFB1B57}"/>
              </a:ext>
            </a:extLst>
          </p:cNvPr>
          <p:cNvSpPr txBox="1"/>
          <p:nvPr/>
        </p:nvSpPr>
        <p:spPr>
          <a:xfrm>
            <a:off x="1731816" y="367421"/>
            <a:ext cx="4793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বহুনির্বাচনি প্রশ্ন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673434" y="3625333"/>
            <a:ext cx="374073" cy="38792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85590" y="5237021"/>
            <a:ext cx="427759" cy="2632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68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6CAD1-94B7-4E17-B181-8883C2A10D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C25490-4661-4B8C-B946-0710C8566AB8}"/>
              </a:ext>
            </a:extLst>
          </p:cNvPr>
          <p:cNvSpPr txBox="1"/>
          <p:nvPr/>
        </p:nvSpPr>
        <p:spPr>
          <a:xfrm>
            <a:off x="2619888" y="476053"/>
            <a:ext cx="240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EDE076D8-AA0C-4501-BACC-4AB0C74D1842}"/>
              </a:ext>
            </a:extLst>
          </p:cNvPr>
          <p:cNvSpPr txBox="1"/>
          <p:nvPr/>
        </p:nvSpPr>
        <p:spPr>
          <a:xfrm>
            <a:off x="853786" y="2784764"/>
            <a:ext cx="6322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পিরামিডের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সমগ্রতলের ক্ষেত্রফল এর সূত্রটি লিখ?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প্রিজমের আয়তনের সূত্রটি লিখ?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পিরামিড কী?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635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6CAD1-94B7-4E17-B181-8883C2A10D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B6728CB-E5D3-450F-97C7-3D4BC10FC881}"/>
              </a:ext>
            </a:extLst>
          </p:cNvPr>
          <p:cNvSpPr/>
          <p:nvPr/>
        </p:nvSpPr>
        <p:spPr>
          <a:xfrm>
            <a:off x="2370382" y="298020"/>
            <a:ext cx="42786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709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3F8B1A-511F-45D9-BC6C-29F8635F8E72}"/>
              </a:ext>
            </a:extLst>
          </p:cNvPr>
          <p:cNvSpPr/>
          <p:nvPr/>
        </p:nvSpPr>
        <p:spPr>
          <a:xfrm>
            <a:off x="4897677" y="3463178"/>
            <a:ext cx="38705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0947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1070947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উচ্চতর গণিত 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1070947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ত্রয়োদশ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1070947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প্রিজম   </a:t>
            </a:r>
          </a:p>
          <a:p>
            <a:pPr defTabSz="1070947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৫০মিনিট   </a:t>
            </a:r>
          </a:p>
          <a:p>
            <a:pPr defTabSz="1070947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9ইং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BD7394F-0DDC-40D6-AC92-B4AD7CCFB036}"/>
              </a:ext>
            </a:extLst>
          </p:cNvPr>
          <p:cNvSpPr/>
          <p:nvPr/>
        </p:nvSpPr>
        <p:spPr>
          <a:xfrm flipH="1">
            <a:off x="4757978" y="3429000"/>
            <a:ext cx="45719" cy="30027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7282" y="3104612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708" y="657952"/>
            <a:ext cx="1438656" cy="18013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900575" y="3618672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লিটন কুমার চৌধুরী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সিসিসি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বাড়বকুন্ড,সীতাকুন্ড,চট্টগ্রাম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8426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6CAD1-94B7-4E17-B181-8883C2A10D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="" xmlns:a16="http://schemas.microsoft.com/office/drawing/2014/main" id="{A9556E30-8599-4260-AB76-1245B28C34E3}"/>
              </a:ext>
            </a:extLst>
          </p:cNvPr>
          <p:cNvSpPr txBox="1">
            <a:spLocks/>
          </p:cNvSpPr>
          <p:nvPr/>
        </p:nvSpPr>
        <p:spPr>
          <a:xfrm>
            <a:off x="2692833" y="339662"/>
            <a:ext cx="4493937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55" y="10867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86394" y="3985862"/>
            <a:ext cx="79525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 প্রিজমেরভূমির ক্ষেত্রফল নির্ণয় কর।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 প্রিজমটির সমগ্রতলের ক্ষেত্রফল এবং আয়তন নির্ণয় কর।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 যদি প্রিজমটির ভূমিকে একটি পিরামিডের ভূমি হিসেবে কল্পনা করা হয় তবে সেক্ষেত্রে পিরামিডের সমগ্রতলের ক্ষেত্রফল এবং আয়তন নির্ণয় কর। </a:t>
            </a:r>
          </a:p>
        </p:txBody>
      </p:sp>
      <p:sp>
        <p:nvSpPr>
          <p:cNvPr id="21" name="Sun 20"/>
          <p:cNvSpPr/>
          <p:nvPr/>
        </p:nvSpPr>
        <p:spPr>
          <a:xfrm>
            <a:off x="486394" y="1139881"/>
            <a:ext cx="277090" cy="292388"/>
          </a:xfrm>
          <a:prstGeom prst="su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2"/>
          <p:cNvGrpSpPr/>
          <p:nvPr/>
        </p:nvGrpSpPr>
        <p:grpSpPr>
          <a:xfrm>
            <a:off x="3575558" y="1286075"/>
            <a:ext cx="2412022" cy="3046176"/>
            <a:chOff x="3575558" y="1286075"/>
            <a:chExt cx="2412022" cy="3046176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4605363" y="3486613"/>
              <a:ext cx="372587" cy="20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691905" y="1837922"/>
              <a:ext cx="3725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68"/>
            <p:cNvGrpSpPr/>
            <p:nvPr/>
          </p:nvGrpSpPr>
          <p:grpSpPr>
            <a:xfrm>
              <a:off x="3575558" y="1286075"/>
              <a:ext cx="2412022" cy="3046176"/>
              <a:chOff x="3379177" y="1082989"/>
              <a:chExt cx="2412022" cy="3046176"/>
            </a:xfrm>
          </p:grpSpPr>
          <p:grpSp>
            <p:nvGrpSpPr>
              <p:cNvPr id="10" name="Group 35"/>
              <p:cNvGrpSpPr/>
              <p:nvPr/>
            </p:nvGrpSpPr>
            <p:grpSpPr>
              <a:xfrm>
                <a:off x="3451255" y="1266328"/>
                <a:ext cx="1087439" cy="2678171"/>
                <a:chOff x="3451255" y="1266328"/>
                <a:chExt cx="1087439" cy="2678171"/>
              </a:xfrm>
            </p:grpSpPr>
            <p:sp>
              <p:nvSpPr>
                <p:cNvPr id="3" name="Rectangle 2"/>
                <p:cNvSpPr/>
                <p:nvPr/>
              </p:nvSpPr>
              <p:spPr>
                <a:xfrm rot="18252022">
                  <a:off x="3671454" y="1403008"/>
                  <a:ext cx="720436" cy="73644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3451255" y="1870364"/>
                  <a:ext cx="44289" cy="1828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Rectangle 6"/>
                <p:cNvSpPr/>
                <p:nvPr/>
              </p:nvSpPr>
              <p:spPr>
                <a:xfrm rot="6866761">
                  <a:off x="3541804" y="3158600"/>
                  <a:ext cx="754251" cy="68458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4386604" y="1634836"/>
                  <a:ext cx="152090" cy="164869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3810000" y="1266328"/>
                  <a:ext cx="114848" cy="17495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4040605" y="2244435"/>
                  <a:ext cx="57880" cy="170006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/>
              <p:cNvSpPr txBox="1"/>
              <p:nvPr/>
            </p:nvSpPr>
            <p:spPr>
              <a:xfrm>
                <a:off x="3379177" y="3759833"/>
                <a:ext cx="290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379177" y="1265504"/>
                <a:ext cx="290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47748" y="1082989"/>
                <a:ext cx="290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237748" y="3475139"/>
                <a:ext cx="9040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689754" y="2274515"/>
                <a:ext cx="1101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576478" y="3329832"/>
                <a:ext cx="290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31672" y="1741149"/>
                <a:ext cx="290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131891" y="2805326"/>
                <a:ext cx="290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519054" y="2064291"/>
                <a:ext cx="290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4835236" y="1634836"/>
                <a:ext cx="0" cy="6141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4781569" y="2643847"/>
                <a:ext cx="0" cy="6396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tangle 69"/>
          <p:cNvSpPr/>
          <p:nvPr/>
        </p:nvSpPr>
        <p:spPr>
          <a:xfrm>
            <a:off x="938686" y="1073803"/>
            <a:ext cx="2585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প্রিজমটি লক্ষ করঃ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71602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-43458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6CAD1-94B7-4E17-B181-8883C2A10D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16AC7A-5CA6-4793-8670-1570D1E50080}"/>
              </a:ext>
            </a:extLst>
          </p:cNvPr>
          <p:cNvSpPr txBox="1"/>
          <p:nvPr/>
        </p:nvSpPr>
        <p:spPr>
          <a:xfrm>
            <a:off x="1751125" y="0"/>
            <a:ext cx="15808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latin typeface="NikoshBAN" pitchFamily="2" charset="0"/>
                <a:cs typeface="NikoshBAN" pitchFamily="2" charset="0"/>
              </a:rPr>
              <a:t>ন্য</a:t>
            </a:r>
            <a:endParaRPr lang="bn-IN" sz="1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49A81D-E5FF-4F25-B645-DFEAA4DEB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20" y="1930645"/>
            <a:ext cx="4831766" cy="4524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5F57032-4DED-4600-B4D4-3501564CB068}"/>
              </a:ext>
            </a:extLst>
          </p:cNvPr>
          <p:cNvSpPr/>
          <p:nvPr/>
        </p:nvSpPr>
        <p:spPr>
          <a:xfrm>
            <a:off x="952195" y="12298"/>
            <a:ext cx="115101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dirty="0">
                <a:latin typeface="NikoshBAN" pitchFamily="2" charset="0"/>
                <a:cs typeface="NikoshBAN" pitchFamily="2" charset="0"/>
              </a:rPr>
              <a:t>ধ</a:t>
            </a:r>
            <a:endParaRPr lang="bn-IN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9AD0F23-E357-4FAF-A0CB-6EFA43B9ECB2}"/>
              </a:ext>
            </a:extLst>
          </p:cNvPr>
          <p:cNvSpPr/>
          <p:nvPr/>
        </p:nvSpPr>
        <p:spPr>
          <a:xfrm>
            <a:off x="3066815" y="12298"/>
            <a:ext cx="158408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6600" dirty="0">
                <a:latin typeface="NikoshBAN" pitchFamily="2" charset="0"/>
                <a:cs typeface="NikoshBAN" pitchFamily="2" charset="0"/>
              </a:rPr>
              <a:t>বা</a:t>
            </a:r>
            <a:endParaRPr lang="bn-IN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3DCD0FC-3FF1-404D-9AEB-E8FFCFDBF271}"/>
              </a:ext>
            </a:extLst>
          </p:cNvPr>
          <p:cNvSpPr/>
          <p:nvPr/>
        </p:nvSpPr>
        <p:spPr>
          <a:xfrm>
            <a:off x="4431063" y="236423"/>
            <a:ext cx="115768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latin typeface="NikoshBAN" pitchFamily="2" charset="0"/>
                <a:cs typeface="NikoshBAN" pitchFamily="2" charset="0"/>
              </a:rPr>
              <a:t>দ</a:t>
            </a:r>
            <a:endParaRPr lang="en-US" sz="16600" dirty="0"/>
          </a:p>
        </p:txBody>
      </p:sp>
    </p:spTree>
    <p:extLst>
      <p:ext uri="{BB962C8B-B14F-4D97-AF65-F5344CB8AC3E}">
        <p14:creationId xmlns="" xmlns:p14="http://schemas.microsoft.com/office/powerpoint/2010/main" val="1628407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1" y="4799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6CAD1-94B7-4E17-B181-8883C2A10D99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5D0854-2F03-40E2-BF57-C8AC0DA1EEEA}"/>
              </a:ext>
            </a:extLst>
          </p:cNvPr>
          <p:cNvSpPr txBox="1"/>
          <p:nvPr/>
        </p:nvSpPr>
        <p:spPr>
          <a:xfrm>
            <a:off x="1354173" y="5422262"/>
            <a:ext cx="571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এটা  কী নির্দেশ করছে?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5D0854-2F03-40E2-BF57-C8AC0DA1EEEA}"/>
              </a:ext>
            </a:extLst>
          </p:cNvPr>
          <p:cNvSpPr txBox="1"/>
          <p:nvPr/>
        </p:nvSpPr>
        <p:spPr>
          <a:xfrm>
            <a:off x="1143375" y="350102"/>
            <a:ext cx="3968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চিত্রগুলো  লক্ষ করঃ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umpa\Desktop\images0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6" y="1371600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mpa\Desktop\imageso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371600"/>
            <a:ext cx="2754889" cy="306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umpa\Desktop\imagep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08" y="1866466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0078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5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6CAD1-94B7-4E17-B181-8883C2A10D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596800-C78F-45E8-8C7D-A0296C250ABE}"/>
              </a:ext>
            </a:extLst>
          </p:cNvPr>
          <p:cNvSpPr txBox="1"/>
          <p:nvPr/>
        </p:nvSpPr>
        <p:spPr>
          <a:xfrm>
            <a:off x="3626528" y="2561852"/>
            <a:ext cx="1476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প্রিজম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110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6CAD1-94B7-4E17-B181-8883C2A10D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01E49A-2277-4EE0-A21B-03EE2E1C87B1}"/>
              </a:ext>
            </a:extLst>
          </p:cNvPr>
          <p:cNvSpPr txBox="1"/>
          <p:nvPr/>
        </p:nvSpPr>
        <p:spPr>
          <a:xfrm>
            <a:off x="2451082" y="785753"/>
            <a:ext cx="3146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E377DD-8A31-4327-9B21-D6439D762249}"/>
              </a:ext>
            </a:extLst>
          </p:cNvPr>
          <p:cNvSpPr/>
          <p:nvPr/>
        </p:nvSpPr>
        <p:spPr>
          <a:xfrm>
            <a:off x="526093" y="2152556"/>
            <a:ext cx="82438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প্রিজমের ভূমির ক্ষেত্রফল নির্ণয় 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প্রিজমের ক্ষেত্রফল ও আয়তন নির্ণয় করতে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৩।পিরামিডের ক্ষেত্রফল ও আয়তন নির্ণয়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4189208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1430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6CAD1-94B7-4E17-B181-8883C2A10D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5018" y="465563"/>
            <a:ext cx="7536873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itchFamily="18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n-IN" sz="3600" dirty="0" smtClean="0">
                <a:latin typeface="Times New Roman" pitchFamily="18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.</a:t>
            </a:r>
            <a:r>
              <a:rPr lang="bn-IN" sz="3600" dirty="0" smtClean="0">
                <a:latin typeface="Times New Roman" pitchFamily="18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বাহুবিশিষ্ট একটি সুষম ষড়ভুজের উপর অবস্থিত একটি পিরামিডের উচ্চতা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8709" y="2944076"/>
            <a:ext cx="8021782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itchFamily="18" charset="0"/>
                <a:cs typeface="NikoshBAN" panose="02000000000000000000" pitchFamily="2" charset="0"/>
              </a:rPr>
              <a:t>ক প্রিজম ও তীর্যক প্রিজম কাকে বলে? </a:t>
            </a:r>
          </a:p>
          <a:p>
            <a:r>
              <a:rPr lang="bn-IN" sz="3600" dirty="0" smtClean="0">
                <a:latin typeface="Times New Roman" pitchFamily="18" charset="0"/>
                <a:cs typeface="NikoshBAN" panose="02000000000000000000" pitchFamily="2" charset="0"/>
              </a:rPr>
              <a:t>খ পিরামিডের আয়তন নির্ণয়</a:t>
            </a:r>
            <a:r>
              <a:rPr lang="en-US" sz="3600" dirty="0" smtClean="0">
                <a:latin typeface="Times New Roman" pitchFamily="18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Times New Roman" pitchFamily="18" charset="0"/>
                <a:cs typeface="NikoshBAN" panose="02000000000000000000" pitchFamily="2" charset="0"/>
              </a:rPr>
              <a:t>কর। </a:t>
            </a:r>
          </a:p>
          <a:p>
            <a:r>
              <a:rPr lang="bn-IN" sz="3600" dirty="0" smtClean="0">
                <a:latin typeface="Times New Roman" pitchFamily="18" charset="0"/>
                <a:cs typeface="NikoshBAN" panose="02000000000000000000" pitchFamily="2" charset="0"/>
              </a:rPr>
              <a:t>গ একটি সুষম চতুস্তলকের যেকোনো ধারের দৈর্ঘ্য যদি পিরামিডের বাহুর দৈর্ঘ্যের সমান হয় তবে এর সমগ্রতলের ক্ষেত্রফল ও আয়তন নির্ণয় কর।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77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55418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314576" y="450272"/>
            <a:ext cx="2858377" cy="5749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এর সমাধান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326" y="2135332"/>
            <a:ext cx="7841673" cy="2476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ঘনবস্তুর দুই প্রান্ত সর্বসম ও সমান্তরাল বহুভুজ দ্বারা আবদ্ধ এবং অন্যান্য তলগুলো সামান্তরিক তাকে প্রিজম বলে। প্রিজমের দুই প্রান্তকে ইহার ভূমি এবং অন্যান্য তলগুলোকে পার্শ্বতল বলে। অন্যক্ষেত্রে প্রিজমটিকে তীর্যক প্রিজম বলে।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3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1" y="-18123"/>
            <a:ext cx="914400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314576" y="450272"/>
            <a:ext cx="2858377" cy="5749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এর সমাধান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25121" y="1357744"/>
                <a:ext cx="7883236" cy="48768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পিরামিডের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ভূমি সুষম ষড়ভুজ যার প্রতিটি বাহুর দৈর্ঘ্য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bn-IN" sz="2400" dirty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সে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400" dirty="0" smtClean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মি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.</a:t>
                </a:r>
                <a:r>
                  <a:rPr lang="bn-IN" sz="2400" dirty="0" smtClean="0">
                    <a:solidFill>
                      <a:schemeClr val="tx1"/>
                    </a:solidFill>
                    <a:latin typeface="Times New Roman" pitchFamily="18" charset="0"/>
                    <a:cs typeface="NikoshBAN" pitchFamily="2" charset="0"/>
                  </a:rPr>
                  <a:t> এবং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পিরামিডের উচ্চতা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h=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endPara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আমরা জানি,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বাহুবিশিষ্ট সুষম বহুভুজের ক্ষেত্রফল </a:t>
                </a:r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cot(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°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den>
                    </m:f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বর্গএকক </a:t>
                </a:r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bn-IN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পিরামিডের ভূমির ক্ষেত্রফল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cot(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°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den>
                    </m:f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বর্গ 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𝑐𝑜𝑡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বর্গ সে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166.277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বর্গ সে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 </a:t>
                </a:r>
              </a:p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21" y="1357744"/>
                <a:ext cx="7883236" cy="4876801"/>
              </a:xfrm>
              <a:prstGeom prst="rect">
                <a:avLst/>
              </a:prstGeom>
              <a:blipFill rotWithShape="1">
                <a:blip r:embed="rId3"/>
                <a:stretch>
                  <a:fillRect l="-309" r="-20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768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F8555-B78D-45C0-9B33-4E7A68F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84907" y="1357745"/>
                <a:ext cx="8174181" cy="33666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IN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পিরামিডের আয়তন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ভূমির ক্ষেত্রফল </a:t>
                </a:r>
                <a14:m>
                  <m:oMath xmlns:m="http://schemas.openxmlformats.org/officeDocument/2006/math">
                    <m:r>
                      <a:rPr lang="bn-IN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উচ্চতা  </a:t>
                </a:r>
              </a:p>
              <a:p>
                <a:pPr algn="ctr"/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166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277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10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ঘনসে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554.257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ঘনসে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(প্রায়) </a:t>
                </a:r>
                <a:endPara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bn-IN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নির্ণেয় পিরামিডের আয়তন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554.257</a:t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ঘনসে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(প্রায়)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(উত্তর) </a:t>
                </a:r>
                <a:endPara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7" y="1357745"/>
                <a:ext cx="8174181" cy="33666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9347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344</Words>
  <Application>Microsoft Office PowerPoint</Application>
  <PresentationFormat>On-screen Show (4:3)</PresentationFormat>
  <Paragraphs>80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i5</dc:creator>
  <cp:lastModifiedBy>HP i5</cp:lastModifiedBy>
  <cp:revision>1</cp:revision>
  <dcterms:created xsi:type="dcterms:W3CDTF">2021-08-07T07:46:50Z</dcterms:created>
  <dcterms:modified xsi:type="dcterms:W3CDTF">2021-08-07T07:51:08Z</dcterms:modified>
</cp:coreProperties>
</file>