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E20D3-12BF-4D0D-8D28-FC5FAC47AFB5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269A-63DB-4CE5-BACA-08A330819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প্রতিক্ষেত্রে</a:t>
            </a:r>
            <a:r>
              <a:rPr lang="bn-BD" baseline="0" dirty="0" smtClean="0"/>
              <a:t> </a:t>
            </a:r>
            <a:r>
              <a:rPr lang="en-US" baseline="0" dirty="0" smtClean="0"/>
              <a:t> Y </a:t>
            </a:r>
            <a:r>
              <a:rPr lang="bn-BD" baseline="0" dirty="0" smtClean="0"/>
              <a:t>এর সহগ</a:t>
            </a:r>
            <a:r>
              <a:rPr lang="en-US" baseline="0" dirty="0" smtClean="0"/>
              <a:t> 1 </a:t>
            </a:r>
            <a:r>
              <a:rPr lang="bn-BD" baseline="0" dirty="0" smtClean="0"/>
              <a:t> ধরা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45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80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এখানে,</a:t>
            </a:r>
            <a:r>
              <a:rPr lang="bn-BD" baseline="0" dirty="0" smtClean="0"/>
              <a:t> </a:t>
            </a:r>
            <a:r>
              <a:rPr lang="bn-BD" dirty="0" smtClean="0"/>
              <a:t>প্রতিটি</a:t>
            </a:r>
            <a:r>
              <a:rPr lang="bn-BD" baseline="0" dirty="0" smtClean="0"/>
              <a:t> বিস্তৃতির প্রথমে এক আছে। পরবর্তী সাংখ্য সহগের সাথে </a:t>
            </a:r>
            <a:r>
              <a:rPr lang="en-US" baseline="0" dirty="0" smtClean="0"/>
              <a:t>y </a:t>
            </a:r>
            <a:r>
              <a:rPr lang="bn-BD" baseline="0" dirty="0" smtClean="0"/>
              <a:t>গুণ আকারে আছে। </a:t>
            </a:r>
            <a:r>
              <a:rPr lang="en-US" baseline="0" dirty="0" smtClean="0"/>
              <a:t>y </a:t>
            </a:r>
            <a:r>
              <a:rPr lang="bn-BD" baseline="0" dirty="0" smtClean="0"/>
              <a:t>এর ঘাত</a:t>
            </a:r>
            <a:r>
              <a:rPr lang="en-US" baseline="0" dirty="0" smtClean="0"/>
              <a:t> 1, 2, 3, …. </a:t>
            </a:r>
            <a:r>
              <a:rPr lang="bn-BD" baseline="0" dirty="0" smtClean="0"/>
              <a:t> বৃদ্ধি পেয়ে দ্বিপদী ঘাতের সমান হয়ে শেষ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00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</a:t>
            </a:r>
            <a:r>
              <a:rPr lang="bn-BD" baseline="0" dirty="0" smtClean="0"/>
              <a:t> প্রতিক্ষেত্রে প্রথমে ও শেষে বাম ও ডান দিকে </a:t>
            </a:r>
            <a:r>
              <a:rPr lang="en-US" baseline="0" dirty="0" smtClean="0"/>
              <a:t>1 </a:t>
            </a:r>
            <a:r>
              <a:rPr lang="bn-BD" baseline="0" dirty="0" smtClean="0"/>
              <a:t>আছে। ত্রিভুজের মাঝখানের সংখ্যাগুলোর প্রত্যেকটি ঠিক উপরের দুইটি সংখ্যার যোগফল। প্রতিক্ষেত্রে </a:t>
            </a:r>
            <a:r>
              <a:rPr lang="en-US" baseline="0" dirty="0" smtClean="0"/>
              <a:t> ‘y’ </a:t>
            </a:r>
            <a:r>
              <a:rPr lang="bn-BD" baseline="0" dirty="0" smtClean="0"/>
              <a:t>এর সহগ  </a:t>
            </a:r>
            <a:r>
              <a:rPr lang="en-US" baseline="0" dirty="0" smtClean="0"/>
              <a:t>‘1’</a:t>
            </a:r>
            <a:r>
              <a:rPr lang="bn-BD" baseline="0" dirty="0" smtClean="0"/>
              <a:t> ধরা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506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এখানে,</a:t>
            </a:r>
            <a:r>
              <a:rPr lang="bn-BD" baseline="0" dirty="0" smtClean="0"/>
              <a:t> </a:t>
            </a:r>
            <a:r>
              <a:rPr lang="bn-BD" dirty="0" smtClean="0"/>
              <a:t>প্রতিটি</a:t>
            </a:r>
            <a:r>
              <a:rPr lang="bn-BD" baseline="0" dirty="0" smtClean="0"/>
              <a:t> বিস্তৃতির প্রথমে এক আছে। পরবর্তী সাংখ্য সহগের সাথে </a:t>
            </a:r>
            <a:r>
              <a:rPr lang="en-US" baseline="0" dirty="0" smtClean="0"/>
              <a:t>y </a:t>
            </a:r>
            <a:r>
              <a:rPr lang="bn-BD" baseline="0" dirty="0" smtClean="0"/>
              <a:t>(</a:t>
            </a:r>
            <a:r>
              <a:rPr lang="en-US" baseline="0" dirty="0" smtClean="0"/>
              <a:t> y </a:t>
            </a:r>
            <a:r>
              <a:rPr lang="bn-BD" baseline="0" dirty="0" smtClean="0"/>
              <a:t>এর বিভিন্ন ঘাতসহ) গুণ আকারে আছে। </a:t>
            </a:r>
            <a:r>
              <a:rPr lang="en-US" baseline="0" dirty="0" smtClean="0"/>
              <a:t>y </a:t>
            </a:r>
            <a:r>
              <a:rPr lang="bn-BD" baseline="0" dirty="0" smtClean="0"/>
              <a:t>এর ঘাত</a:t>
            </a:r>
            <a:r>
              <a:rPr lang="en-US" baseline="0" dirty="0" smtClean="0"/>
              <a:t> 1, 2, 3, …. </a:t>
            </a:r>
            <a:r>
              <a:rPr lang="bn-BD" baseline="0" dirty="0" smtClean="0"/>
              <a:t> বৃদ্ধি পেয়ে দ্বিপদী ঘাতের সমান হয়ে শেষ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41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প্রয়োজনে</a:t>
            </a:r>
            <a:r>
              <a:rPr lang="bn-BD" baseline="0" dirty="0" smtClean="0"/>
              <a:t> শিক্ষক সহায়তা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51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প্রয়োজনে</a:t>
            </a:r>
            <a:r>
              <a:rPr lang="bn-BD" baseline="0" dirty="0" smtClean="0"/>
              <a:t> শিক্ষক সহায়তা করতে পারেন।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5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5B36-4861-42EF-AADF-58164D5DB8B3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25DD-F47E-422A-A01D-46F80494FB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0.png"/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../media/image6.pn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29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32" Type="http://schemas.openxmlformats.org/officeDocument/2006/relationships/image" Target="../media/image59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31" Type="http://schemas.openxmlformats.org/officeDocument/2006/relationships/image" Target="../media/image58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Relationship Id="rId30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838200"/>
            <a:ext cx="6781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600" b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আজকের ক্লাসে সকলকে</a:t>
            </a:r>
            <a:endParaRPr lang="bn-BD" sz="6600" b="1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743200"/>
            <a:ext cx="9144000" cy="2133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prstTxWarp prst="textInflate">
              <a:avLst>
                <a:gd name="adj" fmla="val 0"/>
              </a:avLst>
            </a:prstTxWarp>
            <a:spAutoFit/>
          </a:bodyPr>
          <a:lstStyle/>
          <a:p>
            <a:r>
              <a:rPr lang="bn-BD" sz="8000" b="1" dirty="0" smtClean="0">
                <a:ln w="57150">
                  <a:solidFill>
                    <a:srgbClr val="33CC33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8000" b="1" dirty="0" smtClean="0">
                <a:ln w="57150">
                  <a:solidFill>
                    <a:srgbClr val="33CC33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8000" b="1" dirty="0">
              <a:ln w="57150">
                <a:solidFill>
                  <a:srgbClr val="33CC33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58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38752" y="76200"/>
            <a:ext cx="2763980" cy="747977"/>
            <a:chOff x="-1" y="0"/>
            <a:chExt cx="2970461" cy="10066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9" y="53954"/>
              <a:ext cx="2495918" cy="95266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124200" y="24224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 ৪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কাজ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"/>
                  </a:rPr>
                  <a:t>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প্যাসকেল ত্রিভূজবিধি অনুসারে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বিস্তৃতি নির্ণয় কর।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blipFill rotWithShape="1">
                <a:blip r:embed="rId3"/>
                <a:stretch>
                  <a:fillRect l="-1589" t="-7254" r="-2723" b="-9845"/>
                </a:stretch>
              </a:blip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975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1:59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38752" y="76200"/>
            <a:ext cx="2763980" cy="747977"/>
            <a:chOff x="-1" y="0"/>
            <a:chExt cx="2970461" cy="10066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9" y="53954"/>
              <a:ext cx="2495918" cy="95266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দলগত কাজ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124200" y="24224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 ৭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কাজ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"/>
                  </a:rPr>
                  <a:t>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প্যাসকেল ত্রিভূজবিধি অনুসারে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বিস্তৃতি নির্ণয় কর।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blipFill rotWithShape="1">
                <a:blip r:embed="rId3"/>
                <a:stretch>
                  <a:fillRect l="-1589" t="-6736" r="-2799" b="-10363"/>
                </a:stretch>
              </a:blip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8537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31620" y="76200"/>
            <a:ext cx="2154380" cy="741220"/>
            <a:chOff x="-1" y="0"/>
            <a:chExt cx="2970461" cy="997527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90" y="16662"/>
              <a:ext cx="2292108" cy="95266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04800" y="15240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1.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দ্বিপদী রাশি কী?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7784" y="22860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2.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প্যাসকেলের ত্রিভূজবিধিতে দ্বিপদী বিস্তৃতির প্রথমে ও </a:t>
            </a:r>
            <a:endParaRPr lang="en-US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শেষে কী থাকে?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8448" y="3570982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3.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প্যাসকেলের ত্রিভূজ বিধিতে দ্বিপদী বিস্তৃতির শেষ পদের</a:t>
            </a:r>
            <a:endParaRPr lang="en-US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ঘাত কত হয়?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grpSp>
        <p:nvGrpSpPr>
          <p:cNvPr id="3" name="Group 1"/>
          <p:cNvGrpSpPr/>
          <p:nvPr/>
        </p:nvGrpSpPr>
        <p:grpSpPr>
          <a:xfrm>
            <a:off x="381000" y="4977825"/>
            <a:ext cx="8458200" cy="1118175"/>
            <a:chOff x="381000" y="4977825"/>
            <a:chExt cx="8458200" cy="1118175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Rectangle 26"/>
                <p:cNvSpPr/>
                <p:nvPr/>
              </p:nvSpPr>
              <p:spPr>
                <a:xfrm>
                  <a:off x="381000" y="4977825"/>
                  <a:ext cx="845820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4. </a:t>
                  </a:r>
                  <a:r>
                    <a:rPr lang="bn-BD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প্রশ্ন:দ্বিপদী বিস্তৃতির ঘাত </a:t>
                  </a:r>
                  <a14:m>
                    <m:oMath xmlns:m="http://schemas.openxmlformats.org/officeDocument/2006/math">
                      <m:r>
                        <a:rPr lang="bn-BD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5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</m:oMath>
                  </a14:m>
                  <a:r>
                    <a:rPr lang="bn-BD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হলে, এর পদ সংখ্যা কত হবে?</a:t>
                  </a:r>
                  <a:endParaRPr lang="bn-BD" sz="2800" dirty="0">
                    <a:latin typeface="NikoshBAN" pitchFamily="2" charset="0"/>
                    <a:ea typeface="Cambria Math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4977825"/>
                  <a:ext cx="84582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514" t="-9412" b="-352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8"/>
            <p:cNvGrpSpPr/>
            <p:nvPr/>
          </p:nvGrpSpPr>
          <p:grpSpPr>
            <a:xfrm>
              <a:off x="623454" y="5567158"/>
              <a:ext cx="8118756" cy="528842"/>
              <a:chOff x="623454" y="4073237"/>
              <a:chExt cx="8118756" cy="52884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85800" y="4078859"/>
                <a:ext cx="8056410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ক 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4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        খ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5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গ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6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ঘ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2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23454" y="4114800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6727" y="4100946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33457" y="4100946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109857" y="4073237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17" name="Oval 16"/>
          <p:cNvSpPr/>
          <p:nvPr/>
        </p:nvSpPr>
        <p:spPr>
          <a:xfrm>
            <a:off x="4419600" y="5562600"/>
            <a:ext cx="526473" cy="5403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65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5" grpId="0"/>
      <p:bldP spid="2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125932" y="118588"/>
            <a:ext cx="2992580" cy="882964"/>
            <a:chOff x="-1" y="0"/>
            <a:chExt cx="2970461" cy="997527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Pentagon 19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190" y="62918"/>
              <a:ext cx="2292108" cy="79973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595952" y="2808982"/>
                <a:ext cx="7924800" cy="107721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571500" indent="-571500" algn="just">
                  <a:buFont typeface="Wingdings"/>
                  <a:buChar char="Ü"/>
                </a:pPr>
                <a:r>
                  <a:rPr lang="bn-BD" sz="3200" dirty="0" smtClean="0">
                    <a:cs typeface="NikoshBAN" pitchFamily="2" charset="0"/>
                  </a:rPr>
                  <a:t>প্যাসকেল ত্রিভূজবিধির সাহায্যে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বিস্তৃতি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কর।</m:t>
                    </m:r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52" y="2808982"/>
                <a:ext cx="79248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531" t="-5464" r="-2910"/>
                </a:stretch>
              </a:blip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7682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24000" y="755809"/>
            <a:ext cx="6610064" cy="4951734"/>
            <a:chOff x="1524000" y="755809"/>
            <a:chExt cx="6610064" cy="4951734"/>
          </a:xfrm>
        </p:grpSpPr>
        <p:grpSp>
          <p:nvGrpSpPr>
            <p:cNvPr id="3" name="Group 1"/>
            <p:cNvGrpSpPr/>
            <p:nvPr/>
          </p:nvGrpSpPr>
          <p:grpSpPr>
            <a:xfrm>
              <a:off x="1524000" y="755809"/>
              <a:ext cx="6610064" cy="3620124"/>
              <a:chOff x="1143000" y="1524000"/>
              <a:chExt cx="6610064" cy="3620124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3028664" y="1572904"/>
                    <a:ext cx="2438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lang="en-US" sz="2800" dirty="0">
                      <a:solidFill>
                        <a:srgbClr val="FF00FF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28664" y="1572904"/>
                    <a:ext cx="2438400" cy="52322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800064" y="2176816"/>
                    <a:ext cx="2819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/>
                            </a:rPr>
                            <m:t>         </m:t>
                          </m:r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lang="en-US" sz="2800" dirty="0">
                      <a:solidFill>
                        <a:srgbClr val="FF00FF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0064" y="2176816"/>
                    <a:ext cx="2819400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2571464" y="2737512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</a:rPr>
                  <a:t>       1        2          1 </a:t>
                </a:r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19064" y="3401704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</a:rPr>
                  <a:t>  1          3          3          1</a:t>
                </a:r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44384" y="3981736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</a:rPr>
                  <a:t>       1          4          6             4           1 </a:t>
                </a:r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20584" y="4620904"/>
                <a:ext cx="62324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</a:rPr>
                  <a:t> 1         5          10           10          5      1</a:t>
                </a:r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>
                <a:off x="1143000" y="1524000"/>
                <a:ext cx="6308680" cy="3581400"/>
              </a:xfrm>
              <a:prstGeom prst="triangle">
                <a:avLst/>
              </a:prstGeom>
              <a:noFill/>
              <a:ln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48" name="Rectangle 2047"/>
            <p:cNvSpPr/>
            <p:nvPr/>
          </p:nvSpPr>
          <p:spPr>
            <a:xfrm>
              <a:off x="1932296" y="4329752"/>
              <a:ext cx="5472752" cy="1377791"/>
            </a:xfrm>
            <a:prstGeom prst="rect">
              <a:avLst/>
            </a:prstGeom>
            <a:solidFill>
              <a:srgbClr val="009900"/>
            </a:solidFill>
            <a:scene3d>
              <a:camera prst="perspectiveFront"/>
              <a:lightRig rig="threePt" dir="t"/>
            </a:scene3d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r>
                <a:rPr lang="bn-BD" sz="13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NikoshBAN" pitchFamily="2" charset="0"/>
                </a:rPr>
                <a:t>ধন্যবাদ</a:t>
              </a:r>
              <a:endParaRPr lang="en-US" sz="13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19600" y="161544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bn-BD" sz="36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bn-BD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 </a:t>
            </a:r>
            <a:endParaRPr lang="en-US" sz="36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bn-IN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দ্বিপদী</a:t>
            </a:r>
            <a:r>
              <a:rPr lang="en-US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বিস্তৃতি</a:t>
            </a:r>
            <a:endParaRPr lang="bn-BD" sz="36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2BC5FD-AD86-42C2-89CE-54D913F31084}"/>
              </a:ext>
            </a:extLst>
          </p:cNvPr>
          <p:cNvSpPr/>
          <p:nvPr/>
        </p:nvSpPr>
        <p:spPr>
          <a:xfrm>
            <a:off x="428861" y="364514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BBE3E3A-FA9E-495A-9FF2-80FA3D1580E2}"/>
              </a:ext>
            </a:extLst>
          </p:cNvPr>
          <p:cNvSpPr/>
          <p:nvPr/>
        </p:nvSpPr>
        <p:spPr>
          <a:xfrm>
            <a:off x="3741124" y="339771"/>
            <a:ext cx="22156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9364" y="851916"/>
            <a:ext cx="1316736" cy="21982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88770" y="4373880"/>
            <a:ext cx="54978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সিসিসি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সীতাকুন্ড,চট্টগ্রাম</a:t>
            </a:r>
            <a:r>
              <a:rPr lang="en-US" sz="11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6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85800" y="19103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10307"/>
                <a:ext cx="2438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438936" y="19103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936" y="1910307"/>
                <a:ext cx="2438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62000" y="2459627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459627"/>
                <a:ext cx="2133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210336" y="2514219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336" y="2514219"/>
                <a:ext cx="2819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914400" y="3063539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63539"/>
                <a:ext cx="20574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981736" y="307491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736" y="3074915"/>
                <a:ext cx="3048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914400" y="3727731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727731"/>
                <a:ext cx="19050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95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3829336" y="3739107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336" y="3739107"/>
                <a:ext cx="37338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79144" y="4314571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44" y="4314571"/>
                <a:ext cx="2133600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2854656" y="4319139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56" y="4319139"/>
                <a:ext cx="5867400" cy="52809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838200" y="4958307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58307"/>
                <a:ext cx="2022144" cy="528093"/>
              </a:xfrm>
              <a:prstGeom prst="rect">
                <a:avLst/>
              </a:prstGeom>
              <a:blipFill rotWithShape="1">
                <a:blip r:embed="rId12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930856" y="4958307"/>
                <a:ext cx="56388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856" y="4958307"/>
                <a:ext cx="5638800" cy="465833"/>
              </a:xfrm>
              <a:prstGeom prst="rect">
                <a:avLst/>
              </a:prstGeom>
              <a:blipFill rotWithShape="1"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/>
          <p:cNvSpPr/>
          <p:nvPr/>
        </p:nvSpPr>
        <p:spPr>
          <a:xfrm>
            <a:off x="2530520" y="1896659"/>
            <a:ext cx="6308680" cy="3505200"/>
          </a:xfrm>
          <a:prstGeom prst="triangle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112284" y="76200"/>
            <a:ext cx="2459180" cy="844651"/>
            <a:chOff x="-1" y="0"/>
            <a:chExt cx="2970461" cy="1030758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Pentagon 17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190" y="16662"/>
              <a:ext cx="2292108" cy="101409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লক্ষ কর</a:t>
              </a:r>
              <a:endPara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4465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762000" y="1578592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78592"/>
                <a:ext cx="2438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191000" y="1578592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78592"/>
                <a:ext cx="2438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838200" y="2127912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27912"/>
                <a:ext cx="21336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962400" y="2182504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82504"/>
                <a:ext cx="2819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990600" y="2731824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731824"/>
                <a:ext cx="20574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33800" y="2743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1        2          1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990600" y="3396016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96016"/>
                <a:ext cx="19050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2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81400" y="3407392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1          3          3          1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955344" y="3982856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44" y="3982856"/>
                <a:ext cx="2133600" cy="528093"/>
              </a:xfrm>
              <a:prstGeom prst="rect">
                <a:avLst/>
              </a:prstGeom>
              <a:blipFill rotWithShape="1">
                <a:blip r:embed="rId9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606720" y="3987424"/>
            <a:ext cx="5867400" cy="52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1          4          6             4           1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914400" y="4626592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26592"/>
                <a:ext cx="2022144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82920" y="4626592"/>
            <a:ext cx="623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1         5          10           10          5      1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2286000" y="1524000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112284" y="76200"/>
            <a:ext cx="2459180" cy="844651"/>
            <a:chOff x="-1" y="0"/>
            <a:chExt cx="2970461" cy="1030758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6" name="Pentagon 65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0190" y="16662"/>
              <a:ext cx="2292108" cy="101409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লক্ষ কর</a:t>
              </a:r>
              <a:endPara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733800" y="6211669"/>
            <a:ext cx="3810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প্যাসকেলের ত্রিভূজবিধি</a:t>
            </a:r>
            <a:endParaRPr lang="en-US" sz="3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Oval Callout 68"/>
          <p:cNvSpPr/>
          <p:nvPr/>
        </p:nvSpPr>
        <p:spPr>
          <a:xfrm>
            <a:off x="2596488" y="5592129"/>
            <a:ext cx="5791200" cy="609600"/>
          </a:xfrm>
          <a:prstGeom prst="wedgeEllipseCallout">
            <a:avLst>
              <a:gd name="adj1" fmla="val -181"/>
              <a:gd name="adj2" fmla="val -102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0" name="Rectangle 69"/>
          <p:cNvSpPr/>
          <p:nvPr/>
        </p:nvSpPr>
        <p:spPr>
          <a:xfrm>
            <a:off x="5181600" y="5287329"/>
            <a:ext cx="5613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8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19" grpId="1" animBg="1"/>
      <p:bldP spid="19" grpId="2" animBg="1"/>
      <p:bldP spid="68" grpId="0"/>
      <p:bldP spid="69" grpId="0" animBg="1"/>
      <p:bldP spid="70" grpId="0"/>
      <p:bldP spid="7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1:58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2209800"/>
            <a:ext cx="7696200" cy="21030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4800" b="1" dirty="0" smtClean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প্যাসকেলের ত্রিভূজ সূত্রের সাহায্যে </a:t>
            </a:r>
          </a:p>
          <a:p>
            <a:pPr algn="ctr">
              <a:defRPr/>
            </a:pPr>
            <a:r>
              <a:rPr lang="bn-BD" sz="4800" b="1" dirty="0" smtClean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দ্বিপদী রাশির বিস্তৃতি</a:t>
            </a:r>
            <a:endParaRPr lang="bn-BD" sz="4800" b="1" dirty="0">
              <a:ln w="1905"/>
              <a:solidFill>
                <a:srgbClr val="3333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8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7612" y="206514"/>
            <a:ext cx="4595188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 </a:t>
            </a: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 3"/>
              </a:rPr>
              <a:t> </a:t>
            </a:r>
            <a:endParaRPr lang="en-US" sz="4000" dirty="0"/>
          </a:p>
        </p:txBody>
      </p:sp>
      <p:sp>
        <p:nvSpPr>
          <p:cNvPr id="5" name="Freeform 4"/>
          <p:cNvSpPr/>
          <p:nvPr/>
        </p:nvSpPr>
        <p:spPr>
          <a:xfrm>
            <a:off x="838200" y="2057400"/>
            <a:ext cx="7315199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 তা বলতে পারবে।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38200" y="3381702"/>
            <a:ext cx="7315200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7585" tIns="67372" rIns="67372" bIns="67373" numCol="1" spcCol="1270" anchor="ctr" anchorCtr="0">
            <a:no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প্যাসকেলের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38200" y="4669809"/>
            <a:ext cx="7315200" cy="119759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99137" tIns="64832" rIns="64832" bIns="64833" numCol="1" spcCol="1270" anchor="ctr" anchorCtr="0">
            <a:noAutofit/>
          </a:bodyPr>
          <a:lstStyle/>
          <a:p>
            <a:pPr marL="514350" indent="-514350">
              <a:buAutoNum type="arabicPeriod" startAt="3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প্যাসকেলের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সুত্রের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বিস্তৃতি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26139" y="76200"/>
            <a:ext cx="2216725" cy="747977"/>
            <a:chOff x="-1" y="0"/>
            <a:chExt cx="2970461" cy="10066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Pentagon 8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189" y="53954"/>
              <a:ext cx="2495918" cy="95266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659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348552" y="1295400"/>
                <a:ext cx="4572000" cy="536237"/>
              </a:xfrm>
              <a:prstGeom prst="rect">
                <a:avLst/>
              </a:prstGeom>
              <a:solidFill>
                <a:srgbClr val="00CC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552" y="1295400"/>
                <a:ext cx="4572000" cy="536237"/>
              </a:xfrm>
              <a:prstGeom prst="rect">
                <a:avLst/>
              </a:prstGeom>
              <a:blipFill rotWithShape="1">
                <a:blip r:embed="rId4"/>
                <a:stretch>
                  <a:fillRect t="-9195" r="-1867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990600" y="23675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7507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4419600" y="23675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7507"/>
                <a:ext cx="2438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066800" y="2916827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16827"/>
                <a:ext cx="21336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4191000" y="2971419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419"/>
                <a:ext cx="28194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1219200" y="3520739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520739"/>
                <a:ext cx="20574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3962400" y="353211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32115"/>
                <a:ext cx="3048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1219200" y="4184931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84931"/>
                <a:ext cx="19050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95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3810000" y="4196307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6307"/>
                <a:ext cx="37338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1183944" y="4771771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44" y="4771771"/>
                <a:ext cx="2133600" cy="528093"/>
              </a:xfrm>
              <a:prstGeom prst="rect">
                <a:avLst/>
              </a:prstGeom>
              <a:blipFill rotWithShape="1"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2835320" y="4776339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320" y="4776339"/>
                <a:ext cx="5867400" cy="52809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1143000" y="5415507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15507"/>
                <a:ext cx="2022144" cy="528093"/>
              </a:xfrm>
              <a:prstGeom prst="rect">
                <a:avLst/>
              </a:prstGeom>
              <a:blipFill rotWithShape="1">
                <a:blip r:embed="rId15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2911520" y="5415507"/>
                <a:ext cx="56388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520" y="5415507"/>
                <a:ext cx="5638800" cy="465833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2511184" y="2353859"/>
            <a:ext cx="6308680" cy="3505200"/>
          </a:xfrm>
          <a:prstGeom prst="triangle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5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  <p:bldP spid="19" grpId="0" animBg="1"/>
      <p:bldP spid="24" grpId="0" animBg="1"/>
      <p:bldP spid="29" grpId="0" animBg="1"/>
      <p:bldP spid="33" grpId="0" animBg="1"/>
      <p:bldP spid="37" grpId="0" animBg="1"/>
      <p:bldP spid="40" grpId="0" animBg="1"/>
      <p:bldP spid="43" grpId="0" animBg="1"/>
      <p:bldP spid="45" grpId="0" animBg="1"/>
      <p:bldP spid="47" grpId="0" animBg="1"/>
      <p:bldP spid="48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1:58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362200" y="152400"/>
                <a:ext cx="4572000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52400"/>
                <a:ext cx="4572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990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2438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066800" y="245432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454320"/>
                <a:ext cx="2133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219200" y="3058232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58232"/>
                <a:ext cx="20574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62400" y="306960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1        2          1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219200" y="3722424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722424"/>
                <a:ext cx="19050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95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10000" y="3733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1          3          3          1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183944" y="4309264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44" y="4309264"/>
                <a:ext cx="2133600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35320" y="4313832"/>
            <a:ext cx="5867400" cy="52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1          4          6             4           1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143000" y="4953000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953000"/>
                <a:ext cx="2022144" cy="528093"/>
              </a:xfrm>
              <a:prstGeom prst="rect">
                <a:avLst/>
              </a:prstGeom>
              <a:blipFill rotWithShape="1">
                <a:blip r:embed="rId11"/>
                <a:stretch>
                  <a:fillRect t="-93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11520" y="4953000"/>
            <a:ext cx="623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1         5          10           10          5      1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2514600" y="1850408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5" name="Group 21"/>
          <p:cNvGrpSpPr/>
          <p:nvPr/>
        </p:nvGrpSpPr>
        <p:grpSpPr>
          <a:xfrm>
            <a:off x="4724400" y="2354240"/>
            <a:ext cx="1752600" cy="1254456"/>
            <a:chOff x="-2438400" y="1107744"/>
            <a:chExt cx="1752600" cy="1254456"/>
          </a:xfrm>
        </p:grpSpPr>
        <p:sp>
          <p:nvSpPr>
            <p:cNvPr id="19" name="Down Arrow Callout 18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Rectangle 19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1" name="Rectangle 20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2"/>
          <p:cNvGrpSpPr/>
          <p:nvPr/>
        </p:nvGrpSpPr>
        <p:grpSpPr>
          <a:xfrm>
            <a:off x="4259240" y="2936544"/>
            <a:ext cx="1752600" cy="1254456"/>
            <a:chOff x="-2438400" y="1107744"/>
            <a:chExt cx="1752600" cy="1254456"/>
          </a:xfrm>
        </p:grpSpPr>
        <p:sp>
          <p:nvSpPr>
            <p:cNvPr id="24" name="Down Arrow Callout 23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Rectangle 24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Rectangle 25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6"/>
          <p:cNvGrpSpPr/>
          <p:nvPr/>
        </p:nvGrpSpPr>
        <p:grpSpPr>
          <a:xfrm>
            <a:off x="5252112" y="2936544"/>
            <a:ext cx="1752600" cy="1254456"/>
            <a:chOff x="-2438400" y="1107744"/>
            <a:chExt cx="1752600" cy="1254456"/>
          </a:xfrm>
        </p:grpSpPr>
        <p:sp>
          <p:nvSpPr>
            <p:cNvPr id="28" name="Down Arrow Callout 27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Rectangle 28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0" name="Rectangle 29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30"/>
          <p:cNvGrpSpPr/>
          <p:nvPr/>
        </p:nvGrpSpPr>
        <p:grpSpPr>
          <a:xfrm>
            <a:off x="3733800" y="3657600"/>
            <a:ext cx="1752600" cy="1254456"/>
            <a:chOff x="-2438400" y="1107744"/>
            <a:chExt cx="1752600" cy="1254456"/>
          </a:xfrm>
        </p:grpSpPr>
        <p:sp>
          <p:nvSpPr>
            <p:cNvPr id="32" name="Down Arrow Callout 31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3" name="Rectangle 32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4" name="Rectangle 33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4"/>
          <p:cNvGrpSpPr/>
          <p:nvPr/>
        </p:nvGrpSpPr>
        <p:grpSpPr>
          <a:xfrm>
            <a:off x="4710752" y="3665560"/>
            <a:ext cx="1752600" cy="1254456"/>
            <a:chOff x="-2438400" y="1107744"/>
            <a:chExt cx="1752600" cy="1254456"/>
          </a:xfrm>
        </p:grpSpPr>
        <p:sp>
          <p:nvSpPr>
            <p:cNvPr id="36" name="Down Arrow Callout 35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7" name="Rectangle 36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8" name="Rectangle 37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8"/>
          <p:cNvGrpSpPr/>
          <p:nvPr/>
        </p:nvGrpSpPr>
        <p:grpSpPr>
          <a:xfrm>
            <a:off x="5791200" y="3679208"/>
            <a:ext cx="1752600" cy="1254456"/>
            <a:chOff x="-2438400" y="1107744"/>
            <a:chExt cx="1752600" cy="1254456"/>
          </a:xfrm>
        </p:grpSpPr>
        <p:sp>
          <p:nvSpPr>
            <p:cNvPr id="40" name="Down Arrow Callout 39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1" name="Rectangle 40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2" name="Rectangle 41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42"/>
          <p:cNvGrpSpPr/>
          <p:nvPr/>
        </p:nvGrpSpPr>
        <p:grpSpPr>
          <a:xfrm>
            <a:off x="3192440" y="4191000"/>
            <a:ext cx="1752600" cy="1254456"/>
            <a:chOff x="-2438400" y="1107744"/>
            <a:chExt cx="1752600" cy="1254456"/>
          </a:xfrm>
        </p:grpSpPr>
        <p:sp>
          <p:nvSpPr>
            <p:cNvPr id="44" name="Down Arrow Callout 43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5" name="Rectangle 44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6" name="Rectangle 45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6"/>
          <p:cNvGrpSpPr/>
          <p:nvPr/>
        </p:nvGrpSpPr>
        <p:grpSpPr>
          <a:xfrm>
            <a:off x="4302456" y="4218296"/>
            <a:ext cx="1752600" cy="1254456"/>
            <a:chOff x="-2438400" y="1107744"/>
            <a:chExt cx="1752600" cy="1254456"/>
          </a:xfrm>
        </p:grpSpPr>
        <p:sp>
          <p:nvSpPr>
            <p:cNvPr id="48" name="Down Arrow Callout 47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9" name="Rectangle 48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0" name="Rectangle 49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50"/>
          <p:cNvGrpSpPr/>
          <p:nvPr/>
        </p:nvGrpSpPr>
        <p:grpSpPr>
          <a:xfrm>
            <a:off x="5239608" y="4212608"/>
            <a:ext cx="2299648" cy="1254456"/>
            <a:chOff x="-2438400" y="1107744"/>
            <a:chExt cx="1752600" cy="1254456"/>
          </a:xfrm>
        </p:grpSpPr>
        <p:sp>
          <p:nvSpPr>
            <p:cNvPr id="52" name="Down Arrow Callout 51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3" name="Rectangle 52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4" name="Rectangle 53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4"/>
          <p:cNvGrpSpPr/>
          <p:nvPr/>
        </p:nvGrpSpPr>
        <p:grpSpPr>
          <a:xfrm>
            <a:off x="6525904" y="4247864"/>
            <a:ext cx="1982344" cy="1254456"/>
            <a:chOff x="-2438400" y="1107744"/>
            <a:chExt cx="1752600" cy="1254456"/>
          </a:xfrm>
        </p:grpSpPr>
        <p:sp>
          <p:nvSpPr>
            <p:cNvPr id="56" name="Down Arrow Callout 55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7" name="Rectangle 56"/>
                <p:cNvSpPr/>
                <p:nvPr/>
              </p:nvSpPr>
              <p:spPr>
                <a:xfrm>
                  <a:off x="-1828800" y="1107744"/>
                  <a:ext cx="760856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760856" cy="584775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8" name="Rectangle 57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Isosceles Triangle 58"/>
          <p:cNvSpPr/>
          <p:nvPr/>
        </p:nvSpPr>
        <p:spPr>
          <a:xfrm>
            <a:off x="2514600" y="1828800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211669"/>
            <a:ext cx="3810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প্যাসকেলের ত্রিভূজবিধি</a:t>
            </a:r>
            <a:endParaRPr lang="en-US" sz="3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Oval Callout 62"/>
          <p:cNvSpPr/>
          <p:nvPr/>
        </p:nvSpPr>
        <p:spPr>
          <a:xfrm>
            <a:off x="2743200" y="6248400"/>
            <a:ext cx="5791200" cy="609600"/>
          </a:xfrm>
          <a:prstGeom prst="wedgeEllipseCallout">
            <a:avLst>
              <a:gd name="adj1" fmla="val -181"/>
              <a:gd name="adj2" fmla="val -102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5410200" y="5257800"/>
            <a:ext cx="5613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1496704" y="1063963"/>
                <a:ext cx="6172200" cy="53623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0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704" y="1063963"/>
                <a:ext cx="6172200" cy="53623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77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8" grpId="1" animBg="1"/>
      <p:bldP spid="18" grpId="2" animBg="1"/>
      <p:bldP spid="59" grpId="0" animBg="1"/>
      <p:bldP spid="62" grpId="0"/>
      <p:bldP spid="63" grpId="0" animBg="1"/>
      <p:bldP spid="60" grpId="0"/>
      <p:bldP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438400" y="928048"/>
                <a:ext cx="4419600" cy="53623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928048"/>
                <a:ext cx="4419600" cy="5362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572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05000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33400" y="245432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54320"/>
                <a:ext cx="21336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85800" y="3058232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58232"/>
                <a:ext cx="20574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3962400" y="3069608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069608"/>
                <a:ext cx="3048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85800" y="3722424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22424"/>
                <a:ext cx="19050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128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3810000" y="3733800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37338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50544" y="4309264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44" y="4309264"/>
                <a:ext cx="2133600" cy="528093"/>
              </a:xfrm>
              <a:prstGeom prst="rect">
                <a:avLst/>
              </a:prstGeom>
              <a:blipFill rotWithShape="1">
                <a:blip r:embed="rId13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889912" y="4313832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bn-BD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bn-BD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bn-BD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912" y="4313832"/>
                <a:ext cx="5867400" cy="52809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609600" y="4953000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53000"/>
                <a:ext cx="2022144" cy="528093"/>
              </a:xfrm>
              <a:prstGeom prst="rect">
                <a:avLst/>
              </a:prstGeom>
              <a:blipFill rotWithShape="1">
                <a:blip r:embed="rId15"/>
                <a:stretch>
                  <a:fillRect t="-93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2743200" y="4953000"/>
                <a:ext cx="59436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bn-BD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bn-BD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r>
                        <a:rPr lang="bn-BD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bn-BD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953000"/>
                <a:ext cx="5943600" cy="465833"/>
              </a:xfrm>
              <a:prstGeom prst="rect">
                <a:avLst/>
              </a:prstGeom>
              <a:blipFill rotWithShape="1">
                <a:blip r:embed="rId1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/>
          <p:cNvSpPr/>
          <p:nvPr/>
        </p:nvSpPr>
        <p:spPr>
          <a:xfrm>
            <a:off x="2403144" y="1828800"/>
            <a:ext cx="6553200" cy="3581400"/>
          </a:xfrm>
          <a:prstGeom prst="triangle">
            <a:avLst/>
          </a:prstGeom>
          <a:noFill/>
          <a:ln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3810000" y="2514600"/>
            <a:ext cx="4786952" cy="2971800"/>
            <a:chOff x="3810000" y="2514600"/>
            <a:chExt cx="4786952" cy="2971800"/>
          </a:xfrm>
        </p:grpSpPr>
        <p:sp>
          <p:nvSpPr>
            <p:cNvPr id="38" name="Oval 37"/>
            <p:cNvSpPr/>
            <p:nvPr/>
          </p:nvSpPr>
          <p:spPr>
            <a:xfrm>
              <a:off x="5777552" y="25146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486400" y="3124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310952" y="30480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015552" y="3747448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150592" y="3720152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010400" y="3733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114800" y="43434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029200" y="43434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43434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239000" y="43434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028296" y="4267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0" y="49530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980296" y="49530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199496" y="4917744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244688" y="4904096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39752" y="4917744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6096000" y="1600200"/>
            <a:ext cx="2772768" cy="685800"/>
            <a:chOff x="2133600" y="5791200"/>
            <a:chExt cx="2772768" cy="685800"/>
          </a:xfrm>
        </p:grpSpPr>
        <p:sp>
          <p:nvSpPr>
            <p:cNvPr id="19" name="Oval Callout 18"/>
            <p:cNvSpPr/>
            <p:nvPr/>
          </p:nvSpPr>
          <p:spPr>
            <a:xfrm>
              <a:off x="2133600" y="5791200"/>
              <a:ext cx="2444088" cy="685800"/>
            </a:xfrm>
            <a:prstGeom prst="wedgeEllipseCallout">
              <a:avLst>
                <a:gd name="adj1" fmla="val -54161"/>
                <a:gd name="adj2" fmla="val 1023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Rectangle 19"/>
                <p:cNvSpPr/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1875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65"/>
          <p:cNvGrpSpPr/>
          <p:nvPr/>
        </p:nvGrpSpPr>
        <p:grpSpPr>
          <a:xfrm>
            <a:off x="6371232" y="2438400"/>
            <a:ext cx="2772768" cy="685800"/>
            <a:chOff x="2133600" y="5791200"/>
            <a:chExt cx="2772768" cy="685800"/>
          </a:xfrm>
        </p:grpSpPr>
        <p:sp>
          <p:nvSpPr>
            <p:cNvPr id="67" name="Oval Callout 66"/>
            <p:cNvSpPr/>
            <p:nvPr/>
          </p:nvSpPr>
          <p:spPr>
            <a:xfrm>
              <a:off x="2133600" y="5791200"/>
              <a:ext cx="2444088" cy="685800"/>
            </a:xfrm>
            <a:prstGeom prst="wedgeEllipseCallout">
              <a:avLst>
                <a:gd name="adj1" fmla="val -40759"/>
                <a:gd name="adj2" fmla="val 16399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8" name="Rectangle 67"/>
                <p:cNvSpPr/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t="-1875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6"/>
          <p:cNvGrpSpPr/>
          <p:nvPr/>
        </p:nvGrpSpPr>
        <p:grpSpPr>
          <a:xfrm>
            <a:off x="2209800" y="5410200"/>
            <a:ext cx="6629400" cy="1066800"/>
            <a:chOff x="2209800" y="5410200"/>
            <a:chExt cx="6629400" cy="1066800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9" name="Rectangle 78"/>
                <p:cNvSpPr/>
                <p:nvPr/>
              </p:nvSpPr>
              <p:spPr>
                <a:xfrm>
                  <a:off x="2209800" y="5892225"/>
                  <a:ext cx="6629400" cy="584775"/>
                </a:xfrm>
                <a:prstGeom prst="rect">
                  <a:avLst/>
                </a:prstGeom>
                <a:ln w="19050">
                  <a:solidFill>
                    <a:srgbClr val="FF00FF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1,         2,         3,       4,      5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5892225"/>
                  <a:ext cx="6629400" cy="58477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t="-17172" b="-31313"/>
                  </a:stretch>
                </a:blipFill>
                <a:ln w="19050">
                  <a:solidFill>
                    <a:srgbClr val="FF00FF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>
              <a:off x="3976048" y="5513696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257800" y="54864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400800" y="54864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74676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8382000" y="54864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898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364</Words>
  <Application>Microsoft Office PowerPoint</Application>
  <PresentationFormat>On-screen Show (4:3)</PresentationFormat>
  <Paragraphs>156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i5</dc:creator>
  <cp:lastModifiedBy>HP i5</cp:lastModifiedBy>
  <cp:revision>1</cp:revision>
  <dcterms:created xsi:type="dcterms:W3CDTF">2021-08-07T07:57:37Z</dcterms:created>
  <dcterms:modified xsi:type="dcterms:W3CDTF">2021-08-07T08:07:18Z</dcterms:modified>
</cp:coreProperties>
</file>