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1"/>
  </p:notesMasterIdLst>
  <p:sldIdLst>
    <p:sldId id="285" r:id="rId3"/>
    <p:sldId id="256" r:id="rId4"/>
    <p:sldId id="277" r:id="rId5"/>
    <p:sldId id="283" r:id="rId6"/>
    <p:sldId id="271" r:id="rId7"/>
    <p:sldId id="264" r:id="rId8"/>
    <p:sldId id="290" r:id="rId9"/>
    <p:sldId id="301" r:id="rId10"/>
    <p:sldId id="302" r:id="rId11"/>
    <p:sldId id="304" r:id="rId12"/>
    <p:sldId id="300" r:id="rId13"/>
    <p:sldId id="295" r:id="rId14"/>
    <p:sldId id="291" r:id="rId15"/>
    <p:sldId id="278" r:id="rId16"/>
    <p:sldId id="294" r:id="rId17"/>
    <p:sldId id="284" r:id="rId18"/>
    <p:sldId id="280" r:id="rId19"/>
    <p:sldId id="296" r:id="rId20"/>
    <p:sldId id="297" r:id="rId21"/>
    <p:sldId id="306" r:id="rId22"/>
    <p:sldId id="309" r:id="rId23"/>
    <p:sldId id="308" r:id="rId24"/>
    <p:sldId id="263" r:id="rId25"/>
    <p:sldId id="287" r:id="rId26"/>
    <p:sldId id="270" r:id="rId27"/>
    <p:sldId id="267" r:id="rId28"/>
    <p:sldId id="293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51A7F-31B9-41DA-BAFA-C46019DB4B72}" type="datetimeFigureOut">
              <a:rPr lang="en-US" smtClean="0"/>
              <a:t>07-Aug-21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AF09B-C064-4514-A9FC-5ED4E8B8E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উপাস্থাপনের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F09B-C064-4514-A9FC-5ED4E8B8ED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1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সূচকীয়</a:t>
            </a:r>
            <a:r>
              <a:rPr lang="en-US" dirty="0"/>
              <a:t> </a:t>
            </a:r>
            <a:r>
              <a:rPr lang="en-US" dirty="0" err="1"/>
              <a:t>রাশি</a:t>
            </a:r>
            <a:r>
              <a:rPr lang="en-US" dirty="0"/>
              <a:t>। </a:t>
            </a:r>
            <a:r>
              <a:rPr lang="en-US" dirty="0" err="1"/>
              <a:t>ছোট</a:t>
            </a:r>
            <a:r>
              <a:rPr lang="en-US" dirty="0"/>
              <a:t> </a:t>
            </a:r>
            <a:r>
              <a:rPr lang="en-US" dirty="0" err="1"/>
              <a:t>ছোট</a:t>
            </a:r>
            <a:r>
              <a:rPr lang="en-US" dirty="0"/>
              <a:t> </a:t>
            </a:r>
            <a:r>
              <a:rPr lang="en-US" dirty="0" err="1"/>
              <a:t>প্রশ্নের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শিক্ষার্থিদের</a:t>
            </a:r>
            <a:r>
              <a:rPr lang="en-US" dirty="0"/>
              <a:t> </a:t>
            </a:r>
            <a:r>
              <a:rPr lang="en-US" dirty="0" err="1"/>
              <a:t>মধ্য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আনবো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F09B-C064-4514-A9FC-5ED4E8B8ED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9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F09B-C064-4514-A9FC-5ED4E8B8ED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0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F09B-C064-4514-A9FC-5ED4E8B8ED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4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দুইটি</a:t>
            </a:r>
            <a:r>
              <a:rPr lang="en-US" dirty="0"/>
              <a:t> </a:t>
            </a:r>
            <a:r>
              <a:rPr lang="en-US" dirty="0" err="1"/>
              <a:t>দলে</a:t>
            </a:r>
            <a:r>
              <a:rPr lang="en-US" dirty="0"/>
              <a:t> </a:t>
            </a:r>
            <a:r>
              <a:rPr lang="en-US" dirty="0" err="1"/>
              <a:t>ভাগ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দুইটি</a:t>
            </a:r>
            <a:r>
              <a:rPr lang="en-US" dirty="0"/>
              <a:t> </a:t>
            </a:r>
            <a:r>
              <a:rPr lang="en-US" dirty="0" err="1"/>
              <a:t>দেবো</a:t>
            </a:r>
            <a:r>
              <a:rPr lang="en-US" dirty="0"/>
              <a:t>।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ঘুরে</a:t>
            </a:r>
            <a:r>
              <a:rPr lang="en-US" dirty="0"/>
              <a:t> </a:t>
            </a:r>
            <a:r>
              <a:rPr lang="en-US" dirty="0" err="1"/>
              <a:t>ঘুরে</a:t>
            </a:r>
            <a:r>
              <a:rPr lang="en-US" dirty="0"/>
              <a:t> </a:t>
            </a:r>
            <a:r>
              <a:rPr lang="en-US" dirty="0" err="1"/>
              <a:t>দেখবো</a:t>
            </a:r>
            <a:r>
              <a:rPr lang="en-US" dirty="0"/>
              <a:t> </a:t>
            </a:r>
            <a:r>
              <a:rPr lang="en-US" dirty="0" err="1"/>
              <a:t>প্রয়োজনে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সাহায্য</a:t>
            </a:r>
            <a:r>
              <a:rPr lang="en-US" dirty="0"/>
              <a:t> </a:t>
            </a:r>
            <a:r>
              <a:rPr lang="en-US" dirty="0" err="1"/>
              <a:t>করবো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F09B-C064-4514-A9FC-5ED4E8B8ED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মূল্যায়নের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সঠিক</a:t>
            </a:r>
            <a:r>
              <a:rPr lang="en-US" dirty="0"/>
              <a:t> </a:t>
            </a:r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দেওয়া</a:t>
            </a:r>
            <a:r>
              <a:rPr lang="en-US" dirty="0"/>
              <a:t> </a:t>
            </a:r>
            <a:r>
              <a:rPr lang="en-US" dirty="0" err="1"/>
              <a:t>যেতে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F09B-C064-4514-A9FC-5ED4E8B8ED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90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03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74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20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62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3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052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9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1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7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90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37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6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80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00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1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71.png"/><Relationship Id="rId7" Type="http://schemas.openxmlformats.org/officeDocument/2006/relationships/image" Target="../media/image21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1.png"/><Relationship Id="rId5" Type="http://schemas.openxmlformats.org/officeDocument/2006/relationships/image" Target="../media/image190.png"/><Relationship Id="rId4" Type="http://schemas.openxmlformats.org/officeDocument/2006/relationships/image" Target="../media/image181.png"/><Relationship Id="rId9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4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0.png"/><Relationship Id="rId7" Type="http://schemas.openxmlformats.org/officeDocument/2006/relationships/image" Target="../media/image4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5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00.png"/><Relationship Id="rId4" Type="http://schemas.openxmlformats.org/officeDocument/2006/relationships/image" Target="../media/image460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5" Type="http://schemas.openxmlformats.org/officeDocument/2006/relationships/image" Target="../media/image38.jpe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nasirum@gmail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BD601-7CC1-401F-9ED5-23C1596B18CA}"/>
              </a:ext>
            </a:extLst>
          </p:cNvPr>
          <p:cNvSpPr txBox="1"/>
          <p:nvPr/>
        </p:nvSpPr>
        <p:spPr>
          <a:xfrm>
            <a:off x="685800" y="533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গণিত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কেবল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সত্যিই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প্রকাশ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করে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না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তার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মধ্যে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রয়েছে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অনন্ত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সৌন্দর্য</a:t>
            </a:r>
            <a:r>
              <a:rPr lang="en-US" sz="36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2400" dirty="0" err="1">
                <a:solidFill>
                  <a:srgbClr val="7030A0"/>
                </a:solidFill>
              </a:rPr>
              <a:t>ব্রিটিস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দার্শনিক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বাট্রান্ড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রাসেল</a:t>
            </a:r>
            <a:r>
              <a:rPr lang="en-US" sz="2400" dirty="0">
                <a:solidFill>
                  <a:srgbClr val="7030A0"/>
                </a:solidFill>
              </a:rPr>
              <a:t> ( ১৮৭২- ১৯৭০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11F6E-1FD5-4B5E-BBB5-B383C785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077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54D0B-EE0E-463D-9B33-CC29E68279BC}"/>
              </a:ext>
            </a:extLst>
          </p:cNvPr>
          <p:cNvSpPr txBox="1"/>
          <p:nvPr/>
        </p:nvSpPr>
        <p:spPr>
          <a:xfrm>
            <a:off x="228600" y="533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Exponents and Indices Example and its answer: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D541D-0438-4AB0-8A0C-D52FB157D765}"/>
              </a:ext>
            </a:extLst>
          </p:cNvPr>
          <p:cNvSpPr txBox="1"/>
          <p:nvPr/>
        </p:nvSpPr>
        <p:spPr>
          <a:xfrm>
            <a:off x="457200" y="1219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“Exponent”, “Indices”, “Power”, and “Indexes” are all descriptions of the exact thing.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6F4087-968F-44CB-9D18-BAA0210C74E1}"/>
                  </a:ext>
                </a:extLst>
              </p:cNvPr>
              <p:cNvSpPr txBox="1"/>
              <p:nvPr/>
            </p:nvSpPr>
            <p:spPr>
              <a:xfrm>
                <a:off x="533400" y="2457033"/>
                <a:ext cx="82296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𝑚𝑢𝑙𝑡𝑖𝑝𝑙𝑖𝑒𝑑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𝑡𝑤𝑖𝑐𝑒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endParaRPr lang="en-US" sz="2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𝑚𝑢𝑙𝑡𝑖𝑝𝑙𝑖𝑒𝑑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𝑟𝑒𝑒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6F4087-968F-44CB-9D18-BAA0210C7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57033"/>
                <a:ext cx="8229600" cy="2800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04DCD7A-D85D-4000-94D1-2F338CA5DCBF}"/>
              </a:ext>
            </a:extLst>
          </p:cNvPr>
          <p:cNvSpPr/>
          <p:nvPr/>
        </p:nvSpPr>
        <p:spPr>
          <a:xfrm>
            <a:off x="2667000" y="4170402"/>
            <a:ext cx="6248400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Any Number to power of 1 = the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9D0BB-0526-45A3-816B-9904CEF206B2}"/>
                  </a:ext>
                </a:extLst>
              </p:cNvPr>
              <p:cNvSpPr txBox="1"/>
              <p:nvPr/>
            </p:nvSpPr>
            <p:spPr>
              <a:xfrm>
                <a:off x="457200" y="4892695"/>
                <a:ext cx="80010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But,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𝑑𝑜𝑒𝑠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endParaRPr lang="en-US" sz="3200" b="0" dirty="0">
                  <a:ea typeface="Cambria Math" panose="02040503050406030204" pitchFamily="18" charset="0"/>
                </a:endParaRPr>
              </a:p>
              <a:p>
                <a:r>
                  <a:rPr lang="en-US" sz="2800" dirty="0"/>
                  <a:t>(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lots of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+ 3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does not =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9D0BB-0526-45A3-816B-9904CEF20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92695"/>
                <a:ext cx="8001000" cy="1508105"/>
              </a:xfrm>
              <a:prstGeom prst="rect">
                <a:avLst/>
              </a:prstGeom>
              <a:blipFill>
                <a:blip r:embed="rId4"/>
                <a:stretch>
                  <a:fillRect l="-1904" t="-4858" r="-762" b="-10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45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9AABC8-B3BF-45D7-94E8-E5AB19B3C611}"/>
              </a:ext>
            </a:extLst>
          </p:cNvPr>
          <p:cNvSpPr txBox="1"/>
          <p:nvPr/>
        </p:nvSpPr>
        <p:spPr>
          <a:xfrm>
            <a:off x="914400" y="94638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23CFD-4327-4D09-8F08-16EC477F9D4A}"/>
              </a:ext>
            </a:extLst>
          </p:cNvPr>
          <p:cNvSpPr/>
          <p:nvPr/>
        </p:nvSpPr>
        <p:spPr>
          <a:xfrm>
            <a:off x="342899" y="2270760"/>
            <a:ext cx="3004917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7A184-F4D9-40CE-80E7-8F12A7EF1CF6}"/>
              </a:ext>
            </a:extLst>
          </p:cNvPr>
          <p:cNvSpPr/>
          <p:nvPr/>
        </p:nvSpPr>
        <p:spPr>
          <a:xfrm>
            <a:off x="3365694" y="2270760"/>
            <a:ext cx="1866901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সূচকীয়</a:t>
            </a:r>
            <a:r>
              <a:rPr lang="en-US" sz="3200" dirty="0"/>
              <a:t> </a:t>
            </a:r>
            <a:r>
              <a:rPr lang="en-US" sz="3200" dirty="0" err="1"/>
              <a:t>রাশি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039F5-0AA8-47C7-B662-CEBE403AA920}"/>
              </a:ext>
            </a:extLst>
          </p:cNvPr>
          <p:cNvSpPr/>
          <p:nvPr/>
        </p:nvSpPr>
        <p:spPr>
          <a:xfrm>
            <a:off x="5250473" y="2270760"/>
            <a:ext cx="1371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ভিত্তি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A8BC5-6CB8-4816-944C-4A75F2C4C98E}"/>
              </a:ext>
            </a:extLst>
          </p:cNvPr>
          <p:cNvSpPr/>
          <p:nvPr/>
        </p:nvSpPr>
        <p:spPr>
          <a:xfrm>
            <a:off x="6639951" y="2270760"/>
            <a:ext cx="204685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ঘাত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সূচক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0F43A4-8FE2-4501-B420-E0A40A4B7403}"/>
                  </a:ext>
                </a:extLst>
              </p:cNvPr>
              <p:cNvSpPr/>
              <p:nvPr/>
            </p:nvSpPr>
            <p:spPr>
              <a:xfrm>
                <a:off x="342896" y="3266408"/>
                <a:ext cx="3022795" cy="597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0F43A4-8FE2-4501-B420-E0A40A4B7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6" y="3266408"/>
                <a:ext cx="3022795" cy="597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CB7343-AEDE-4C19-96D1-F90EB4471972}"/>
                  </a:ext>
                </a:extLst>
              </p:cNvPr>
              <p:cNvSpPr/>
              <p:nvPr/>
            </p:nvSpPr>
            <p:spPr>
              <a:xfrm>
                <a:off x="342893" y="3866200"/>
                <a:ext cx="3004922" cy="571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CB7343-AEDE-4C19-96D1-F90EB4471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3" y="3866200"/>
                <a:ext cx="3004922" cy="571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CB1DAF-ED5D-4391-B692-D5FF786A6D03}"/>
                  </a:ext>
                </a:extLst>
              </p:cNvPr>
              <p:cNvSpPr/>
              <p:nvPr/>
            </p:nvSpPr>
            <p:spPr>
              <a:xfrm>
                <a:off x="342893" y="4446565"/>
                <a:ext cx="3022797" cy="6021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CB1DAF-ED5D-4391-B692-D5FF786A6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3" y="4446565"/>
                <a:ext cx="3022797" cy="602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C024DA-0F10-42F2-9E3C-0A0201B9DCF3}"/>
                  </a:ext>
                </a:extLst>
              </p:cNvPr>
              <p:cNvSpPr/>
              <p:nvPr/>
            </p:nvSpPr>
            <p:spPr>
              <a:xfrm>
                <a:off x="342890" y="5048724"/>
                <a:ext cx="3004925" cy="7221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800" dirty="0"/>
                  <a:t>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800" dirty="0" err="1"/>
                  <a:t>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800" dirty="0" err="1"/>
                  <a:t>b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800" dirty="0" err="1"/>
                  <a:t>b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C024DA-0F10-42F2-9E3C-0A0201B9D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0" y="5048724"/>
                <a:ext cx="3004925" cy="722168"/>
              </a:xfrm>
              <a:prstGeom prst="rect">
                <a:avLst/>
              </a:prstGeom>
              <a:blipFill>
                <a:blip r:embed="rId5"/>
                <a:stretch>
                  <a:fillRect l="-383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F573455-1421-4012-8D9A-FFC0F43A27EE}"/>
              </a:ext>
            </a:extLst>
          </p:cNvPr>
          <p:cNvSpPr/>
          <p:nvPr/>
        </p:nvSpPr>
        <p:spPr>
          <a:xfrm>
            <a:off x="6639949" y="5040413"/>
            <a:ext cx="2046849" cy="75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D7A819-A2A7-4F3C-B416-DD5589AC30D6}"/>
              </a:ext>
            </a:extLst>
          </p:cNvPr>
          <p:cNvSpPr/>
          <p:nvPr/>
        </p:nvSpPr>
        <p:spPr>
          <a:xfrm>
            <a:off x="6639948" y="4438254"/>
            <a:ext cx="2046851" cy="60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BAE61-E619-43B3-A9C5-9D6675A48921}"/>
              </a:ext>
            </a:extLst>
          </p:cNvPr>
          <p:cNvSpPr/>
          <p:nvPr/>
        </p:nvSpPr>
        <p:spPr>
          <a:xfrm>
            <a:off x="6639949" y="3872441"/>
            <a:ext cx="2046852" cy="54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AB91E-F3A7-469C-AD3E-D8D1FBACA86C}"/>
              </a:ext>
            </a:extLst>
          </p:cNvPr>
          <p:cNvSpPr/>
          <p:nvPr/>
        </p:nvSpPr>
        <p:spPr>
          <a:xfrm>
            <a:off x="6639949" y="3266407"/>
            <a:ext cx="2046851" cy="60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FE288B-E69F-4793-B0C4-79916AED81BD}"/>
              </a:ext>
            </a:extLst>
          </p:cNvPr>
          <p:cNvSpPr/>
          <p:nvPr/>
        </p:nvSpPr>
        <p:spPr>
          <a:xfrm>
            <a:off x="5233181" y="5048725"/>
            <a:ext cx="1397827" cy="742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231881-3EAA-4BE0-BD04-B7AC70B19530}"/>
              </a:ext>
            </a:extLst>
          </p:cNvPr>
          <p:cNvSpPr/>
          <p:nvPr/>
        </p:nvSpPr>
        <p:spPr>
          <a:xfrm>
            <a:off x="5250469" y="4437643"/>
            <a:ext cx="1374823" cy="60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04D123-1DDE-491D-B8AD-A8E928F8CFF8}"/>
              </a:ext>
            </a:extLst>
          </p:cNvPr>
          <p:cNvSpPr/>
          <p:nvPr/>
        </p:nvSpPr>
        <p:spPr>
          <a:xfrm>
            <a:off x="5250471" y="3888800"/>
            <a:ext cx="1389477" cy="54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8EE4E3-EC7A-4911-8100-F8E981FCED64}"/>
              </a:ext>
            </a:extLst>
          </p:cNvPr>
          <p:cNvSpPr/>
          <p:nvPr/>
        </p:nvSpPr>
        <p:spPr>
          <a:xfrm>
            <a:off x="5250471" y="3261362"/>
            <a:ext cx="1389477" cy="61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8184A0D-83C3-43D1-916F-D9E7D4E38D08}"/>
                  </a:ext>
                </a:extLst>
              </p:cNvPr>
              <p:cNvSpPr/>
              <p:nvPr/>
            </p:nvSpPr>
            <p:spPr>
              <a:xfrm>
                <a:off x="3365694" y="3257486"/>
                <a:ext cx="1866901" cy="611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8184A0D-83C3-43D1-916F-D9E7D4E38D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94" y="3257486"/>
                <a:ext cx="1866901" cy="611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8B6DC5B-208D-48DE-A079-5EA4F710A1DE}"/>
                  </a:ext>
                </a:extLst>
              </p:cNvPr>
              <p:cNvSpPr/>
              <p:nvPr/>
            </p:nvSpPr>
            <p:spPr>
              <a:xfrm>
                <a:off x="3365694" y="3870960"/>
                <a:ext cx="1866901" cy="5488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8B6DC5B-208D-48DE-A079-5EA4F710A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94" y="3870960"/>
                <a:ext cx="1866901" cy="548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9D564CA-7AA7-4E36-80E8-EF8C6E01C159}"/>
                  </a:ext>
                </a:extLst>
              </p:cNvPr>
              <p:cNvSpPr/>
              <p:nvPr/>
            </p:nvSpPr>
            <p:spPr>
              <a:xfrm>
                <a:off x="3365693" y="4446566"/>
                <a:ext cx="1870119" cy="6021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9D564CA-7AA7-4E36-80E8-EF8C6E01C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93" y="4446566"/>
                <a:ext cx="1870119" cy="6021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EDE1824-E84B-41D1-B1F4-4619C7E80025}"/>
                  </a:ext>
                </a:extLst>
              </p:cNvPr>
              <p:cNvSpPr/>
              <p:nvPr/>
            </p:nvSpPr>
            <p:spPr>
              <a:xfrm>
                <a:off x="3365694" y="5048725"/>
                <a:ext cx="1858546" cy="7424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EDE1824-E84B-41D1-B1F4-4619C7E80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94" y="5048725"/>
                <a:ext cx="1858546" cy="7424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835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6A737C-F429-48D0-8B72-06DECFC3262C}"/>
                  </a:ext>
                </a:extLst>
              </p:cNvPr>
              <p:cNvSpPr txBox="1"/>
              <p:nvPr/>
            </p:nvSpPr>
            <p:spPr>
              <a:xfrm>
                <a:off x="838200" y="1313795"/>
                <a:ext cx="74676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শুধু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ভগ্নাংশও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ৎ,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R (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 (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সংগায়িত।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n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তাছাড়া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অমূলদ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সূচকও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6A737C-F429-48D0-8B72-06DECFC32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13795"/>
                <a:ext cx="7467600" cy="4401205"/>
              </a:xfrm>
              <a:prstGeom prst="rect">
                <a:avLst/>
              </a:prstGeom>
              <a:blipFill>
                <a:blip r:embed="rId2"/>
                <a:stretch>
                  <a:fillRect l="-2939" t="-2355" r="-2857" b="-5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2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E7AEA-F374-4F96-8836-08F05797D62E}"/>
              </a:ext>
            </a:extLst>
          </p:cNvPr>
          <p:cNvSpPr txBox="1"/>
          <p:nvPr/>
        </p:nvSpPr>
        <p:spPr>
          <a:xfrm>
            <a:off x="228600" y="649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to calculate exponents?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8D1023-1299-479A-99FE-F27078B88FA3}"/>
                  </a:ext>
                </a:extLst>
              </p:cNvPr>
              <p:cNvSpPr txBox="1"/>
              <p:nvPr/>
            </p:nvSpPr>
            <p:spPr>
              <a:xfrm>
                <a:off x="838200" y="1676400"/>
                <a:ext cx="7620000" cy="44921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𝟑𝟐</m:t>
                      </m:r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4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</a:p>
              <a:p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8D1023-1299-479A-99FE-F27078B88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7620000" cy="44921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1902A4-A380-41C5-8ED7-322CCAEFB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76" y="1752601"/>
            <a:ext cx="2161924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998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010BCF-EE04-4A01-9FB1-B8F4FA608B46}"/>
              </a:ext>
            </a:extLst>
          </p:cNvPr>
          <p:cNvSpPr txBox="1"/>
          <p:nvPr/>
        </p:nvSpPr>
        <p:spPr>
          <a:xfrm>
            <a:off x="1981200" y="5728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(Index Laws)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A483FD-2398-4C6C-B8E8-5F58D3B270D6}"/>
                  </a:ext>
                </a:extLst>
              </p:cNvPr>
              <p:cNvSpPr txBox="1"/>
              <p:nvPr/>
            </p:nvSpPr>
            <p:spPr>
              <a:xfrm>
                <a:off x="533400" y="1361182"/>
                <a:ext cx="82471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ধরি, 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 R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m, 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( N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A483FD-2398-4C6C-B8E8-5F58D3B27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61182"/>
                <a:ext cx="8247184" cy="1077218"/>
              </a:xfrm>
              <a:prstGeom prst="rect">
                <a:avLst/>
              </a:prstGeom>
              <a:blipFill>
                <a:blip r:embed="rId2"/>
                <a:stretch>
                  <a:fillRect l="-1923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5DD45BD-F41B-4AEE-962C-CB94CF255B66}"/>
              </a:ext>
            </a:extLst>
          </p:cNvPr>
          <p:cNvSpPr/>
          <p:nvPr/>
        </p:nvSpPr>
        <p:spPr>
          <a:xfrm>
            <a:off x="831166" y="2590800"/>
            <a:ext cx="1752600" cy="1133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সূত্র</a:t>
            </a:r>
            <a:r>
              <a:rPr lang="en-US" sz="2400" dirty="0"/>
              <a:t> ১ (</a:t>
            </a:r>
            <a:r>
              <a:rPr lang="en-US" sz="2400" dirty="0" err="1"/>
              <a:t>গুণ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6B3B21-DCF1-4405-9993-B5B5B033842D}"/>
                  </a:ext>
                </a:extLst>
              </p:cNvPr>
              <p:cNvSpPr/>
              <p:nvPr/>
            </p:nvSpPr>
            <p:spPr>
              <a:xfrm>
                <a:off x="2895600" y="2590800"/>
                <a:ext cx="1752600" cy="11336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6B3B21-DCF1-4405-9993-B5B5B0338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90800"/>
                <a:ext cx="1752600" cy="1133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8722F5-4E3B-47A7-A858-822B6222C5B5}"/>
                  </a:ext>
                </a:extLst>
              </p:cNvPr>
              <p:cNvSpPr/>
              <p:nvPr/>
            </p:nvSpPr>
            <p:spPr>
              <a:xfrm>
                <a:off x="6770076" y="2590800"/>
                <a:ext cx="1617784" cy="11336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8722F5-4E3B-47A7-A858-822B6222C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76" y="2590800"/>
                <a:ext cx="1617784" cy="1133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66287C-DAEA-42C4-84D0-3E9A5C92790F}"/>
                  </a:ext>
                </a:extLst>
              </p:cNvPr>
              <p:cNvSpPr txBox="1"/>
              <p:nvPr/>
            </p:nvSpPr>
            <p:spPr>
              <a:xfrm>
                <a:off x="766689" y="4191000"/>
                <a:ext cx="7848600" cy="2350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এখন</a:t>
                </a:r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/>
                  <a:t> = (</a:t>
                </a:r>
                <a:r>
                  <a:rPr lang="en-US" sz="3200" dirty="0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dirty="0"/>
                  <a:t>) (</a:t>
                </a:r>
                <a:r>
                  <a:rPr lang="en-US" sz="3200" dirty="0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3200" dirty="0"/>
                  <a:t>) </a:t>
                </a:r>
              </a:p>
              <a:p>
                <a:r>
                  <a:rPr lang="en-US" sz="3200" dirty="0"/>
                  <a:t>			             = </a:t>
                </a:r>
                <a:r>
                  <a:rPr lang="en-US" sz="3200" dirty="0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a</a:t>
                </a:r>
                <a:endParaRPr lang="en-US" sz="3200" dirty="0"/>
              </a:p>
              <a:p>
                <a:r>
                  <a:rPr lang="en-US" dirty="0"/>
                  <a:t>				                     [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there are 9 numbers multiplied together ]</a:t>
                </a:r>
              </a:p>
              <a:p>
                <a:r>
                  <a:rPr lang="en-US" sz="3200" dirty="0"/>
                  <a:t>			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			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66287C-DAEA-42C4-84D0-3E9A5C927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89" y="4191000"/>
                <a:ext cx="7848600" cy="2350387"/>
              </a:xfrm>
              <a:prstGeom prst="rect">
                <a:avLst/>
              </a:prstGeom>
              <a:blipFill>
                <a:blip r:embed="rId5"/>
                <a:stretch>
                  <a:fillRect l="-2020" t="-3636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DBBEBF6-3460-4E1D-B2D1-A9817D7D19B2}"/>
                  </a:ext>
                </a:extLst>
              </p:cNvPr>
              <p:cNvSpPr/>
              <p:nvPr/>
            </p:nvSpPr>
            <p:spPr>
              <a:xfrm>
                <a:off x="5098366" y="2590800"/>
                <a:ext cx="1227406" cy="11336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DBBEBF6-3460-4E1D-B2D1-A9817D7D1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366" y="2590800"/>
                <a:ext cx="1227406" cy="11336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16A0F32-C3F9-4C21-8A89-CE49FB723C06}"/>
              </a:ext>
            </a:extLst>
          </p:cNvPr>
          <p:cNvSpPr/>
          <p:nvPr/>
        </p:nvSpPr>
        <p:spPr>
          <a:xfrm rot="5400000">
            <a:off x="4643519" y="3271919"/>
            <a:ext cx="228600" cy="19143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6F91F97F-E5D6-4160-85A0-0584B311715B}"/>
              </a:ext>
            </a:extLst>
          </p:cNvPr>
          <p:cNvSpPr/>
          <p:nvPr/>
        </p:nvSpPr>
        <p:spPr>
          <a:xfrm rot="5400000">
            <a:off x="6938881" y="3500519"/>
            <a:ext cx="143038" cy="152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200C76-A704-445C-A4C6-4E6EF15B7C8F}"/>
                  </a:ext>
                </a:extLst>
              </p:cNvPr>
              <p:cNvSpPr txBox="1"/>
              <p:nvPr/>
            </p:nvSpPr>
            <p:spPr>
              <a:xfrm>
                <a:off x="4833782" y="3733800"/>
                <a:ext cx="476398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200C76-A704-445C-A4C6-4E6EF15B7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782" y="3733800"/>
                <a:ext cx="476398" cy="465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6E8459-46C6-46A8-9768-E2AE8D8217FA}"/>
                  </a:ext>
                </a:extLst>
              </p:cNvPr>
              <p:cNvSpPr txBox="1"/>
              <p:nvPr/>
            </p:nvSpPr>
            <p:spPr>
              <a:xfrm>
                <a:off x="6629400" y="3733800"/>
                <a:ext cx="826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6E8459-46C6-46A8-9768-E2AE8D821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733800"/>
                <a:ext cx="82647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7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EE01EA-F035-4B82-B31C-79B27E22DBF7}"/>
                  </a:ext>
                </a:extLst>
              </p:cNvPr>
              <p:cNvSpPr txBox="1"/>
              <p:nvPr/>
            </p:nvSpPr>
            <p:spPr>
              <a:xfrm>
                <a:off x="533400" y="2590800"/>
                <a:ext cx="8001000" cy="865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EE01EA-F035-4B82-B31C-79B27E22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8001000" cy="865878"/>
              </a:xfrm>
              <a:prstGeom prst="rect">
                <a:avLst/>
              </a:prstGeom>
              <a:blipFill>
                <a:blip r:embed="rId2"/>
                <a:stretch>
                  <a:fillRect l="-1982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DAA4C7-15E5-4182-A082-E0C88A496E3E}"/>
                  </a:ext>
                </a:extLst>
              </p:cNvPr>
              <p:cNvSpPr txBox="1"/>
              <p:nvPr/>
            </p:nvSpPr>
            <p:spPr>
              <a:xfrm>
                <a:off x="685800" y="4267200"/>
                <a:ext cx="6400800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DAA4C7-15E5-4182-A082-E0C88A496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67200"/>
                <a:ext cx="6400800" cy="860428"/>
              </a:xfrm>
              <a:prstGeom prst="rect">
                <a:avLst/>
              </a:prstGeom>
              <a:blipFill>
                <a:blip r:embed="rId3"/>
                <a:stretch>
                  <a:fillRect l="-2476" b="-1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5D4FA05-0D18-46CB-BDDF-ADEF25B429B3}"/>
              </a:ext>
            </a:extLst>
          </p:cNvPr>
          <p:cNvSpPr txBox="1"/>
          <p:nvPr/>
        </p:nvSpPr>
        <p:spPr>
          <a:xfrm>
            <a:off x="2438400" y="3505200"/>
            <a:ext cx="58674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cancel out a terms as much as possible.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41842-50A8-4621-9300-6FFD2F609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1"/>
            <a:ext cx="8001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48084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DA06DA-6B4D-41CE-88E9-3E6442DD5B27}"/>
              </a:ext>
            </a:extLst>
          </p:cNvPr>
          <p:cNvSpPr/>
          <p:nvPr/>
        </p:nvSpPr>
        <p:spPr>
          <a:xfrm>
            <a:off x="533400" y="838200"/>
            <a:ext cx="2286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সূত্র</a:t>
            </a:r>
            <a:r>
              <a:rPr lang="en-US" sz="2400" dirty="0"/>
              <a:t> ৩ (</a:t>
            </a:r>
            <a:r>
              <a:rPr lang="en-US" sz="2400" dirty="0" err="1"/>
              <a:t>গুণফলের</a:t>
            </a:r>
            <a:r>
              <a:rPr lang="en-US" sz="2400" dirty="0"/>
              <a:t> </a:t>
            </a:r>
            <a:r>
              <a:rPr lang="en-US" sz="2400" dirty="0" err="1"/>
              <a:t>ঘাত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10FCE9-DC41-4F6B-B85F-5779B1ED6358}"/>
                  </a:ext>
                </a:extLst>
              </p:cNvPr>
              <p:cNvSpPr/>
              <p:nvPr/>
            </p:nvSpPr>
            <p:spPr>
              <a:xfrm>
                <a:off x="3048000" y="838200"/>
                <a:ext cx="1905000" cy="1447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10FCE9-DC41-4F6B-B85F-5779B1ED6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38200"/>
                <a:ext cx="19050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7D75848-76C8-4C6C-8632-C2FB122C9D2E}"/>
                  </a:ext>
                </a:extLst>
              </p:cNvPr>
              <p:cNvSpPr/>
              <p:nvPr/>
            </p:nvSpPr>
            <p:spPr>
              <a:xfrm>
                <a:off x="6172200" y="838200"/>
                <a:ext cx="2286002" cy="1447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7D75848-76C8-4C6C-8632-C2FB122C9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838200"/>
                <a:ext cx="2286002" cy="1447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8D917C-F6D3-4BF6-9FCF-06417A7D47E8}"/>
                  </a:ext>
                </a:extLst>
              </p:cNvPr>
              <p:cNvSpPr/>
              <p:nvPr/>
            </p:nvSpPr>
            <p:spPr>
              <a:xfrm>
                <a:off x="5181600" y="838200"/>
                <a:ext cx="762000" cy="14483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8D917C-F6D3-4BF6-9FCF-06417A7D4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838200"/>
                <a:ext cx="762000" cy="1448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D7D49-85CA-43DE-8778-81DE2C61F6A4}"/>
                  </a:ext>
                </a:extLst>
              </p:cNvPr>
              <p:cNvSpPr txBox="1"/>
              <p:nvPr/>
            </p:nvSpPr>
            <p:spPr>
              <a:xfrm>
                <a:off x="381000" y="2621340"/>
                <a:ext cx="82917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×</m:t>
                            </m:r>
                            <m:r>
                              <a:rPr lang="en-US" sz="3200" i="1" smtClean="0">
                                <a:solidFill>
                                  <a:srgbClr val="FF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32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              = (</a:t>
                </a:r>
                <a:r>
                  <a:rPr lang="en-US" sz="3200" dirty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solidFill>
                      <a:srgbClr val="FF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8D7D49-85CA-43DE-8778-81DE2C61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21340"/>
                <a:ext cx="8291732" cy="1569660"/>
              </a:xfrm>
              <a:prstGeom prst="rect">
                <a:avLst/>
              </a:prstGeom>
              <a:blipFill>
                <a:blip r:embed="rId5"/>
                <a:stretch>
                  <a:fillRect l="-1912" t="-4651" b="-9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E145A1-465A-4B2E-87A3-34BE4DBF018A}"/>
                  </a:ext>
                </a:extLst>
              </p:cNvPr>
              <p:cNvSpPr txBox="1"/>
              <p:nvPr/>
            </p:nvSpPr>
            <p:spPr>
              <a:xfrm>
                <a:off x="344659" y="4356318"/>
                <a:ext cx="850626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×…×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সংখ্যক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এর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ক্রমিক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গুণ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×…×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×…×</m:t>
                        </m:r>
                        <m:r>
                          <a:rPr lang="en-US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28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E145A1-465A-4B2E-87A3-34BE4DBF0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9" y="4356318"/>
                <a:ext cx="8506264" cy="1815882"/>
              </a:xfrm>
              <a:prstGeom prst="rect">
                <a:avLst/>
              </a:prstGeom>
              <a:blipFill>
                <a:blip r:embed="rId6"/>
                <a:stretch>
                  <a:fillRect l="-1505" t="-3020" b="-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7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uild="p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154E3B-AA2F-43C4-857D-0BE695F40A76}"/>
              </a:ext>
            </a:extLst>
          </p:cNvPr>
          <p:cNvSpPr/>
          <p:nvPr/>
        </p:nvSpPr>
        <p:spPr>
          <a:xfrm>
            <a:off x="609599" y="990600"/>
            <a:ext cx="2282483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ভাগফলের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5457BA-7116-4373-9EC9-918E5B0040E4}"/>
                  </a:ext>
                </a:extLst>
              </p:cNvPr>
              <p:cNvSpPr/>
              <p:nvPr/>
            </p:nvSpPr>
            <p:spPr>
              <a:xfrm>
                <a:off x="3276600" y="990600"/>
                <a:ext cx="1600200" cy="1447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5457BA-7116-4373-9EC9-918E5B004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990600"/>
                <a:ext cx="16002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97FA549-0B70-4BD9-94F4-0DE1EF9F4BC8}"/>
              </a:ext>
            </a:extLst>
          </p:cNvPr>
          <p:cNvSpPr/>
          <p:nvPr/>
        </p:nvSpPr>
        <p:spPr>
          <a:xfrm>
            <a:off x="5257800" y="990600"/>
            <a:ext cx="838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957657-68F2-471F-AFED-31F2E463F406}"/>
                  </a:ext>
                </a:extLst>
              </p:cNvPr>
              <p:cNvSpPr/>
              <p:nvPr/>
            </p:nvSpPr>
            <p:spPr>
              <a:xfrm>
                <a:off x="6477000" y="925281"/>
                <a:ext cx="1904999" cy="15099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957657-68F2-471F-AFED-31F2E463F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925281"/>
                <a:ext cx="1904999" cy="1509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7F7FC8-9B7B-47FA-9973-6CE91F52B82B}"/>
                  </a:ext>
                </a:extLst>
              </p:cNvPr>
              <p:cNvSpPr txBox="1"/>
              <p:nvPr/>
            </p:nvSpPr>
            <p:spPr>
              <a:xfrm>
                <a:off x="609600" y="2452798"/>
                <a:ext cx="6096000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 </a:t>
                </a:r>
                <a:r>
                  <a:rPr lang="en-US" sz="3200" dirty="0" err="1">
                    <a:solidFill>
                      <a:srgbClr val="FF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7F7FC8-9B7B-47FA-9973-6CE91F52B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52798"/>
                <a:ext cx="6096000" cy="857799"/>
              </a:xfrm>
              <a:prstGeom prst="rect">
                <a:avLst/>
              </a:prstGeom>
              <a:blipFill>
                <a:blip r:embed="rId4"/>
                <a:stretch>
                  <a:fillRect l="-2500" b="-1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8E4C48-49E4-4E61-B580-47218B442A18}"/>
                  </a:ext>
                </a:extLst>
              </p:cNvPr>
              <p:cNvSpPr txBox="1"/>
              <p:nvPr/>
            </p:nvSpPr>
            <p:spPr>
              <a:xfrm>
                <a:off x="152400" y="3491808"/>
                <a:ext cx="8839200" cy="2211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×…×</m:t>
                    </m:r>
                    <m:f>
                      <m:f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সংখ্যক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এর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ক্রমিক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গুণ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                     </m:t>
                      </m:r>
                    </m:oMath>
                  </m:oMathPara>
                </a14:m>
                <a:endParaRPr lang="en-US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8E4C48-49E4-4E61-B580-47218B442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91808"/>
                <a:ext cx="8839200" cy="2211375"/>
              </a:xfrm>
              <a:prstGeom prst="rect">
                <a:avLst/>
              </a:prstGeom>
              <a:blipFill>
                <a:blip r:embed="rId5"/>
                <a:stretch>
                  <a:fillRect l="-1724" t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8C2476-FCC6-4BBC-9A60-E04663C84DFB}"/>
                  </a:ext>
                </a:extLst>
              </p:cNvPr>
              <p:cNvSpPr txBox="1"/>
              <p:nvPr/>
            </p:nvSpPr>
            <p:spPr>
              <a:xfrm>
                <a:off x="2209800" y="4674439"/>
                <a:ext cx="3733800" cy="858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×…×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×…×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8C2476-FCC6-4BBC-9A60-E04663C84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674439"/>
                <a:ext cx="3733800" cy="858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E7F582-89EB-4D98-93EB-635974ED16CB}"/>
                  </a:ext>
                </a:extLst>
              </p:cNvPr>
              <p:cNvSpPr txBox="1"/>
              <p:nvPr/>
            </p:nvSpPr>
            <p:spPr>
              <a:xfrm>
                <a:off x="2438400" y="5652680"/>
                <a:ext cx="1905000" cy="83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E7F582-89EB-4D98-93EB-635974ED1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652680"/>
                <a:ext cx="1905000" cy="838115"/>
              </a:xfrm>
              <a:prstGeom prst="rect">
                <a:avLst/>
              </a:prstGeom>
              <a:blipFill>
                <a:blip r:embed="rId7"/>
                <a:stretch>
                  <a:fillRect l="-798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8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B431C-8B20-4E97-907A-43353D84C403}"/>
              </a:ext>
            </a:extLst>
          </p:cNvPr>
          <p:cNvSpPr/>
          <p:nvPr/>
        </p:nvSpPr>
        <p:spPr>
          <a:xfrm>
            <a:off x="609600" y="838200"/>
            <a:ext cx="2438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A9573F-4307-4C3F-A388-6B19E467941F}"/>
                  </a:ext>
                </a:extLst>
              </p:cNvPr>
              <p:cNvSpPr/>
              <p:nvPr/>
            </p:nvSpPr>
            <p:spPr>
              <a:xfrm>
                <a:off x="3352800" y="838200"/>
                <a:ext cx="1600200" cy="1676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A9573F-4307-4C3F-A388-6B19E4679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838200"/>
                <a:ext cx="1600200" cy="1676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BAA672F-A1AD-4FF8-B6EE-E0C25FEE6F8D}"/>
              </a:ext>
            </a:extLst>
          </p:cNvPr>
          <p:cNvSpPr/>
          <p:nvPr/>
        </p:nvSpPr>
        <p:spPr>
          <a:xfrm>
            <a:off x="5257800" y="838200"/>
            <a:ext cx="914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A907BE-BD2E-40B4-AFA3-EBE7DC051B88}"/>
                  </a:ext>
                </a:extLst>
              </p:cNvPr>
              <p:cNvSpPr/>
              <p:nvPr/>
            </p:nvSpPr>
            <p:spPr>
              <a:xfrm>
                <a:off x="6629400" y="838200"/>
                <a:ext cx="1905000" cy="1676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A907BE-BD2E-40B4-AFA3-EBE7DC051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838200"/>
                <a:ext cx="1905000" cy="167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D4755-A5F8-4916-BF90-6C87D5F0B0AB}"/>
                  </a:ext>
                </a:extLst>
              </p:cNvPr>
              <p:cNvSpPr txBox="1"/>
              <p:nvPr/>
            </p:nvSpPr>
            <p:spPr>
              <a:xfrm>
                <a:off x="1181100" y="2788875"/>
                <a:ext cx="6781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×…×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D4755-A5F8-4916-BF90-6C87D5F0B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2788875"/>
                <a:ext cx="67818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2550D0-9E5C-4A64-90FE-9E16BA84C4CC}"/>
                  </a:ext>
                </a:extLst>
              </p:cNvPr>
              <p:cNvSpPr txBox="1"/>
              <p:nvPr/>
            </p:nvSpPr>
            <p:spPr>
              <a:xfrm>
                <a:off x="2508445" y="3737402"/>
                <a:ext cx="350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2550D0-9E5C-4A64-90FE-9E16BA84C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445" y="3737402"/>
                <a:ext cx="3505200" cy="707886"/>
              </a:xfrm>
              <a:prstGeom prst="rect">
                <a:avLst/>
              </a:prstGeom>
              <a:blipFill>
                <a:blip r:embed="rId5"/>
                <a:stretch>
                  <a:fillRect l="-608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72AB4D-F9E6-4B6B-9E1A-3FDA2E183FBB}"/>
                  </a:ext>
                </a:extLst>
              </p:cNvPr>
              <p:cNvSpPr txBox="1"/>
              <p:nvPr/>
            </p:nvSpPr>
            <p:spPr>
              <a:xfrm>
                <a:off x="2627727" y="4826582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72AB4D-F9E6-4B6B-9E1A-3FDA2E183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27" y="4826582"/>
                <a:ext cx="1447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53B6DB-8614-4705-997F-6AB08175941E}"/>
                  </a:ext>
                </a:extLst>
              </p:cNvPr>
              <p:cNvSpPr txBox="1"/>
              <p:nvPr/>
            </p:nvSpPr>
            <p:spPr>
              <a:xfrm>
                <a:off x="2705100" y="5343597"/>
                <a:ext cx="144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53B6DB-8614-4705-997F-6AB081759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5343597"/>
                <a:ext cx="1447800" cy="646331"/>
              </a:xfrm>
              <a:prstGeom prst="rect">
                <a:avLst/>
              </a:prstGeom>
              <a:blipFill>
                <a:blip r:embed="rId7"/>
                <a:stretch>
                  <a:fillRect l="-1308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73F73F-7891-40F2-8F22-9594A18097FA}"/>
                  </a:ext>
                </a:extLst>
              </p:cNvPr>
              <p:cNvSpPr txBox="1"/>
              <p:nvPr/>
            </p:nvSpPr>
            <p:spPr>
              <a:xfrm>
                <a:off x="2895600" y="3429000"/>
                <a:ext cx="45485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7030A0"/>
                    </a:solidFill>
                  </a:rPr>
                  <a:t>n 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ক্রমিক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73F73F-7891-40F2-8F22-9594A1809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29000"/>
                <a:ext cx="4548553" cy="461665"/>
              </a:xfrm>
              <a:prstGeom prst="rect">
                <a:avLst/>
              </a:prstGeom>
              <a:blipFill>
                <a:blip r:embed="rId8"/>
                <a:stretch>
                  <a:fillRect l="-2011" t="-1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281DC2E-64D4-4FBE-97FA-7A099984067B}"/>
              </a:ext>
            </a:extLst>
          </p:cNvPr>
          <p:cNvSpPr txBox="1"/>
          <p:nvPr/>
        </p:nvSpPr>
        <p:spPr>
          <a:xfrm>
            <a:off x="2807677" y="4271959"/>
            <a:ext cx="561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1210A-6C10-48D7-8A77-55DE3673AEB5}"/>
                  </a:ext>
                </a:extLst>
              </p:cNvPr>
              <p:cNvSpPr txBox="1"/>
              <p:nvPr/>
            </p:nvSpPr>
            <p:spPr>
              <a:xfrm>
                <a:off x="1090246" y="6074865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1210A-6C10-48D7-8A77-55DE3673A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46" y="6074865"/>
                <a:ext cx="31242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86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B8AE98-8168-4D51-A875-DDC23BF0AF14}"/>
              </a:ext>
            </a:extLst>
          </p:cNvPr>
          <p:cNvSpPr/>
          <p:nvPr/>
        </p:nvSpPr>
        <p:spPr>
          <a:xfrm>
            <a:off x="1577926" y="521384"/>
            <a:ext cx="5715000" cy="990600"/>
          </a:xfrm>
          <a:prstGeom prst="rect">
            <a:avLst/>
          </a:prstGeom>
          <a:solidFill>
            <a:srgbClr val="FF33C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(Zero and Negative Indices)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956A4D-5F6F-4E81-9273-2F63E4DA6868}"/>
              </a:ext>
            </a:extLst>
          </p:cNvPr>
          <p:cNvSpPr/>
          <p:nvPr/>
        </p:nvSpPr>
        <p:spPr>
          <a:xfrm>
            <a:off x="304800" y="1873934"/>
            <a:ext cx="2225040" cy="1288366"/>
          </a:xfrm>
          <a:prstGeom prst="rect">
            <a:avLst/>
          </a:prstGeom>
          <a:solidFill>
            <a:srgbClr val="FF33C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শুন্য</a:t>
            </a:r>
            <a:r>
              <a:rPr lang="en-US" sz="3200" dirty="0"/>
              <a:t> </a:t>
            </a:r>
            <a:r>
              <a:rPr lang="en-US" sz="3200" dirty="0" err="1"/>
              <a:t>সূচক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F6C4CB-FB8A-4EB9-BC68-489349F918D4}"/>
                  </a:ext>
                </a:extLst>
              </p:cNvPr>
              <p:cNvSpPr/>
              <p:nvPr/>
            </p:nvSpPr>
            <p:spPr>
              <a:xfrm>
                <a:off x="2529840" y="1873934"/>
                <a:ext cx="2098431" cy="1288366"/>
              </a:xfrm>
              <a:prstGeom prst="rect">
                <a:avLst/>
              </a:prstGeom>
              <a:solidFill>
                <a:srgbClr val="FF33CC"/>
              </a:solid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F6C4CB-FB8A-4EB9-BC68-489349F91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40" y="1873934"/>
                <a:ext cx="2098431" cy="1288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B7AEF54-B432-46D5-BEF2-301B454C3789}"/>
              </a:ext>
            </a:extLst>
          </p:cNvPr>
          <p:cNvSpPr/>
          <p:nvPr/>
        </p:nvSpPr>
        <p:spPr>
          <a:xfrm>
            <a:off x="4628271" y="1873934"/>
            <a:ext cx="1184031" cy="1288366"/>
          </a:xfrm>
          <a:prstGeom prst="rect">
            <a:avLst/>
          </a:prstGeom>
          <a:solidFill>
            <a:srgbClr val="FF33C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D749E-59B3-4DEE-B2EB-0C216BD8F948}"/>
              </a:ext>
            </a:extLst>
          </p:cNvPr>
          <p:cNvSpPr/>
          <p:nvPr/>
        </p:nvSpPr>
        <p:spPr>
          <a:xfrm>
            <a:off x="5812302" y="1869245"/>
            <a:ext cx="1322363" cy="1293055"/>
          </a:xfrm>
          <a:prstGeom prst="rect">
            <a:avLst/>
          </a:prstGeom>
          <a:solidFill>
            <a:srgbClr val="FF33C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FD45F6-76A6-4067-A50C-9CA8354946F1}"/>
                  </a:ext>
                </a:extLst>
              </p:cNvPr>
              <p:cNvSpPr/>
              <p:nvPr/>
            </p:nvSpPr>
            <p:spPr>
              <a:xfrm>
                <a:off x="7134665" y="1873934"/>
                <a:ext cx="1627163" cy="1288366"/>
              </a:xfrm>
              <a:prstGeom prst="rect">
                <a:avLst/>
              </a:prstGeom>
              <a:solidFill>
                <a:srgbClr val="FF33CC"/>
              </a:solid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FD45F6-76A6-4067-A50C-9CA83549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665" y="1873934"/>
                <a:ext cx="1627163" cy="1288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0512EC-F9C3-4A7D-8061-70AC16555B1C}"/>
                  </a:ext>
                </a:extLst>
              </p:cNvPr>
              <p:cNvSpPr txBox="1"/>
              <p:nvPr/>
            </p:nvSpPr>
            <p:spPr>
              <a:xfrm>
                <a:off x="685800" y="3429000"/>
                <a:ext cx="7239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special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rule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6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(−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0512EC-F9C3-4A7D-8061-70AC1655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29000"/>
                <a:ext cx="72390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8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0" y="425547"/>
            <a:ext cx="3429000" cy="1143001"/>
          </a:xfrm>
        </p:spPr>
        <p:txBody>
          <a:bodyPr anchor="t">
            <a:noAutofit/>
          </a:bodyPr>
          <a:lstStyle/>
          <a:p>
            <a:r>
              <a:rPr lang="en-US" sz="96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8577293-1CC2-4539-9B9F-3523A5A98DCC}"/>
              </a:ext>
            </a:extLst>
          </p:cNvPr>
          <p:cNvSpPr/>
          <p:nvPr/>
        </p:nvSpPr>
        <p:spPr>
          <a:xfrm>
            <a:off x="7162800" y="472439"/>
            <a:ext cx="9906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E52DFE3-3E58-4582-A521-F76F5E930E79}"/>
              </a:ext>
            </a:extLst>
          </p:cNvPr>
          <p:cNvSpPr/>
          <p:nvPr/>
        </p:nvSpPr>
        <p:spPr>
          <a:xfrm>
            <a:off x="990600" y="425547"/>
            <a:ext cx="9906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FC226-5471-4124-BC23-B423D3AD5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8548"/>
            <a:ext cx="7467600" cy="481701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59D7AE-3C5B-431F-8100-18398F1A6FEB}"/>
                  </a:ext>
                </a:extLst>
              </p:cNvPr>
              <p:cNvSpPr txBox="1"/>
              <p:nvPr/>
            </p:nvSpPr>
            <p:spPr>
              <a:xfrm>
                <a:off x="1828800" y="1219200"/>
                <a:ext cx="6172200" cy="83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59D7AE-3C5B-431F-8100-18398F1A6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219200"/>
                <a:ext cx="6172200" cy="838115"/>
              </a:xfrm>
              <a:prstGeom prst="rect">
                <a:avLst/>
              </a:prstGeom>
              <a:blipFill>
                <a:blip r:embed="rId2"/>
                <a:stretch>
                  <a:fillRect l="-2468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CF6386-F7F9-496C-9ADE-6532871668DE}"/>
                  </a:ext>
                </a:extLst>
              </p:cNvPr>
              <p:cNvSpPr txBox="1"/>
              <p:nvPr/>
            </p:nvSpPr>
            <p:spPr>
              <a:xfrm>
                <a:off x="2286000" y="2217578"/>
                <a:ext cx="6172200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×…×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(</m:t>
                        </m:r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×…×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(</m:t>
                        </m:r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CF6386-F7F9-496C-9ADE-653287166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217578"/>
                <a:ext cx="6172200" cy="1211422"/>
              </a:xfrm>
              <a:prstGeom prst="rect">
                <a:avLst/>
              </a:prstGeom>
              <a:blipFill>
                <a:blip r:embed="rId3"/>
                <a:stretch>
                  <a:fillRect l="-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B80AC8-3A73-412E-A1E1-2708A0054492}"/>
                  </a:ext>
                </a:extLst>
              </p:cNvPr>
              <p:cNvSpPr txBox="1"/>
              <p:nvPr/>
            </p:nvSpPr>
            <p:spPr>
              <a:xfrm>
                <a:off x="2295378" y="3429000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B80AC8-3A73-412E-A1E1-2708A0054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78" y="3429000"/>
                <a:ext cx="23622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34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1D93C-A58F-4005-9140-1DF781E08F3F}"/>
              </a:ext>
            </a:extLst>
          </p:cNvPr>
          <p:cNvSpPr txBox="1"/>
          <p:nvPr/>
        </p:nvSpPr>
        <p:spPr>
          <a:xfrm>
            <a:off x="762000" y="609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Power 0f Zero Exponent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ADD804-F66D-4320-B9CE-F30C74D221EB}"/>
              </a:ext>
            </a:extLst>
          </p:cNvPr>
          <p:cNvSpPr/>
          <p:nvPr/>
        </p:nvSpPr>
        <p:spPr>
          <a:xfrm>
            <a:off x="892755" y="685800"/>
            <a:ext cx="735848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Power 0f Zero Exponent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737E2-7BC4-4FCD-AB22-7CB1C5E78B6B}"/>
              </a:ext>
            </a:extLst>
          </p:cNvPr>
          <p:cNvSpPr txBox="1"/>
          <p:nvPr/>
        </p:nvSpPr>
        <p:spPr>
          <a:xfrm>
            <a:off x="609600" y="1676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Index Power of Zero works out like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BB361E-E39E-40CC-A46A-3A0459327A36}"/>
                  </a:ext>
                </a:extLst>
              </p:cNvPr>
              <p:cNvSpPr txBox="1"/>
              <p:nvPr/>
            </p:nvSpPr>
            <p:spPr>
              <a:xfrm>
                <a:off x="304800" y="5867400"/>
                <a:ext cx="8610600" cy="58477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Any Number to the Power o Zero Equals 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BB361E-E39E-40CC-A46A-3A0459327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67400"/>
                <a:ext cx="8610600" cy="584775"/>
              </a:xfrm>
              <a:prstGeom prst="rect">
                <a:avLst/>
              </a:prstGeom>
              <a:blipFill>
                <a:blip r:embed="rId2"/>
                <a:stretch>
                  <a:fillRect l="-1695" t="-14286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5A2168D-E3C0-4A9A-A770-E8912E106AD9}"/>
              </a:ext>
            </a:extLst>
          </p:cNvPr>
          <p:cNvSpPr txBox="1"/>
          <p:nvPr/>
        </p:nvSpPr>
        <p:spPr>
          <a:xfrm>
            <a:off x="304800" y="25980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Substract</a:t>
            </a:r>
            <a:r>
              <a:rPr lang="en-US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Power </a:t>
            </a:r>
            <a:endParaRPr lang="en-US" sz="2400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F2752-9FF1-4EEC-AA1E-07A7EC879075}"/>
              </a:ext>
            </a:extLst>
          </p:cNvPr>
          <p:cNvSpPr txBox="1"/>
          <p:nvPr/>
        </p:nvSpPr>
        <p:spPr>
          <a:xfrm>
            <a:off x="304800" y="36648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Substract</a:t>
            </a:r>
            <a:r>
              <a:rPr lang="en-US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Power </a:t>
            </a:r>
            <a:endParaRPr lang="en-US" sz="2400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8569B-53F8-4FA9-9F75-38EA8D095D6A}"/>
              </a:ext>
            </a:extLst>
          </p:cNvPr>
          <p:cNvSpPr txBox="1"/>
          <p:nvPr/>
        </p:nvSpPr>
        <p:spPr>
          <a:xfrm>
            <a:off x="304800" y="46554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Substract</a:t>
            </a:r>
            <a:r>
              <a:rPr lang="en-US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400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Power </a:t>
            </a:r>
            <a:endParaRPr lang="en-US" sz="2400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297EA-183D-4B49-B7AD-D7931A6AE9B6}"/>
              </a:ext>
            </a:extLst>
          </p:cNvPr>
          <p:cNvSpPr txBox="1"/>
          <p:nvPr/>
        </p:nvSpPr>
        <p:spPr>
          <a:xfrm>
            <a:off x="6705600" y="2667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by 2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DA289-89F6-4A58-911D-B80D343E3D0B}"/>
              </a:ext>
            </a:extLst>
          </p:cNvPr>
          <p:cNvSpPr txBox="1"/>
          <p:nvPr/>
        </p:nvSpPr>
        <p:spPr>
          <a:xfrm>
            <a:off x="5943600" y="3653135"/>
            <a:ext cx="228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by 2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9CC85-A1E2-4E83-A59C-71AE1C6A49ED}"/>
              </a:ext>
            </a:extLst>
          </p:cNvPr>
          <p:cNvSpPr txBox="1"/>
          <p:nvPr/>
        </p:nvSpPr>
        <p:spPr>
          <a:xfrm>
            <a:off x="5410200" y="4796135"/>
            <a:ext cx="235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by 2 </a:t>
            </a:r>
            <a:endParaRPr 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A44950-1DA2-4900-BB3A-BEABDEDB4F40}"/>
                  </a:ext>
                </a:extLst>
              </p:cNvPr>
              <p:cNvSpPr txBox="1"/>
              <p:nvPr/>
            </p:nvSpPr>
            <p:spPr>
              <a:xfrm>
                <a:off x="2514600" y="2286000"/>
                <a:ext cx="3733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A44950-1DA2-4900-BB3A-BEABDEDB4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286000"/>
                <a:ext cx="37338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4516D9-BA96-49A6-BFED-B6B4C77C551C}"/>
                  </a:ext>
                </a:extLst>
              </p:cNvPr>
              <p:cNvSpPr txBox="1"/>
              <p:nvPr/>
            </p:nvSpPr>
            <p:spPr>
              <a:xfrm>
                <a:off x="1600200" y="5206425"/>
                <a:ext cx="3352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4516D9-BA96-49A6-BFED-B6B4C77C5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206425"/>
                <a:ext cx="33528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46805E-E5FA-456E-A32B-7A4AA09D509A}"/>
                  </a:ext>
                </a:extLst>
              </p:cNvPr>
              <p:cNvSpPr txBox="1"/>
              <p:nvPr/>
            </p:nvSpPr>
            <p:spPr>
              <a:xfrm>
                <a:off x="1981200" y="4191000"/>
                <a:ext cx="3352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46805E-E5FA-456E-A32B-7A4AA09D5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91000"/>
                <a:ext cx="3352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9C3E3C-6DE1-4AB5-ACC8-42438F4E9972}"/>
                  </a:ext>
                </a:extLst>
              </p:cNvPr>
              <p:cNvSpPr txBox="1"/>
              <p:nvPr/>
            </p:nvSpPr>
            <p:spPr>
              <a:xfrm>
                <a:off x="2362200" y="3124200"/>
                <a:ext cx="3352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9C3E3C-6DE1-4AB5-ACC8-42438F4E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24200"/>
                <a:ext cx="3352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0078B5AE-8683-4992-9495-DD78CC699A64}"/>
              </a:ext>
            </a:extLst>
          </p:cNvPr>
          <p:cNvSpPr/>
          <p:nvPr/>
        </p:nvSpPr>
        <p:spPr>
          <a:xfrm>
            <a:off x="2057400" y="2514600"/>
            <a:ext cx="609600" cy="1062334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58027467-D309-45FA-BB06-A7D080F4B5E6}"/>
              </a:ext>
            </a:extLst>
          </p:cNvPr>
          <p:cNvSpPr/>
          <p:nvPr/>
        </p:nvSpPr>
        <p:spPr>
          <a:xfrm>
            <a:off x="2057400" y="3581400"/>
            <a:ext cx="609600" cy="1062334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37CA8A6D-5921-4B22-895F-506159E333A1}"/>
              </a:ext>
            </a:extLst>
          </p:cNvPr>
          <p:cNvSpPr/>
          <p:nvPr/>
        </p:nvSpPr>
        <p:spPr>
          <a:xfrm>
            <a:off x="1981200" y="4576466"/>
            <a:ext cx="609600" cy="1062334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319C8312-00EB-4554-8FC9-B2084B77AC6B}"/>
              </a:ext>
            </a:extLst>
          </p:cNvPr>
          <p:cNvSpPr/>
          <p:nvPr/>
        </p:nvSpPr>
        <p:spPr>
          <a:xfrm rot="337171">
            <a:off x="6172200" y="2514600"/>
            <a:ext cx="38100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7AD70F05-256B-473E-9EC9-1CECB7B7C5AB}"/>
              </a:ext>
            </a:extLst>
          </p:cNvPr>
          <p:cNvSpPr/>
          <p:nvPr/>
        </p:nvSpPr>
        <p:spPr>
          <a:xfrm rot="484788">
            <a:off x="5328009" y="3346228"/>
            <a:ext cx="51608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8792FA4A-C194-4958-BED9-28E2EC2D0B0C}"/>
              </a:ext>
            </a:extLst>
          </p:cNvPr>
          <p:cNvSpPr/>
          <p:nvPr/>
        </p:nvSpPr>
        <p:spPr>
          <a:xfrm rot="435703">
            <a:off x="4648200" y="4419600"/>
            <a:ext cx="596689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4F8F25-BBFA-4518-9965-E21F63D136D0}"/>
              </a:ext>
            </a:extLst>
          </p:cNvPr>
          <p:cNvSpPr/>
          <p:nvPr/>
        </p:nvSpPr>
        <p:spPr>
          <a:xfrm>
            <a:off x="304800" y="1219200"/>
            <a:ext cx="2225040" cy="1288366"/>
          </a:xfrm>
          <a:prstGeom prst="rect">
            <a:avLst/>
          </a:prstGeom>
          <a:solidFill>
            <a:srgbClr val="FF33C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4AB53CF-CA02-4E66-8496-1ED45333B858}"/>
                  </a:ext>
                </a:extLst>
              </p:cNvPr>
              <p:cNvSpPr/>
              <p:nvPr/>
            </p:nvSpPr>
            <p:spPr>
              <a:xfrm>
                <a:off x="2529840" y="1219200"/>
                <a:ext cx="1813560" cy="1288366"/>
              </a:xfrm>
              <a:prstGeom prst="rect">
                <a:avLst/>
              </a:prstGeom>
              <a:solidFill>
                <a:srgbClr val="FF33CC"/>
              </a:solid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4AB53CF-CA02-4E66-8496-1ED45333B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40" y="1219200"/>
                <a:ext cx="1813560" cy="1288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AA5AD95-6FDD-4E7E-B4A6-CA8CA323C66B}"/>
                  </a:ext>
                </a:extLst>
              </p:cNvPr>
              <p:cNvSpPr/>
              <p:nvPr/>
            </p:nvSpPr>
            <p:spPr>
              <a:xfrm>
                <a:off x="4343401" y="1219200"/>
                <a:ext cx="1600200" cy="1293055"/>
              </a:xfrm>
              <a:prstGeom prst="rect">
                <a:avLst/>
              </a:prstGeom>
              <a:solidFill>
                <a:srgbClr val="FF33CC"/>
              </a:solid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AA5AD95-6FDD-4E7E-B4A6-CA8CA323C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1219200"/>
                <a:ext cx="1600200" cy="1293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D42DEE-433A-4F69-BEE3-8E900D06A164}"/>
                  </a:ext>
                </a:extLst>
              </p:cNvPr>
              <p:cNvSpPr/>
              <p:nvPr/>
            </p:nvSpPr>
            <p:spPr>
              <a:xfrm>
                <a:off x="5943601" y="1219200"/>
                <a:ext cx="2743199" cy="1288366"/>
              </a:xfrm>
              <a:prstGeom prst="rect">
                <a:avLst/>
              </a:prstGeom>
              <a:solidFill>
                <a:srgbClr val="FF33CC"/>
              </a:solid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D42DEE-433A-4F69-BEE3-8E900D06A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1219200"/>
                <a:ext cx="2743199" cy="128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7385A-9C51-4937-A056-68035343448F}"/>
                  </a:ext>
                </a:extLst>
              </p:cNvPr>
              <p:cNvSpPr txBox="1"/>
              <p:nvPr/>
            </p:nvSpPr>
            <p:spPr>
              <a:xfrm>
                <a:off x="1981200" y="3581400"/>
                <a:ext cx="5638800" cy="107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7385A-9C51-4937-A056-680353434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581400"/>
                <a:ext cx="5638800" cy="1078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C7D383-3E50-474F-85A5-C376DA0F4607}"/>
                  </a:ext>
                </a:extLst>
              </p:cNvPr>
              <p:cNvSpPr txBox="1"/>
              <p:nvPr/>
            </p:nvSpPr>
            <p:spPr>
              <a:xfrm>
                <a:off x="1676400" y="2568572"/>
                <a:ext cx="5105400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C7D383-3E50-474F-85A5-C376DA0F4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568572"/>
                <a:ext cx="5105400" cy="860428"/>
              </a:xfrm>
              <a:prstGeom prst="rect">
                <a:avLst/>
              </a:prstGeom>
              <a:blipFill>
                <a:blip r:embed="rId7"/>
                <a:stretch>
                  <a:fillRect l="-2983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5A6AF0-044B-4201-8F0F-A0A5FA86CC0A}"/>
                  </a:ext>
                </a:extLst>
              </p:cNvPr>
              <p:cNvSpPr txBox="1"/>
              <p:nvPr/>
            </p:nvSpPr>
            <p:spPr>
              <a:xfrm>
                <a:off x="1600200" y="4648200"/>
                <a:ext cx="6477000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5A6AF0-044B-4201-8F0F-A0A5FA86C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48200"/>
                <a:ext cx="6477000" cy="858505"/>
              </a:xfrm>
              <a:prstGeom prst="rect">
                <a:avLst/>
              </a:prstGeom>
              <a:blipFill>
                <a:blip r:embed="rId8"/>
                <a:stretch>
                  <a:fillRect l="-2448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9CD8FA-9596-461A-8EDD-F30DF7526C25}"/>
                  </a:ext>
                </a:extLst>
              </p:cNvPr>
              <p:cNvSpPr txBox="1"/>
              <p:nvPr/>
            </p:nvSpPr>
            <p:spPr>
              <a:xfrm>
                <a:off x="2133600" y="5486400"/>
                <a:ext cx="624840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9CD8FA-9596-461A-8EDD-F30DF7526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486400"/>
                <a:ext cx="6248400" cy="981487"/>
              </a:xfrm>
              <a:prstGeom prst="rect">
                <a:avLst/>
              </a:prstGeom>
              <a:blipFill>
                <a:blip r:embed="rId9"/>
                <a:stretch>
                  <a:fillRect l="-2439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CD9E7A5-C94E-4D2A-834D-0FD865B46064}"/>
              </a:ext>
            </a:extLst>
          </p:cNvPr>
          <p:cNvSpPr txBox="1"/>
          <p:nvPr/>
        </p:nvSpPr>
        <p:spPr>
          <a:xfrm>
            <a:off x="5715000" y="5410200"/>
            <a:ext cx="2438400" cy="1133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2855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7BAB0-B7E6-47C8-9527-DEC18AB13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5814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C53F33-014A-4E7C-BC6F-51B4E3F75519}"/>
              </a:ext>
            </a:extLst>
          </p:cNvPr>
          <p:cNvSpPr txBox="1"/>
          <p:nvPr/>
        </p:nvSpPr>
        <p:spPr>
          <a:xfrm>
            <a:off x="4572000" y="1143000"/>
            <a:ext cx="4419600" cy="161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পূরুণ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arallelogram 3">
                <a:extLst>
                  <a:ext uri="{FF2B5EF4-FFF2-40B4-BE49-F238E27FC236}">
                    <a16:creationId xmlns:a16="http://schemas.microsoft.com/office/drawing/2014/main" id="{DFCB2BD7-56AD-4BBD-BEB1-9B1AB5E94E8D}"/>
                  </a:ext>
                </a:extLst>
              </p:cNvPr>
              <p:cNvSpPr/>
              <p:nvPr/>
            </p:nvSpPr>
            <p:spPr>
              <a:xfrm>
                <a:off x="5105400" y="3048000"/>
                <a:ext cx="3581400" cy="838200"/>
              </a:xfrm>
              <a:prstGeom prst="parallelogram">
                <a:avLst/>
              </a:prstGeom>
              <a:blipFill>
                <a:blip r:embed="rId3"/>
                <a:tile tx="0" ty="0" sx="100000" sy="100000" flip="none" algn="tl"/>
              </a:blip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?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Parallelogram 3">
                <a:extLst>
                  <a:ext uri="{FF2B5EF4-FFF2-40B4-BE49-F238E27FC236}">
                    <a16:creationId xmlns:a16="http://schemas.microsoft.com/office/drawing/2014/main" id="{DFCB2BD7-56AD-4BBD-BEB1-9B1AB5E94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048000"/>
                <a:ext cx="3581400" cy="838200"/>
              </a:xfrm>
              <a:prstGeom prst="parallelogram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155F415C-88F4-4D46-8D3A-FB9105AF65C6}"/>
                  </a:ext>
                </a:extLst>
              </p:cNvPr>
              <p:cNvSpPr/>
              <p:nvPr/>
            </p:nvSpPr>
            <p:spPr>
              <a:xfrm>
                <a:off x="5334000" y="5486400"/>
                <a:ext cx="2819400" cy="838200"/>
              </a:xfrm>
              <a:prstGeom prst="parallelogram">
                <a:avLst/>
              </a:prstGeom>
              <a:blipFill>
                <a:blip r:embed="rId5"/>
                <a:tile tx="0" ty="0" sx="100000" sy="100000" flip="none" algn="tl"/>
              </a:blip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(−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200" b="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155F415C-88F4-4D46-8D3A-FB9105AF6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86400"/>
                <a:ext cx="2819400" cy="838200"/>
              </a:xfrm>
              <a:prstGeom prst="parallelogram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58F5A781-3B2D-4990-8E33-44B6A2A0D7FE}"/>
                  </a:ext>
                </a:extLst>
              </p:cNvPr>
              <p:cNvSpPr/>
              <p:nvPr/>
            </p:nvSpPr>
            <p:spPr>
              <a:xfrm>
                <a:off x="4876800" y="4267200"/>
                <a:ext cx="3581400" cy="838200"/>
              </a:xfrm>
              <a:prstGeom prst="parallelogram">
                <a:avLst/>
              </a:prstGeom>
              <a:blipFill>
                <a:blip r:embed="rId7"/>
                <a:tile tx="0" ty="0" sx="100000" sy="100000" flip="none" algn="tl"/>
              </a:blip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?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58F5A781-3B2D-4990-8E33-44B6A2A0D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267200"/>
                <a:ext cx="3581400" cy="838200"/>
              </a:xfrm>
              <a:prstGeom prst="parallelogram">
                <a:avLst/>
              </a:pr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9815C432-580E-4FB8-B10E-299AF194AF3C}"/>
                  </a:ext>
                </a:extLst>
              </p:cNvPr>
              <p:cNvSpPr/>
              <p:nvPr/>
            </p:nvSpPr>
            <p:spPr>
              <a:xfrm>
                <a:off x="1447800" y="5562600"/>
                <a:ext cx="2819400" cy="838200"/>
              </a:xfrm>
              <a:prstGeom prst="parallelogram">
                <a:avLst/>
              </a:prstGeom>
              <a:blipFill>
                <a:blip r:embed="rId7"/>
                <a:tile tx="0" ty="0" sx="100000" sy="100000" flip="none" algn="tl"/>
              </a:blip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?</m:t>
                              </m:r>
                            </m:sup>
                          </m:sSup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9815C432-580E-4FB8-B10E-299AF194A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562600"/>
                <a:ext cx="2819400" cy="838200"/>
              </a:xfrm>
              <a:prstGeom prst="parallelogram">
                <a:avLst/>
              </a:prstGeom>
              <a:blipFill>
                <a:blip r:embed="rId9"/>
                <a:stretch>
                  <a:fillRect b="-2797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90BFADF-FC32-4BCA-9BB8-65A835EFF2DD}"/>
                  </a:ext>
                </a:extLst>
              </p:cNvPr>
              <p:cNvSpPr/>
              <p:nvPr/>
            </p:nvSpPr>
            <p:spPr>
              <a:xfrm>
                <a:off x="4419600" y="1828800"/>
                <a:ext cx="4495800" cy="838200"/>
              </a:xfrm>
              <a:prstGeom prst="parallelogram">
                <a:avLst/>
              </a:prstGeom>
              <a:blipFill>
                <a:blip r:embed="rId7"/>
                <a:tile tx="0" ty="0" sx="100000" sy="100000" flip="none" algn="tl"/>
              </a:blip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?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90BFADF-FC32-4BCA-9BB8-65A835EFF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828800"/>
                <a:ext cx="4495800" cy="838200"/>
              </a:xfrm>
              <a:prstGeom prst="parallelogram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D1A311C-80C7-4D73-9695-B46F4AC7E882}"/>
              </a:ext>
            </a:extLst>
          </p:cNvPr>
          <p:cNvSpPr/>
          <p:nvPr/>
        </p:nvSpPr>
        <p:spPr>
          <a:xfrm>
            <a:off x="3581400" y="1828800"/>
            <a:ext cx="914400" cy="8382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2FFFEF-8D50-434A-A8B8-6F116173FE51}"/>
              </a:ext>
            </a:extLst>
          </p:cNvPr>
          <p:cNvSpPr/>
          <p:nvPr/>
        </p:nvSpPr>
        <p:spPr>
          <a:xfrm>
            <a:off x="4267200" y="3048000"/>
            <a:ext cx="914400" cy="8382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9AAA9F-95D9-44C5-9702-81492AA8A96F}"/>
              </a:ext>
            </a:extLst>
          </p:cNvPr>
          <p:cNvSpPr/>
          <p:nvPr/>
        </p:nvSpPr>
        <p:spPr>
          <a:xfrm>
            <a:off x="609600" y="5562600"/>
            <a:ext cx="914400" cy="8382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E8C67F-8F77-4F50-8B3C-64A74E6DCBFA}"/>
              </a:ext>
            </a:extLst>
          </p:cNvPr>
          <p:cNvSpPr/>
          <p:nvPr/>
        </p:nvSpPr>
        <p:spPr>
          <a:xfrm>
            <a:off x="4038600" y="4267200"/>
            <a:ext cx="914400" cy="8382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2752C5-15E5-4E6B-9E12-283607F65662}"/>
              </a:ext>
            </a:extLst>
          </p:cNvPr>
          <p:cNvSpPr/>
          <p:nvPr/>
        </p:nvSpPr>
        <p:spPr>
          <a:xfrm>
            <a:off x="4495800" y="5486400"/>
            <a:ext cx="914400" cy="8382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7FC64-92FD-4B4D-91D1-EBE416FB854A}"/>
              </a:ext>
            </a:extLst>
          </p:cNvPr>
          <p:cNvSpPr txBox="1"/>
          <p:nvPr/>
        </p:nvSpPr>
        <p:spPr>
          <a:xfrm>
            <a:off x="2362200" y="51494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দলগত</a:t>
            </a:r>
            <a:r>
              <a:rPr lang="en-US" sz="5400" dirty="0"/>
              <a:t> </a:t>
            </a:r>
            <a:r>
              <a:rPr lang="en-US" sz="5400" dirty="0" err="1"/>
              <a:t>কাজ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AD0F8A-4240-4324-B715-25DC22EC39A2}"/>
                  </a:ext>
                </a:extLst>
              </p:cNvPr>
              <p:cNvSpPr txBox="1"/>
              <p:nvPr/>
            </p:nvSpPr>
            <p:spPr>
              <a:xfrm>
                <a:off x="4419600" y="2329203"/>
                <a:ext cx="4419600" cy="387041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মান </a:t>
                </a:r>
                <a:r>
                  <a:rPr lang="en-US" sz="3200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নির্ণয়</a:t>
                </a:r>
                <a:r>
                  <a:rPr lang="en-US" sz="32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করঃ</a:t>
                </a:r>
                <a:endPara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200" dirty="0"/>
                  <a:t>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=?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iii)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 Iv)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=?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AD0F8A-4240-4324-B715-25DC22EC3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329203"/>
                <a:ext cx="4419600" cy="3870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43C0F0-CDA5-4A62-B055-47771A381759}"/>
                  </a:ext>
                </a:extLst>
              </p:cNvPr>
              <p:cNvSpPr txBox="1"/>
              <p:nvPr/>
            </p:nvSpPr>
            <p:spPr>
              <a:xfrm>
                <a:off x="381000" y="2329203"/>
                <a:ext cx="3962400" cy="38705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সরল </a:t>
                </a:r>
                <a:r>
                  <a:rPr lang="en-US" sz="3600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=? 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?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43C0F0-CDA5-4A62-B055-47771A381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29203"/>
                <a:ext cx="3962400" cy="3870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8D9815C6-F3DC-44EB-BA4F-EB59C69A0724}"/>
              </a:ext>
            </a:extLst>
          </p:cNvPr>
          <p:cNvSpPr/>
          <p:nvPr/>
        </p:nvSpPr>
        <p:spPr>
          <a:xfrm>
            <a:off x="1295400" y="1600200"/>
            <a:ext cx="2133600" cy="6191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Group-1</a:t>
            </a: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D5524B50-738A-4E7E-ADA5-8CD4895154EC}"/>
              </a:ext>
            </a:extLst>
          </p:cNvPr>
          <p:cNvSpPr/>
          <p:nvPr/>
        </p:nvSpPr>
        <p:spPr>
          <a:xfrm>
            <a:off x="5562600" y="1600200"/>
            <a:ext cx="22098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Group-2</a:t>
            </a:r>
          </a:p>
        </p:txBody>
      </p:sp>
    </p:spTree>
    <p:extLst>
      <p:ext uri="{BB962C8B-B14F-4D97-AF65-F5344CB8AC3E}">
        <p14:creationId xmlns:p14="http://schemas.microsoft.com/office/powerpoint/2010/main" val="307007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8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88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CD52E-9AEC-4D3E-AD92-B80471A0A1DA}"/>
                  </a:ext>
                </a:extLst>
              </p:cNvPr>
              <p:cNvSpPr txBox="1"/>
              <p:nvPr/>
            </p:nvSpPr>
            <p:spPr>
              <a:xfrm>
                <a:off x="1600200" y="2016142"/>
                <a:ext cx="5943600" cy="68089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এই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জাতীয়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রাশি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কে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কী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বলে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CD52E-9AEC-4D3E-AD92-B80471A0A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016142"/>
                <a:ext cx="5943600" cy="680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43AAF02-A6C5-4B42-8769-8ECA9CAC3D4B}"/>
              </a:ext>
            </a:extLst>
          </p:cNvPr>
          <p:cNvSpPr txBox="1"/>
          <p:nvPr/>
        </p:nvSpPr>
        <p:spPr>
          <a:xfrm>
            <a:off x="1752600" y="3149025"/>
            <a:ext cx="4419600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0C1B7D-2258-4BB8-98C9-700A570DC461}"/>
                  </a:ext>
                </a:extLst>
              </p:cNvPr>
              <p:cNvSpPr txBox="1"/>
              <p:nvPr/>
            </p:nvSpPr>
            <p:spPr>
              <a:xfrm>
                <a:off x="2133600" y="4368225"/>
                <a:ext cx="6400800" cy="584775"/>
              </a:xfrm>
              <a:prstGeom prst="rect">
                <a:avLst/>
              </a:prstGeom>
              <a:solidFill>
                <a:srgbClr val="FF33CC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৩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0C1B7D-2258-4BB8-98C9-700A570DC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68225"/>
                <a:ext cx="6400800" cy="584775"/>
              </a:xfrm>
              <a:prstGeom prst="rect">
                <a:avLst/>
              </a:prstGeom>
              <a:blipFill>
                <a:blip r:embed="rId4"/>
                <a:stretch>
                  <a:fillRect t="-8824" r="-852" b="-294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0563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EC321-490A-4BBE-8CD1-EF4EA851F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876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167EFC-AFFC-4B1C-8128-F2E03F7E193E}"/>
              </a:ext>
            </a:extLst>
          </p:cNvPr>
          <p:cNvGrpSpPr/>
          <p:nvPr/>
        </p:nvGrpSpPr>
        <p:grpSpPr>
          <a:xfrm>
            <a:off x="4419599" y="1447800"/>
            <a:ext cx="4267201" cy="4876800"/>
            <a:chOff x="4419599" y="1447800"/>
            <a:chExt cx="4267201" cy="4876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554829-6EEB-4D7C-A81D-C25D8321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1447800"/>
              <a:ext cx="4267201" cy="4876800"/>
            </a:xfrm>
            <a:prstGeom prst="rect">
              <a:avLst/>
            </a:prstGeom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0C1E46-9EA9-42A6-A5B2-D19152488AE3}"/>
                </a:ext>
              </a:extLst>
            </p:cNvPr>
            <p:cNvSpPr/>
            <p:nvPr/>
          </p:nvSpPr>
          <p:spPr>
            <a:xfrm>
              <a:off x="4419599" y="1447800"/>
              <a:ext cx="4267201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চার্টটি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পূর্ণ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505315D3-890B-42AC-9CB2-28A8008D7E58}"/>
                </a:ext>
              </a:extLst>
            </p:cNvPr>
            <p:cNvSpPr/>
            <p:nvPr/>
          </p:nvSpPr>
          <p:spPr>
            <a:xfrm>
              <a:off x="7239000" y="6019800"/>
              <a:ext cx="1447800" cy="304800"/>
            </a:xfrm>
            <a:prstGeom prst="flowChartTerminator">
              <a:avLst/>
            </a:prstGeom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33C67-5BDF-4EF8-A14E-D1B456556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4179"/>
            <a:ext cx="2552150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D84DB-029F-4290-AB9F-8A3DCDBB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62" y="1784180"/>
            <a:ext cx="3055139" cy="28574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2A4FBA-41BE-430B-81FB-7302288C6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95" y="1784179"/>
            <a:ext cx="2867025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658EBA-E837-4112-BA1B-C47D07CD7920}"/>
              </a:ext>
            </a:extLst>
          </p:cNvPr>
          <p:cNvSpPr txBox="1"/>
          <p:nvPr/>
        </p:nvSpPr>
        <p:spPr>
          <a:xfrm>
            <a:off x="685800" y="324388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ED8AF-187B-4922-BAAD-F2DA608C0CD0}"/>
              </a:ext>
            </a:extLst>
          </p:cNvPr>
          <p:cNvSpPr txBox="1"/>
          <p:nvPr/>
        </p:nvSpPr>
        <p:spPr>
          <a:xfrm>
            <a:off x="334843" y="4626948"/>
            <a:ext cx="255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আবশ্যিকভাবে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6D2AB-8524-49C5-B4B2-6961B4AD1E4F}"/>
              </a:ext>
            </a:extLst>
          </p:cNvPr>
          <p:cNvSpPr txBox="1"/>
          <p:nvPr/>
        </p:nvSpPr>
        <p:spPr>
          <a:xfrm>
            <a:off x="3069436" y="4626948"/>
            <a:ext cx="286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রাখুন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D60EEB-A44E-494E-A476-6F6BA502FFEE}"/>
              </a:ext>
            </a:extLst>
          </p:cNvPr>
          <p:cNvSpPr txBox="1"/>
          <p:nvPr/>
        </p:nvSpPr>
        <p:spPr>
          <a:xfrm>
            <a:off x="6553202" y="4641679"/>
            <a:ext cx="2867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465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6999C-E8BA-4626-BCCE-DC6348EC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8077200" cy="4494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33402"/>
            <a:ext cx="7772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/>
            <a:r>
              <a:rPr lang="en-US" sz="60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marL="0" lvl="8" algn="r"/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lvl="8" algn="r"/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lvl="8" algn="r"/>
            <a:r>
              <a:rPr lang="en-US" sz="4800" dirty="0" err="1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lvl="8" algn="r"/>
            <a:r>
              <a:rPr lang="bn-BD" sz="3600" dirty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lvl="8" algn="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রামভাদ্রপুর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lvl="8" algn="r"/>
            <a:r>
              <a:rPr lang="en-US" sz="3600" dirty="0" err="1">
                <a:latin typeface="NikoshBAN" pitchFamily="2" charset="0"/>
                <a:cs typeface="NikoshBAN" pitchFamily="2" charset="0"/>
              </a:rPr>
              <a:t>ভেদরজঞ্জ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0" lvl="8" algn="r"/>
            <a:r>
              <a:rPr lang="en-US" sz="3200" b="1" dirty="0"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01750-852791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0" lvl="8" algn="r"/>
            <a:r>
              <a:rPr lang="en-US" sz="2800" b="1" dirty="0">
                <a:latin typeface="NikoshBAN" pitchFamily="2" charset="0"/>
              </a:rPr>
              <a:t>Email: </a:t>
            </a:r>
            <a:r>
              <a:rPr lang="en-US" sz="2800" b="1" u="sng" dirty="0">
                <a:solidFill>
                  <a:srgbClr val="002060"/>
                </a:solidFill>
                <a:latin typeface="NikoshBAN" pitchFamily="2" charset="0"/>
              </a:rPr>
              <a:t>ferozeahmed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800" b="1" u="sng" dirty="0">
                <a:solidFill>
                  <a:srgbClr val="002060"/>
                </a:solidFill>
                <a:latin typeface="NikoshBAN" pitchFamily="2" charset="0"/>
                <a:hlinkClick r:id="rId2"/>
              </a:rPr>
              <a:t>@gmail.com</a:t>
            </a:r>
            <a:endParaRPr lang="en-US" sz="2800" b="1" u="sng" dirty="0">
              <a:solidFill>
                <a:srgbClr val="002060"/>
              </a:solidFill>
              <a:latin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07250-35A2-48E8-97A6-1F666D2EC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32" y="1600202"/>
            <a:ext cx="3505200" cy="237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C1851-0E39-441E-81B7-CBF8C7BC0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64" y="592015"/>
            <a:ext cx="2328204" cy="237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33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3493F-03C7-40B4-A6BC-DC7D4444715F}"/>
              </a:ext>
            </a:extLst>
          </p:cNvPr>
          <p:cNvSpPr txBox="1"/>
          <p:nvPr/>
        </p:nvSpPr>
        <p:spPr>
          <a:xfrm>
            <a:off x="424375" y="314980"/>
            <a:ext cx="547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40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40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BDC729-35C5-4E9A-B678-8A71BFB46604}"/>
                  </a:ext>
                </a:extLst>
              </p:cNvPr>
              <p:cNvSpPr txBox="1"/>
              <p:nvPr/>
            </p:nvSpPr>
            <p:spPr>
              <a:xfrm>
                <a:off x="737958" y="1022866"/>
                <a:ext cx="3505200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BDC729-35C5-4E9A-B678-8A71BFB46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58" y="1022866"/>
                <a:ext cx="3505200" cy="1247777"/>
              </a:xfrm>
              <a:prstGeom prst="rect">
                <a:avLst/>
              </a:prstGeom>
              <a:blipFill>
                <a:blip r:embed="rId3"/>
                <a:stretch>
                  <a:fillRect l="-5217" t="-833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7CF2A6-E3CF-493A-A97B-CC3ECA7FE513}"/>
                  </a:ext>
                </a:extLst>
              </p:cNvPr>
              <p:cNvSpPr txBox="1"/>
              <p:nvPr/>
            </p:nvSpPr>
            <p:spPr>
              <a:xfrm>
                <a:off x="1219200" y="2141303"/>
                <a:ext cx="556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কিভাবে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7CF2A6-E3CF-493A-A97B-CC3ECA7F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141303"/>
                <a:ext cx="5562600" cy="646331"/>
              </a:xfrm>
              <a:prstGeom prst="rect">
                <a:avLst/>
              </a:prstGeom>
              <a:blipFill>
                <a:blip r:embed="rId4"/>
                <a:stretch>
                  <a:fillRect l="-3286" t="-18868" r="-383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7DD49C-38D2-4AB3-9C1A-3625E7AA3232}"/>
                  </a:ext>
                </a:extLst>
              </p:cNvPr>
              <p:cNvSpPr txBox="1"/>
              <p:nvPr/>
            </p:nvSpPr>
            <p:spPr>
              <a:xfrm>
                <a:off x="1752600" y="2663297"/>
                <a:ext cx="6172200" cy="2596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n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সংখ্যাক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]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7DD49C-38D2-4AB3-9C1A-3625E7AA3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3297"/>
                <a:ext cx="6172200" cy="2596737"/>
              </a:xfrm>
              <a:prstGeom prst="rect">
                <a:avLst/>
              </a:prstGeom>
              <a:blipFill>
                <a:blip r:embed="rId5"/>
                <a:stretch>
                  <a:fillRect l="-2569" t="-3286" b="-5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D888F9-CDD8-4F73-A540-D0AF3ED11015}"/>
                  </a:ext>
                </a:extLst>
              </p:cNvPr>
              <p:cNvSpPr txBox="1"/>
              <p:nvPr/>
            </p:nvSpPr>
            <p:spPr>
              <a:xfrm>
                <a:off x="685800" y="5449669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এগুলো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ধরনের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D888F9-CDD8-4F73-A540-D0AF3ED11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49669"/>
                <a:ext cx="8077200" cy="646331"/>
              </a:xfrm>
              <a:prstGeom prst="rect">
                <a:avLst/>
              </a:prstGeom>
              <a:blipFill>
                <a:blip r:embed="rId6"/>
                <a:stretch>
                  <a:fillRect t="-1698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7F1D54-4E92-4E97-BA2E-93CD785C1DC3}"/>
                  </a:ext>
                </a:extLst>
              </p:cNvPr>
              <p:cNvSpPr txBox="1"/>
              <p:nvPr/>
            </p:nvSpPr>
            <p:spPr>
              <a:xfrm>
                <a:off x="2490558" y="1003681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7F1D54-4E92-4E97-BA2E-93CD785C1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58" y="1003681"/>
                <a:ext cx="838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14135-88BB-42F2-8701-E7CB9C31FD4D}"/>
                  </a:ext>
                </a:extLst>
              </p:cNvPr>
              <p:cNvSpPr txBox="1"/>
              <p:nvPr/>
            </p:nvSpPr>
            <p:spPr>
              <a:xfrm>
                <a:off x="3074079" y="1529192"/>
                <a:ext cx="5093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14135-88BB-42F2-8701-E7CB9C31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079" y="1529192"/>
                <a:ext cx="509358" cy="707886"/>
              </a:xfrm>
              <a:prstGeom prst="rect">
                <a:avLst/>
              </a:prstGeom>
              <a:blipFill>
                <a:blip r:embed="rId8"/>
                <a:stretch>
                  <a:fillRect r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83B034-E895-4D3E-AA56-C5121CD4D0BB}"/>
                  </a:ext>
                </a:extLst>
              </p:cNvPr>
              <p:cNvSpPr txBox="1"/>
              <p:nvPr/>
            </p:nvSpPr>
            <p:spPr>
              <a:xfrm>
                <a:off x="6705600" y="1981200"/>
                <a:ext cx="5339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83B034-E895-4D3E-AA56-C5121CD4D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81200"/>
                <a:ext cx="533967" cy="769441"/>
              </a:xfrm>
              <a:prstGeom prst="rect">
                <a:avLst/>
              </a:prstGeom>
              <a:blipFill>
                <a:blip r:embed="rId9"/>
                <a:stretch>
                  <a:fillRect r="-1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478066-5F9A-4580-B3E6-FF3A3EFA0803}"/>
                  </a:ext>
                </a:extLst>
              </p:cNvPr>
              <p:cNvSpPr txBox="1"/>
              <p:nvPr/>
            </p:nvSpPr>
            <p:spPr>
              <a:xfrm>
                <a:off x="2819400" y="2633202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478066-5F9A-4580-B3E6-FF3A3EFA0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633202"/>
                <a:ext cx="83820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DD6A57-A016-46FC-AAB9-005303197E96}"/>
                  </a:ext>
                </a:extLst>
              </p:cNvPr>
              <p:cNvSpPr txBox="1"/>
              <p:nvPr/>
            </p:nvSpPr>
            <p:spPr>
              <a:xfrm>
                <a:off x="3276600" y="3150193"/>
                <a:ext cx="7098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DD6A57-A016-46FC-AAB9-005303197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150193"/>
                <a:ext cx="70984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DF222-5F98-4FD1-A876-D8F5FDD3E900}"/>
                  </a:ext>
                </a:extLst>
              </p:cNvPr>
              <p:cNvSpPr txBox="1"/>
              <p:nvPr/>
            </p:nvSpPr>
            <p:spPr>
              <a:xfrm>
                <a:off x="4114800" y="3613683"/>
                <a:ext cx="5093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DDF222-5F98-4FD1-A876-D8F5FDD3E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13683"/>
                <a:ext cx="50935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3A4FDC-BD45-4BCD-ADED-3331C591355D}"/>
                  </a:ext>
                </a:extLst>
              </p:cNvPr>
              <p:cNvSpPr txBox="1"/>
              <p:nvPr/>
            </p:nvSpPr>
            <p:spPr>
              <a:xfrm>
                <a:off x="5943600" y="4114800"/>
                <a:ext cx="533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3A4FDC-BD45-4BCD-ADED-3331C591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14800"/>
                <a:ext cx="53368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3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11B882-85CE-4D0C-AA92-236820C21729}"/>
              </a:ext>
            </a:extLst>
          </p:cNvPr>
          <p:cNvSpPr txBox="1"/>
          <p:nvPr/>
        </p:nvSpPr>
        <p:spPr>
          <a:xfrm>
            <a:off x="2438400" y="533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আজকের</a:t>
            </a:r>
            <a:r>
              <a:rPr lang="en-US" sz="4800" dirty="0"/>
              <a:t> </a:t>
            </a:r>
            <a:r>
              <a:rPr lang="en-US" sz="4800" dirty="0" err="1"/>
              <a:t>পাঠ</a:t>
            </a:r>
            <a:endParaRPr lang="en-US" sz="4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15A9E6-8D77-40DE-A311-77F648DE6448}"/>
              </a:ext>
            </a:extLst>
          </p:cNvPr>
          <p:cNvGrpSpPr/>
          <p:nvPr/>
        </p:nvGrpSpPr>
        <p:grpSpPr>
          <a:xfrm>
            <a:off x="342898" y="1600200"/>
            <a:ext cx="8496302" cy="4114800"/>
            <a:chOff x="342898" y="1600200"/>
            <a:chExt cx="8496302" cy="4114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A1C3EE-5FD2-4DF6-AC78-0349D2309CD1}"/>
                </a:ext>
              </a:extLst>
            </p:cNvPr>
            <p:cNvSpPr/>
            <p:nvPr/>
          </p:nvSpPr>
          <p:spPr>
            <a:xfrm>
              <a:off x="342898" y="1600200"/>
              <a:ext cx="4762501" cy="4114800"/>
            </a:xfrm>
            <a:prstGeom prst="rect">
              <a:avLst/>
            </a:prstGeom>
            <a:solidFill>
              <a:srgbClr val="00B050"/>
            </a:solidFill>
            <a:ln w="38100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C3E3B8-CC4D-4D65-A2B9-B1CF384CF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2" y="1706992"/>
              <a:ext cx="4190998" cy="390121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0052BD-DD08-4F91-923A-AC40234A62DE}"/>
                </a:ext>
              </a:extLst>
            </p:cNvPr>
            <p:cNvSpPr/>
            <p:nvPr/>
          </p:nvSpPr>
          <p:spPr>
            <a:xfrm>
              <a:off x="5105399" y="1600200"/>
              <a:ext cx="3733801" cy="4114800"/>
            </a:xfrm>
            <a:prstGeom prst="rect">
              <a:avLst/>
            </a:pr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সূচক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সূচকীয়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রাশি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Exponents or Indices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583090"/>
            <a:ext cx="4038600" cy="1143000"/>
          </a:xfrm>
        </p:spPr>
        <p:txBody>
          <a:bodyPr>
            <a:noAutofit/>
          </a:bodyPr>
          <a:lstStyle/>
          <a:p>
            <a:r>
              <a:rPr lang="bn-BD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0B8F2-2CE2-4599-AE55-009690302BEB}"/>
              </a:ext>
            </a:extLst>
          </p:cNvPr>
          <p:cNvSpPr txBox="1"/>
          <p:nvPr/>
        </p:nvSpPr>
        <p:spPr>
          <a:xfrm>
            <a:off x="914400" y="22860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পূর্ণ-সাংখ্যিক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সূচক,শূন্য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পূর্ণ-সাংখ্যিক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সূচমূলদ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41B832-6774-43BD-A5A4-26FB3642C2F1}"/>
              </a:ext>
            </a:extLst>
          </p:cNvPr>
          <p:cNvCxnSpPr>
            <a:cxnSpLocks/>
          </p:cNvCxnSpPr>
          <p:nvPr/>
        </p:nvCxnSpPr>
        <p:spPr>
          <a:xfrm>
            <a:off x="1371600" y="1905000"/>
            <a:ext cx="6400800" cy="0"/>
          </a:xfrm>
          <a:prstGeom prst="line">
            <a:avLst/>
          </a:prstGeom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22CEB5-B621-424D-8292-AE5E280E6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8038"/>
            <a:ext cx="3488201" cy="28271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D395341-DA5C-49E3-8BFA-35B0723A0E1C}"/>
              </a:ext>
            </a:extLst>
          </p:cNvPr>
          <p:cNvGrpSpPr/>
          <p:nvPr/>
        </p:nvGrpSpPr>
        <p:grpSpPr>
          <a:xfrm>
            <a:off x="4114800" y="1118623"/>
            <a:ext cx="4555001" cy="1200329"/>
            <a:chOff x="4114800" y="1118623"/>
            <a:chExt cx="4555001" cy="1200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13625F-2B3D-4030-ABC1-BDF5B3CF8FB0}"/>
                </a:ext>
              </a:extLst>
            </p:cNvPr>
            <p:cNvSpPr txBox="1"/>
            <p:nvPr/>
          </p:nvSpPr>
          <p:spPr>
            <a:xfrm>
              <a:off x="4114800" y="1118623"/>
              <a:ext cx="4555001" cy="1200329"/>
            </a:xfrm>
            <a:prstGeom prst="rect">
              <a:avLst/>
            </a:prstGeom>
            <a:solidFill>
              <a:srgbClr val="00B0F0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পড়তে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 power n.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025F52-93FD-4BF2-AF0F-B4ADB705F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1159332"/>
              <a:ext cx="1032805" cy="55945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4BD890-B63F-443D-A60A-7023210C58AF}"/>
                  </a:ext>
                </a:extLst>
              </p:cNvPr>
              <p:cNvSpPr txBox="1"/>
              <p:nvPr/>
            </p:nvSpPr>
            <p:spPr>
              <a:xfrm>
                <a:off x="342900" y="3275809"/>
                <a:ext cx="8458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/>
                  <a:t>a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/>
                  <a:t> n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ধিনাত্মক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পুর্ণ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b="1" dirty="0"/>
                  <a:t>, n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3200" b="1" dirty="0"/>
                  <a:t> a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ক্রমিক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ৎ, a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…….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( n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dirty="0"/>
                  <a:t>।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n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4BD890-B63F-443D-A60A-7023210C5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275809"/>
                <a:ext cx="8458200" cy="2062103"/>
              </a:xfrm>
              <a:prstGeom prst="rect">
                <a:avLst/>
              </a:prstGeom>
              <a:blipFill>
                <a:blip r:embed="rId3"/>
                <a:stretch>
                  <a:fillRect l="-1801" t="-4425" r="-1801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6B74A9B-96F3-49DA-B9A0-B282594D6A2A}"/>
              </a:ext>
            </a:extLst>
          </p:cNvPr>
          <p:cNvSpPr txBox="1"/>
          <p:nvPr/>
        </p:nvSpPr>
        <p:spPr>
          <a:xfrm>
            <a:off x="342900" y="5419633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রাশিঃ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502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803D8A-E3AF-48A5-9D18-516A5CC8C787}"/>
              </a:ext>
            </a:extLst>
          </p:cNvPr>
          <p:cNvSpPr/>
          <p:nvPr/>
        </p:nvSpPr>
        <p:spPr>
          <a:xfrm>
            <a:off x="457200" y="533400"/>
            <a:ext cx="82296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What is the meaning of the words: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1CBC84-E120-4540-AD15-4FBCF350879B}"/>
                  </a:ext>
                </a:extLst>
              </p:cNvPr>
              <p:cNvSpPr txBox="1"/>
              <p:nvPr/>
            </p:nvSpPr>
            <p:spPr>
              <a:xfrm>
                <a:off x="990600" y="3230940"/>
                <a:ext cx="1295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1CBC84-E120-4540-AD15-4FBCF350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30940"/>
                <a:ext cx="1295400" cy="1569660"/>
              </a:xfrm>
              <a:prstGeom prst="rect">
                <a:avLst/>
              </a:prstGeom>
              <a:blipFill>
                <a:blip r:embed="rId2"/>
                <a:stretch>
                  <a:fillRect r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6C3725D-1F71-490C-938E-B729227CA945}"/>
              </a:ext>
            </a:extLst>
          </p:cNvPr>
          <p:cNvSpPr/>
          <p:nvPr/>
        </p:nvSpPr>
        <p:spPr>
          <a:xfrm>
            <a:off x="1173088" y="1524000"/>
            <a:ext cx="3962400" cy="1295400"/>
          </a:xfrm>
          <a:prstGeom prst="wedgeEllipseCallout">
            <a:avLst>
              <a:gd name="adj1" fmla="val -22451"/>
              <a:gd name="adj2" fmla="val 97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Exponent or Index or Power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A3FAA7-823B-44D3-A03D-7128DE286546}"/>
              </a:ext>
            </a:extLst>
          </p:cNvPr>
          <p:cNvSpPr/>
          <p:nvPr/>
        </p:nvSpPr>
        <p:spPr>
          <a:xfrm>
            <a:off x="4191000" y="3810000"/>
            <a:ext cx="914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6D351C-A5E4-4AE1-9D0F-6C4647C8DDCA}"/>
              </a:ext>
            </a:extLst>
          </p:cNvPr>
          <p:cNvSpPr/>
          <p:nvPr/>
        </p:nvSpPr>
        <p:spPr>
          <a:xfrm>
            <a:off x="4876800" y="34290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029BA9-7629-4C7D-9EED-2D5B2CFE021F}"/>
              </a:ext>
            </a:extLst>
          </p:cNvPr>
          <p:cNvGrpSpPr/>
          <p:nvPr/>
        </p:nvGrpSpPr>
        <p:grpSpPr>
          <a:xfrm>
            <a:off x="661416" y="4648200"/>
            <a:ext cx="1295400" cy="1409700"/>
            <a:chOff x="661416" y="4648200"/>
            <a:chExt cx="1295400" cy="1409700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749D9DA4-699D-43AB-A3E9-F22780CB1FCB}"/>
                </a:ext>
              </a:extLst>
            </p:cNvPr>
            <p:cNvSpPr/>
            <p:nvPr/>
          </p:nvSpPr>
          <p:spPr>
            <a:xfrm>
              <a:off x="661416" y="5219700"/>
              <a:ext cx="1295400" cy="8382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Base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4F613D9-51D1-49F0-A0AC-2BCAF10A97FA}"/>
                </a:ext>
              </a:extLst>
            </p:cNvPr>
            <p:cNvSpPr/>
            <p:nvPr/>
          </p:nvSpPr>
          <p:spPr>
            <a:xfrm rot="16200000">
              <a:off x="1033272" y="4681728"/>
              <a:ext cx="55168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53A7BE7-3162-41C9-B63B-4DB87F07CB10}"/>
              </a:ext>
            </a:extLst>
          </p:cNvPr>
          <p:cNvSpPr/>
          <p:nvPr/>
        </p:nvSpPr>
        <p:spPr>
          <a:xfrm>
            <a:off x="5562600" y="35052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04764-DC2A-4FCD-8CC4-2F6C8A4467CE}"/>
              </a:ext>
            </a:extLst>
          </p:cNvPr>
          <p:cNvSpPr/>
          <p:nvPr/>
        </p:nvSpPr>
        <p:spPr>
          <a:xfrm>
            <a:off x="6553200" y="3048000"/>
            <a:ext cx="2133600" cy="1264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Exponent or</a:t>
            </a:r>
          </a:p>
          <a:p>
            <a:pPr algn="ctr"/>
            <a:r>
              <a:rPr lang="en-US" sz="2400" dirty="0"/>
              <a:t>Index or Power</a:t>
            </a:r>
          </a:p>
          <a:p>
            <a:pPr algn="ctr"/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25BEE4-1E97-42B0-A692-2866D469D26A}"/>
              </a:ext>
            </a:extLst>
          </p:cNvPr>
          <p:cNvSpPr/>
          <p:nvPr/>
        </p:nvSpPr>
        <p:spPr>
          <a:xfrm>
            <a:off x="5715000" y="57150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FB7698-853B-41E2-8F60-B90D4312F58D}"/>
              </a:ext>
            </a:extLst>
          </p:cNvPr>
          <p:cNvGrpSpPr/>
          <p:nvPr/>
        </p:nvGrpSpPr>
        <p:grpSpPr>
          <a:xfrm>
            <a:off x="4495800" y="4876801"/>
            <a:ext cx="1257300" cy="1371599"/>
            <a:chOff x="4495800" y="4876801"/>
            <a:chExt cx="1257300" cy="1371599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36C6874E-F170-4364-9E12-BDDE6A0B0EBE}"/>
                </a:ext>
              </a:extLst>
            </p:cNvPr>
            <p:cNvSpPr/>
            <p:nvPr/>
          </p:nvSpPr>
          <p:spPr>
            <a:xfrm>
              <a:off x="4610100" y="5867400"/>
              <a:ext cx="11430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46F9904-8D39-4C48-A225-E721950A8FE8}"/>
                </a:ext>
              </a:extLst>
            </p:cNvPr>
            <p:cNvSpPr/>
            <p:nvPr/>
          </p:nvSpPr>
          <p:spPr>
            <a:xfrm rot="16200000">
              <a:off x="4191000" y="5181601"/>
              <a:ext cx="10668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40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01E8CB-5370-4B3A-B0F4-EAE6CB0C3A5B}"/>
              </a:ext>
            </a:extLst>
          </p:cNvPr>
          <p:cNvSpPr/>
          <p:nvPr/>
        </p:nvSpPr>
        <p:spPr>
          <a:xfrm>
            <a:off x="457200" y="496669"/>
            <a:ext cx="8229600" cy="23989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0A68C-579B-4E97-BB4E-7819650EBC7A}"/>
              </a:ext>
            </a:extLst>
          </p:cNvPr>
          <p:cNvSpPr txBox="1"/>
          <p:nvPr/>
        </p:nvSpPr>
        <p:spPr>
          <a:xfrm>
            <a:off x="472440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9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3A953B-2EDE-463D-B9E8-5EA5585AC84C}"/>
              </a:ext>
            </a:extLst>
          </p:cNvPr>
          <p:cNvSpPr/>
          <p:nvPr/>
        </p:nvSpPr>
        <p:spPr>
          <a:xfrm>
            <a:off x="5105400" y="12954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FD5C-5022-4573-A787-722EDF58894C}"/>
              </a:ext>
            </a:extLst>
          </p:cNvPr>
          <p:cNvSpPr txBox="1"/>
          <p:nvPr/>
        </p:nvSpPr>
        <p:spPr>
          <a:xfrm>
            <a:off x="5486400" y="1091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Exponent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4A381ED-3123-4049-8313-628D6D2C14D8}"/>
              </a:ext>
            </a:extLst>
          </p:cNvPr>
          <p:cNvSpPr/>
          <p:nvPr/>
        </p:nvSpPr>
        <p:spPr>
          <a:xfrm>
            <a:off x="4419600" y="1981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D583B-AE61-464F-8A61-D4BE577C58C1}"/>
              </a:ext>
            </a:extLst>
          </p:cNvPr>
          <p:cNvSpPr txBox="1"/>
          <p:nvPr/>
        </p:nvSpPr>
        <p:spPr>
          <a:xfrm>
            <a:off x="4038600" y="2362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5D6142-DBEA-4540-8C5D-8F59778275B4}"/>
                  </a:ext>
                </a:extLst>
              </p:cNvPr>
              <p:cNvSpPr/>
              <p:nvPr/>
            </p:nvSpPr>
            <p:spPr>
              <a:xfrm>
                <a:off x="457200" y="3258979"/>
                <a:ext cx="8229600" cy="329422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5D6142-DBEA-4540-8C5D-8F5977827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58979"/>
                <a:ext cx="8229600" cy="3294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3F2A391-95E9-4780-A917-051D1D10D552}"/>
              </a:ext>
            </a:extLst>
          </p:cNvPr>
          <p:cNvSpPr txBox="1"/>
          <p:nvPr/>
        </p:nvSpPr>
        <p:spPr>
          <a:xfrm>
            <a:off x="1143000" y="3352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Exponent</a:t>
            </a:r>
          </a:p>
          <a:p>
            <a:r>
              <a:rPr lang="en-US" sz="3200" dirty="0">
                <a:solidFill>
                  <a:srgbClr val="7030A0"/>
                </a:solidFill>
              </a:rPr>
              <a:t>Or 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9524B-6820-4786-A45D-BF15A8963B5F}"/>
              </a:ext>
            </a:extLst>
          </p:cNvPr>
          <p:cNvSpPr txBox="1"/>
          <p:nvPr/>
        </p:nvSpPr>
        <p:spPr>
          <a:xfrm>
            <a:off x="1295400" y="5323582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Base</a:t>
            </a:r>
          </a:p>
          <a:p>
            <a:r>
              <a:rPr lang="en-US" sz="3200" dirty="0">
                <a:solidFill>
                  <a:srgbClr val="7030A0"/>
                </a:solidFill>
              </a:rPr>
              <a:t>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086DCD-CD95-4191-9ED7-C0BF32EBF7C2}"/>
                  </a:ext>
                </a:extLst>
              </p:cNvPr>
              <p:cNvSpPr txBox="1"/>
              <p:nvPr/>
            </p:nvSpPr>
            <p:spPr>
              <a:xfrm>
                <a:off x="4191000" y="5486400"/>
                <a:ext cx="472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Solution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(because: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086DCD-CD95-4191-9ED7-C0BF32EBF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486400"/>
                <a:ext cx="4724400" cy="830997"/>
              </a:xfrm>
              <a:prstGeom prst="rect">
                <a:avLst/>
              </a:prstGeom>
              <a:blipFill>
                <a:blip r:embed="rId5"/>
                <a:stretch>
                  <a:fillRect l="-206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>
            <a:extLst>
              <a:ext uri="{FF2B5EF4-FFF2-40B4-BE49-F238E27FC236}">
                <a16:creationId xmlns:a16="http://schemas.microsoft.com/office/drawing/2014/main" id="{9D8A175E-FB8A-4509-8F61-77A34363B0AC}"/>
              </a:ext>
            </a:extLst>
          </p:cNvPr>
          <p:cNvSpPr/>
          <p:nvPr/>
        </p:nvSpPr>
        <p:spPr>
          <a:xfrm rot="14995531">
            <a:off x="3412439" y="3800346"/>
            <a:ext cx="601631" cy="2657025"/>
          </a:xfrm>
          <a:prstGeom prst="arc">
            <a:avLst>
              <a:gd name="adj1" fmla="val 16200000"/>
              <a:gd name="adj2" fmla="val 1950242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8F6A6B2-8BE6-4CF5-9D60-3E8A18CD1C40}"/>
              </a:ext>
            </a:extLst>
          </p:cNvPr>
          <p:cNvSpPr/>
          <p:nvPr/>
        </p:nvSpPr>
        <p:spPr>
          <a:xfrm>
            <a:off x="1863963" y="3673994"/>
            <a:ext cx="2133600" cy="150760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6CFB523-4B1E-4C87-A251-6A9CE9EF07D0}"/>
              </a:ext>
            </a:extLst>
          </p:cNvPr>
          <p:cNvSpPr/>
          <p:nvPr/>
        </p:nvSpPr>
        <p:spPr>
          <a:xfrm rot="2388475">
            <a:off x="4644456" y="4727689"/>
            <a:ext cx="836709" cy="1265216"/>
          </a:xfrm>
          <a:prstGeom prst="arc">
            <a:avLst>
              <a:gd name="adj1" fmla="val 16880468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D9366D-E3A4-489E-B47C-699C1299F42A}"/>
              </a:ext>
            </a:extLst>
          </p:cNvPr>
          <p:cNvSpPr/>
          <p:nvPr/>
        </p:nvSpPr>
        <p:spPr>
          <a:xfrm>
            <a:off x="3352800" y="4840069"/>
            <a:ext cx="76200" cy="1129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B9ADA9-17A3-4E04-BF73-31B0DBE1E184}"/>
              </a:ext>
            </a:extLst>
          </p:cNvPr>
          <p:cNvSpPr/>
          <p:nvPr/>
        </p:nvSpPr>
        <p:spPr>
          <a:xfrm>
            <a:off x="5486400" y="4876800"/>
            <a:ext cx="76200" cy="1129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A1017F-2F20-426F-8C8B-CE75683F0473}"/>
              </a:ext>
            </a:extLst>
          </p:cNvPr>
          <p:cNvSpPr/>
          <p:nvPr/>
        </p:nvSpPr>
        <p:spPr>
          <a:xfrm>
            <a:off x="3962400" y="4306669"/>
            <a:ext cx="76200" cy="1129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/>
      <p:bldP spid="12" grpId="0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2260</TotalTime>
  <Words>1197</Words>
  <Application>Microsoft Office PowerPoint</Application>
  <PresentationFormat>On-screen Show (4:3)</PresentationFormat>
  <Paragraphs>235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Corbel</vt:lpstr>
      <vt:lpstr>NikoshBAN</vt:lpstr>
      <vt:lpstr>Times New Roman</vt:lpstr>
      <vt:lpstr>Wingdings</vt:lpstr>
      <vt:lpstr>1_Gallery</vt:lpstr>
      <vt:lpstr>Basis</vt:lpstr>
      <vt:lpstr>PowerPoint Presentation</vt:lpstr>
      <vt:lpstr>স্বাগতম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230</cp:revision>
  <dcterms:created xsi:type="dcterms:W3CDTF">2006-08-16T00:00:00Z</dcterms:created>
  <dcterms:modified xsi:type="dcterms:W3CDTF">2021-08-07T12:11:49Z</dcterms:modified>
</cp:coreProperties>
</file>