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2" r:id="rId3"/>
    <p:sldId id="261" r:id="rId4"/>
    <p:sldId id="263" r:id="rId5"/>
    <p:sldId id="264" r:id="rId6"/>
    <p:sldId id="265" r:id="rId7"/>
    <p:sldId id="272" r:id="rId8"/>
    <p:sldId id="266" r:id="rId9"/>
    <p:sldId id="274" r:id="rId10"/>
    <p:sldId id="275" r:id="rId11"/>
    <p:sldId id="273" r:id="rId12"/>
    <p:sldId id="267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CCFF"/>
    <a:srgbClr val="FF3399"/>
    <a:srgbClr val="35F93E"/>
    <a:srgbClr val="00FF9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31890-912A-425E-B474-9BAB370919DC}" type="datetimeFigureOut">
              <a:rPr lang="en-US" smtClean="0"/>
              <a:t>04-Aug-21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BACCB-346B-4CEB-A82D-1E8B1C25D0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2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চিত্র দেখিয়ে প্রশ্ন</a:t>
            </a:r>
            <a:r>
              <a:rPr lang="bn-IN" baseline="0" dirty="0" smtClean="0"/>
              <a:t> করে শিক্ষক পাঠ ঘোষনা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BACCB-346B-4CEB-A82D-1E8B1C25D05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79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ইচ্ছা করলে এই স্লাইডটি হাইড করে রাখতে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BACCB-346B-4CEB-A82D-1E8B1C25D05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77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শিক্ষক</a:t>
            </a:r>
            <a:r>
              <a:rPr lang="bn-IN" baseline="0" smtClean="0"/>
              <a:t> চিত্রটি বুঝানোর জন্য একান্তর কোণ ও অনুরূপ কোণ বক্সে ক্লিক করলে কোণ দুইটি দেখিয়ে দিবে।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BACCB-346B-4CEB-A82D-1E8B1C25D05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54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শিক্ষার্থীদের কাছে গিয়ে শ্রেণির কাজ দেখবেন। শিক্ষার্থীরা না পারলে সহযোগিতা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BACCB-346B-4CEB-A82D-1E8B1C25D05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03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প্রমাণ করার</a:t>
            </a:r>
            <a:r>
              <a:rPr lang="bn-IN" baseline="0" dirty="0" smtClean="0"/>
              <a:t> শেষে শিক্ষক সর্বসম বক্সে ক্লিক করে শিক্ষার্থীদের সর্বসম দেখাবেন।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BACCB-346B-4CEB-A82D-1E8B1C25D05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2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ঘুরে ঘুরে দেখবেন। প্রয়োজনে শিক্ষক সহযোগিতা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BACCB-346B-4CEB-A82D-1E8B1C25D05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94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</a:t>
            </a:r>
            <a:r>
              <a:rPr lang="en-US" baseline="0" dirty="0" smtClean="0"/>
              <a:t> </a:t>
            </a:r>
            <a:r>
              <a:rPr lang="bn-IN" baseline="0" dirty="0" smtClean="0"/>
              <a:t>বক্সে ১ ও ২ ক্লিক করে উত্তর দেখাতে পারবেন।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BACCB-346B-4CEB-A82D-1E8B1C25D05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26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সবাইকে ধন্যবাদ</a:t>
            </a:r>
            <a:r>
              <a:rPr lang="bn-IN" baseline="0" dirty="0" smtClean="0"/>
              <a:t> দিয়ে সকল শিক্ষা উপকরণ গুছিয়ে শিক্ষক শ্রেণি কক্ষ ত্যাগ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BACCB-346B-4CEB-A82D-1E8B1C25D05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9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6200" y="76200"/>
            <a:ext cx="8991600" cy="4981575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4950"/>
            <a:ext cx="7675074" cy="2861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133350"/>
            <a:ext cx="8763000" cy="15240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53245"/>
              </a:avLst>
            </a:prstTxWarp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ক্লাসে সবাইকে স্বাগতম 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656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583873" y="2071803"/>
            <a:ext cx="2826327" cy="1530927"/>
            <a:chOff x="1402773" y="2266950"/>
            <a:chExt cx="2826327" cy="1530927"/>
          </a:xfrm>
        </p:grpSpPr>
        <p:grpSp>
          <p:nvGrpSpPr>
            <p:cNvPr id="9" name="Group 8"/>
            <p:cNvGrpSpPr/>
            <p:nvPr/>
          </p:nvGrpSpPr>
          <p:grpSpPr>
            <a:xfrm>
              <a:off x="1783773" y="2692977"/>
              <a:ext cx="2057400" cy="914400"/>
              <a:chOff x="1783773" y="2729345"/>
              <a:chExt cx="2057400" cy="9144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2355273" y="2751859"/>
                <a:ext cx="1485900" cy="88669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>
              <a:xfrm flipV="1">
                <a:off x="1783773" y="2729345"/>
                <a:ext cx="571500" cy="9144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1783773" y="3628159"/>
                <a:ext cx="205740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3848100" y="3416877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02773" y="3416877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64773" y="226695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0200" y="2081645"/>
            <a:ext cx="2826327" cy="1530927"/>
            <a:chOff x="1402773" y="2266950"/>
            <a:chExt cx="2826327" cy="1530927"/>
          </a:xfrm>
        </p:grpSpPr>
        <p:grpSp>
          <p:nvGrpSpPr>
            <p:cNvPr id="15" name="Group 14"/>
            <p:cNvGrpSpPr/>
            <p:nvPr/>
          </p:nvGrpSpPr>
          <p:grpSpPr>
            <a:xfrm>
              <a:off x="1783773" y="2692977"/>
              <a:ext cx="2057400" cy="914400"/>
              <a:chOff x="1783773" y="2729345"/>
              <a:chExt cx="2057400" cy="9144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2355273" y="2751859"/>
                <a:ext cx="1485900" cy="88669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1783773" y="2729345"/>
                <a:ext cx="571500" cy="9144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783773" y="3628159"/>
                <a:ext cx="20574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3848100" y="3416877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02773" y="3416877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64773" y="2266950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0445" y="133350"/>
            <a:ext cx="8915400" cy="707886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ত্রিভুজের সর্বসমতা </a:t>
            </a:r>
            <a:endParaRPr lang="en-US" sz="40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445" y="1047750"/>
            <a:ext cx="8915400" cy="646331"/>
          </a:xfrm>
          <a:prstGeom prst="rect">
            <a:avLst/>
          </a:prstGeom>
          <a:noFill/>
          <a:ln>
            <a:solidFill>
              <a:srgbClr val="00CC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b="1" dirty="0" smtClean="0">
                <a:solidFill>
                  <a:srgbClr val="00B0F0"/>
                </a:solidFill>
              </a:rPr>
              <a:t>একটি ত্রিভুজকে অপর একটি ত্রিভুজের উপর স্থাপন করলে যদি ত্রিভুজ দুইটি সর্বতোভাবে মিলে যায়, তবে ত্রিভুজ দুইটি সর্বসম হয়। সর্বসম ত্রিভুজে অনুরূপ বাহু ও অনুরূপ কোণগুলো সমান। 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5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648 L 0.31042 0.001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42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0894"/>
            <a:ext cx="9067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FF3399"/>
                </a:solidFill>
              </a:rPr>
              <a:t>উপপাদ্য – ৬ </a:t>
            </a:r>
            <a:r>
              <a:rPr lang="en-US" sz="2000" b="1" dirty="0" smtClean="0">
                <a:solidFill>
                  <a:srgbClr val="FF3399"/>
                </a:solidFill>
              </a:rPr>
              <a:t>: </a:t>
            </a:r>
            <a:r>
              <a:rPr lang="bn-IN" sz="2000" b="1" dirty="0" smtClean="0">
                <a:solidFill>
                  <a:srgbClr val="FF3399"/>
                </a:solidFill>
              </a:rPr>
              <a:t>যদি দুইটি ত্রিভুজের একটির দুই বাহু যথাক্রমে অপরটির দুই বাহুর সমান হয় এবং বাহু দুইটির অন্তর্ভুক্ত কোণ দুইটি পরস্পর সমান হয়, তবে ত্রিভুজ দুইটি সর্বসম। </a:t>
            </a:r>
            <a:endParaRPr lang="en-US" sz="2000" b="1" dirty="0">
              <a:solidFill>
                <a:srgbClr val="FF3399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099465" y="2855769"/>
            <a:ext cx="2836715" cy="1615787"/>
            <a:chOff x="6099465" y="2855769"/>
            <a:chExt cx="2836715" cy="1615787"/>
          </a:xfrm>
        </p:grpSpPr>
        <p:grpSp>
          <p:nvGrpSpPr>
            <p:cNvPr id="15" name="Group 14"/>
            <p:cNvGrpSpPr/>
            <p:nvPr/>
          </p:nvGrpSpPr>
          <p:grpSpPr>
            <a:xfrm>
              <a:off x="6480464" y="3176155"/>
              <a:ext cx="2057400" cy="990600"/>
              <a:chOff x="5867400" y="1352550"/>
              <a:chExt cx="2057400" cy="9906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6477000" y="1352550"/>
                <a:ext cx="1447800" cy="9906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5867400" y="1352550"/>
                <a:ext cx="609600" cy="9906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867400" y="2343150"/>
                <a:ext cx="20574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8402780" y="4059383"/>
              <a:ext cx="533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9465" y="4090556"/>
              <a:ext cx="533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37219" y="2855769"/>
              <a:ext cx="533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52705" y="1033896"/>
            <a:ext cx="2912918" cy="1603664"/>
            <a:chOff x="6220692" y="1033896"/>
            <a:chExt cx="2912918" cy="1603664"/>
          </a:xfrm>
        </p:grpSpPr>
        <p:grpSp>
          <p:nvGrpSpPr>
            <p:cNvPr id="14" name="Group 13"/>
            <p:cNvGrpSpPr/>
            <p:nvPr/>
          </p:nvGrpSpPr>
          <p:grpSpPr>
            <a:xfrm>
              <a:off x="6629400" y="1352550"/>
              <a:ext cx="2057400" cy="990600"/>
              <a:chOff x="5867400" y="1352550"/>
              <a:chExt cx="2057400" cy="990600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6477000" y="1352550"/>
                <a:ext cx="1447800" cy="9906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5867400" y="1352550"/>
                <a:ext cx="609600" cy="9906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867400" y="2343150"/>
                <a:ext cx="20574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8600210" y="2235778"/>
              <a:ext cx="533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20692" y="2256560"/>
              <a:ext cx="533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44590" y="1033896"/>
              <a:ext cx="533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6200" y="788780"/>
                <a:ext cx="5794665" cy="92333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/>
                  <a:t>বিশেষ নির্বচন </a:t>
                </a:r>
                <a:r>
                  <a:rPr lang="en-US" dirty="0" smtClean="0"/>
                  <a:t>: </a:t>
                </a:r>
                <a:r>
                  <a:rPr lang="bn-IN" dirty="0" smtClean="0"/>
                  <a:t>মনে করি,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IN" b="0" i="1" smtClean="0">
                        <a:latin typeface="Cambria Math"/>
                        <a:ea typeface="Cambria Math"/>
                      </a:rPr>
                      <m:t>ও</m:t>
                    </m:r>
                    <m:r>
                      <a:rPr lang="bn-IN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𝐷𝐸𝐹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IN" b="0" i="1" smtClean="0">
                        <a:latin typeface="Cambria Math"/>
                        <a:ea typeface="Cambria Math"/>
                      </a:rPr>
                      <m:t>এ</m:t>
                    </m:r>
                    <m:r>
                      <a:rPr lang="bn-IN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𝐷𝐸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𝐷𝐹</m:t>
                    </m:r>
                  </m:oMath>
                </a14:m>
                <a:r>
                  <a:rPr lang="bn-IN" dirty="0" smtClean="0"/>
                  <a:t> এবং  অন্তর্ভুক্ত </a:t>
                </a:r>
                <a14:m>
                  <m:oMath xmlns:m="http://schemas.openxmlformats.org/officeDocument/2006/math">
                    <m:r>
                      <a:rPr lang="bn-IN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𝐵𝐴𝐶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bn-IN" dirty="0" smtClean="0"/>
                  <a:t> অন্তর্ভুক্ত </a:t>
                </a:r>
                <a14:m>
                  <m:oMath xmlns:m="http://schemas.openxmlformats.org/officeDocument/2006/math">
                    <m:r>
                      <a:rPr lang="bn-IN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𝐸𝐷𝐹</m:t>
                    </m:r>
                  </m:oMath>
                </a14:m>
                <a:r>
                  <a:rPr lang="bn-IN" dirty="0" smtClean="0"/>
                  <a:t> প্রমাণ করতে হবে যে,</a:t>
                </a:r>
                <a14:m>
                  <m:oMath xmlns:m="http://schemas.openxmlformats.org/officeDocument/2006/math">
                    <m:r>
                      <a:rPr lang="bn-IN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≅∆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𝐷𝐸𝐹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bn-IN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88780"/>
                <a:ext cx="5794665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840" t="-1948" b="-9091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664" y="1712110"/>
                <a:ext cx="5794665" cy="3139321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b="1" dirty="0" smtClean="0"/>
                  <a:t>প্রমাণ </a:t>
                </a:r>
                <a:r>
                  <a:rPr lang="en-US" b="1" dirty="0" smtClean="0"/>
                  <a:t>:</a:t>
                </a:r>
                <a:r>
                  <a:rPr lang="bn-IN" b="1" dirty="0" smtClean="0"/>
                  <a:t> ( ১ ) 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𝑨𝑩𝑪</m:t>
                    </m:r>
                    <m:r>
                      <a:rPr lang="bn-IN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IN" b="1" i="1" smtClean="0">
                        <a:latin typeface="Cambria Math"/>
                        <a:ea typeface="Cambria Math"/>
                      </a:rPr>
                      <m:t>কে</m:t>
                    </m:r>
                    <m:r>
                      <a:rPr lang="bn-IN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𝑫𝑬𝑭</m:t>
                    </m:r>
                  </m:oMath>
                </a14:m>
                <a:r>
                  <a:rPr lang="bn-IN" b="1" dirty="0" smtClean="0"/>
                  <a:t> এর উপর এমন ভাবে স্থাপন করি যেন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bn-IN" b="1" dirty="0" smtClean="0"/>
                  <a:t> বিন্দু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𝑫</m:t>
                    </m:r>
                  </m:oMath>
                </a14:m>
                <a:r>
                  <a:rPr lang="bn-IN" b="1" dirty="0" smtClean="0"/>
                  <a:t> বিন্দুর উপর ও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𝑨𝑩</m:t>
                    </m:r>
                  </m:oMath>
                </a14:m>
                <a:r>
                  <a:rPr lang="bn-IN" b="1" dirty="0" smtClean="0"/>
                  <a:t> বাহু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𝑫𝑬</m:t>
                    </m:r>
                  </m:oMath>
                </a14:m>
                <a:r>
                  <a:rPr lang="bn-IN" b="1" dirty="0" smtClean="0"/>
                  <a:t> বাহু বরাবর এবং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𝑫𝑬</m:t>
                    </m:r>
                  </m:oMath>
                </a14:m>
                <a:r>
                  <a:rPr lang="bn-IN" b="1" dirty="0" smtClean="0"/>
                  <a:t> বাহুর যে পাশে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𝑭</m:t>
                    </m:r>
                  </m:oMath>
                </a14:m>
                <a:r>
                  <a:rPr lang="bn-IN" b="1" dirty="0" smtClean="0"/>
                  <a:t> আছে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bn-IN" b="1" dirty="0" smtClean="0"/>
                  <a:t> বিন্দু ঐ পাশে পড়ে। এখন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𝑨𝑩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𝑫𝑬</m:t>
                    </m:r>
                  </m:oMath>
                </a14:m>
                <a:r>
                  <a:rPr lang="bn-IN" b="1" dirty="0" smtClean="0"/>
                  <a:t> বলে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𝑩</m:t>
                    </m:r>
                  </m:oMath>
                </a14:m>
                <a:r>
                  <a:rPr lang="bn-IN" b="1" dirty="0" smtClean="0"/>
                  <a:t> বিন্দু অবশ্যই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𝑬</m:t>
                    </m:r>
                  </m:oMath>
                </a14:m>
                <a:r>
                  <a:rPr lang="bn-IN" b="1" dirty="0" smtClean="0"/>
                  <a:t> বিন্দুর উপর পড়বে।</a:t>
                </a:r>
              </a:p>
              <a:p>
                <a:r>
                  <a:rPr lang="bn-IN" b="1" dirty="0" smtClean="0"/>
                  <a:t>( ২ )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𝑩𝑨𝑪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𝑬𝑫𝑭</m:t>
                    </m:r>
                  </m:oMath>
                </a14:m>
                <a:r>
                  <a:rPr lang="bn-IN" b="1" dirty="0" smtClean="0"/>
                  <a:t> যেহেতু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𝑨𝑩</m:t>
                    </m:r>
                  </m:oMath>
                </a14:m>
                <a:r>
                  <a:rPr lang="bn-IN" b="1" dirty="0" smtClean="0"/>
                  <a:t>  এবং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𝑫𝑬</m:t>
                    </m:r>
                  </m:oMath>
                </a14:m>
                <a:r>
                  <a:rPr lang="bn-IN" b="1" dirty="0" smtClean="0"/>
                  <a:t> বাহু  বাহুর উপর পড়ে, সুতরাং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𝑨𝑪</m:t>
                    </m:r>
                  </m:oMath>
                </a14:m>
                <a:r>
                  <a:rPr lang="bn-IN" b="1" dirty="0" smtClean="0"/>
                  <a:t> বাহু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𝑫𝑭</m:t>
                    </m:r>
                  </m:oMath>
                </a14:m>
                <a:r>
                  <a:rPr lang="bn-IN" b="1" dirty="0" smtClean="0"/>
                  <a:t> বাহু বরাবর পড়বে। </a:t>
                </a:r>
              </a:p>
              <a:p>
                <a:r>
                  <a:rPr lang="bn-IN" b="1" dirty="0" smtClean="0"/>
                  <a:t>( ৩ 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𝑨𝑪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𝑫𝑭</m:t>
                    </m:r>
                  </m:oMath>
                </a14:m>
                <a:r>
                  <a:rPr lang="bn-IN" b="1" dirty="0" smtClean="0"/>
                  <a:t> বলে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bn-IN" b="1" dirty="0" smtClean="0"/>
                  <a:t> বিন্দু অবশ্যই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𝑭</m:t>
                    </m:r>
                  </m:oMath>
                </a14:m>
                <a:r>
                  <a:rPr lang="bn-IN" b="1" dirty="0" smtClean="0"/>
                  <a:t> বিন্দুর উপর পড়বে। </a:t>
                </a:r>
              </a:p>
              <a:p>
                <a:r>
                  <a:rPr lang="bn-IN" b="1" dirty="0" smtClean="0"/>
                  <a:t>( ৪ ) এখন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𝑩</m:t>
                    </m:r>
                  </m:oMath>
                </a14:m>
                <a:r>
                  <a:rPr lang="bn-IN" b="1" dirty="0" smtClean="0"/>
                  <a:t> বিন্দু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𝑬</m:t>
                    </m:r>
                  </m:oMath>
                </a14:m>
                <a:r>
                  <a:rPr lang="bn-IN" b="1" dirty="0" smtClean="0"/>
                  <a:t> বিন্দুর উপর এবং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bn-IN" b="1" dirty="0" smtClean="0"/>
                  <a:t> বিন্দু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𝑭</m:t>
                    </m:r>
                  </m:oMath>
                </a14:m>
                <a:r>
                  <a:rPr lang="bn-IN" b="1" dirty="0" smtClean="0"/>
                  <a:t> বিন্দুর উপর পড়ে বলে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𝑩𝑪</m:t>
                    </m:r>
                  </m:oMath>
                </a14:m>
                <a:r>
                  <a:rPr lang="bn-IN" b="1" dirty="0" smtClean="0"/>
                  <a:t> বাহু অবশ্যই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𝑬𝑭</m:t>
                    </m:r>
                  </m:oMath>
                </a14:m>
                <a:r>
                  <a:rPr lang="bn-IN" b="1" dirty="0" smtClean="0"/>
                  <a:t> বাহুর সাথে পুরোপুরি মিলে যাবে।</a:t>
                </a:r>
              </a:p>
              <a:p>
                <a:r>
                  <a:rPr lang="bn-IN" b="1" dirty="0" smtClean="0"/>
                  <a:t>অতএব, </a:t>
                </a:r>
                <a14:m>
                  <m:oMath xmlns:m="http://schemas.openxmlformats.org/officeDocument/2006/math">
                    <m:r>
                      <a:rPr lang="bn-IN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𝑨𝑩𝑪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, ∆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𝑫𝑬𝑭</m:t>
                    </m:r>
                  </m:oMath>
                </a14:m>
                <a:r>
                  <a:rPr lang="bn-IN" b="1" dirty="0" smtClean="0"/>
                  <a:t> এর উপর সমাপতিত হবে।   </a:t>
                </a:r>
                <a:endParaRPr lang="en-US" b="1" dirty="0" smtClean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∴∆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𝑨𝑩𝑪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≅∆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𝑫𝑬𝑭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IN" b="1" dirty="0" smtClean="0"/>
                  <a:t> [ প্রমাণিত ] </a:t>
                </a:r>
                <a:endParaRPr lang="en-US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4" y="1712110"/>
                <a:ext cx="5794665" cy="3139321"/>
              </a:xfrm>
              <a:prstGeom prst="rect">
                <a:avLst/>
              </a:prstGeom>
              <a:blipFill rotWithShape="1">
                <a:blip r:embed="rId4"/>
                <a:stretch>
                  <a:fillRect l="-735" t="-580" b="-212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477990" y="2189869"/>
            <a:ext cx="79665" cy="372368"/>
            <a:chOff x="6019800" y="906642"/>
            <a:chExt cx="114302" cy="25450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19800" y="906643"/>
              <a:ext cx="0" cy="2545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134102" y="906642"/>
              <a:ext cx="0" cy="2545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>
            <a:off x="6735042" y="3547665"/>
            <a:ext cx="190500" cy="254505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7557655" y="3980573"/>
            <a:ext cx="79665" cy="372368"/>
            <a:chOff x="6019800" y="906642"/>
            <a:chExt cx="114302" cy="254506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019800" y="906643"/>
              <a:ext cx="0" cy="2545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134102" y="906642"/>
              <a:ext cx="0" cy="2545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6705603" y="1720597"/>
            <a:ext cx="193962" cy="254505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6395608" y="2013602"/>
            <a:ext cx="564572" cy="698896"/>
          </a:xfrm>
          <a:prstGeom prst="arc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c 36"/>
          <p:cNvSpPr/>
          <p:nvPr/>
        </p:nvSpPr>
        <p:spPr>
          <a:xfrm>
            <a:off x="6430243" y="3817307"/>
            <a:ext cx="564572" cy="698896"/>
          </a:xfrm>
          <a:prstGeom prst="arc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899564" y="4516203"/>
            <a:ext cx="1177635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সর্বসম </a:t>
            </a:r>
            <a:endParaRPr lang="en-US" sz="28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351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556 L 0.00174 0.3561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7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 build="p" animBg="1"/>
      <p:bldP spid="12" grpId="0" animBg="1"/>
      <p:bldP spid="12" grpId="1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 কাজ </a:t>
            </a:r>
            <a:endParaRPr lang="en-US" sz="6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5" y="1428751"/>
            <a:ext cx="2933700" cy="2444750"/>
          </a:xfrm>
        </p:spPr>
      </p:pic>
      <p:grpSp>
        <p:nvGrpSpPr>
          <p:cNvPr id="17" name="Group 16"/>
          <p:cNvGrpSpPr/>
          <p:nvPr/>
        </p:nvGrpSpPr>
        <p:grpSpPr>
          <a:xfrm>
            <a:off x="547256" y="2656609"/>
            <a:ext cx="3127661" cy="1811482"/>
            <a:chOff x="547256" y="2656609"/>
            <a:chExt cx="3127661" cy="1811482"/>
          </a:xfrm>
        </p:grpSpPr>
        <p:grpSp>
          <p:nvGrpSpPr>
            <p:cNvPr id="15" name="Group 14"/>
            <p:cNvGrpSpPr/>
            <p:nvPr/>
          </p:nvGrpSpPr>
          <p:grpSpPr>
            <a:xfrm>
              <a:off x="928255" y="3028950"/>
              <a:ext cx="2455717" cy="1077195"/>
              <a:chOff x="928255" y="3028950"/>
              <a:chExt cx="2455717" cy="1077195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V="1">
                <a:off x="2982191" y="3122469"/>
                <a:ext cx="401781" cy="98367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938647" y="3028950"/>
                <a:ext cx="519544" cy="10668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447800" y="3028950"/>
                <a:ext cx="1534391" cy="104428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928255" y="3132860"/>
                <a:ext cx="2455717" cy="97328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1905000" y="3084369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26772" y="4050723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32165" y="2741469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7256" y="4087091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17717" y="2656609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</a:t>
              </a:r>
              <a:endParaRPr lang="en-US" b="1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28600" y="1504950"/>
                <a:ext cx="4572000" cy="83099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/>
                  <a:t>চিত্রে,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𝑨𝑶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𝑶𝑩</m:t>
                    </m:r>
                    <m:r>
                      <a:rPr lang="en-US" sz="2400" b="1" i="1" smtClean="0">
                        <a:latin typeface="Cambria Math"/>
                      </a:rPr>
                      <m:t>, </m:t>
                    </m:r>
                    <m:r>
                      <a:rPr lang="en-US" sz="2400" b="1" i="1" smtClean="0">
                        <a:latin typeface="Cambria Math"/>
                      </a:rPr>
                      <m:t>𝑪𝑶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𝑶𝑫</m:t>
                    </m:r>
                  </m:oMath>
                </a14:m>
                <a:r>
                  <a:rPr lang="bn-IN" sz="2400" b="1" dirty="0" smtClean="0"/>
                  <a:t> প্রমাণ কর যে,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𝑨𝑶𝑫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≅∆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𝑩𝑶𝑪</m:t>
                    </m:r>
                  </m:oMath>
                </a14:m>
                <a:r>
                  <a:rPr lang="bn-IN" sz="2400" b="1" dirty="0" smtClean="0"/>
                  <a:t> </a:t>
                </a:r>
                <a:endParaRPr lang="en-US" sz="2400" b="1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04950"/>
                <a:ext cx="457200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995" t="-4348" b="-15942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7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905"/>
            <a:ext cx="8229600" cy="857250"/>
          </a:xfrm>
        </p:spPr>
        <p:txBody>
          <a:bodyPr/>
          <a:lstStyle/>
          <a:p>
            <a:r>
              <a:rPr lang="bn-IN" sz="6000" b="1" u="sng" dirty="0" smtClean="0">
                <a:solidFill>
                  <a:srgbClr val="FF0000"/>
                </a:solidFill>
              </a:rPr>
              <a:t>মূল্যায়ন 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81153"/>
                <a:ext cx="5746027" cy="332245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bn-IN" sz="2000" dirty="0" smtClean="0"/>
                  <a:t>১। পাশের ত্রিভুজে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</m:oMath>
                </a14:m>
                <a:r>
                  <a:rPr lang="bn-IN" sz="2000" dirty="0" smtClean="0"/>
                  <a:t> এর মান কত ? </a:t>
                </a:r>
              </a:p>
              <a:p>
                <a:pPr marL="0" indent="0">
                  <a:buNone/>
                </a:pPr>
                <a:r>
                  <a:rPr lang="bn-IN" sz="2000" dirty="0" smtClean="0">
                    <a:latin typeface="NesarulOMR" pitchFamily="2" charset="0"/>
                    <a:cs typeface="NesarulOMR" pitchFamily="2" charset="0"/>
                  </a:rPr>
                  <a:t>ক</a:t>
                </a:r>
                <a:r>
                  <a:rPr lang="bn-IN" sz="2000" dirty="0" smtClean="0"/>
                  <a:t>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20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bn-IN" sz="2000" dirty="0" smtClean="0"/>
                  <a:t>	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 </a:t>
                </a:r>
                <a:r>
                  <a:rPr lang="bn-IN" sz="2000" dirty="0" smtClean="0">
                    <a:latin typeface="NesarulOMR" pitchFamily="2" charset="0"/>
                    <a:cs typeface="NesarulOMR" pitchFamily="2" charset="0"/>
                  </a:rPr>
                  <a:t>খ</a:t>
                </a:r>
                <a:r>
                  <a:rPr lang="bn-IN" sz="2000" dirty="0" smtClean="0"/>
                  <a:t>.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3</m:t>
                    </m:r>
                    <m:r>
                      <a:rPr lang="en-US" sz="2000" i="1">
                        <a:latin typeface="Cambria Math"/>
                      </a:rPr>
                      <m:t>0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° </m:t>
                    </m:r>
                  </m:oMath>
                </a14:m>
                <a:r>
                  <a:rPr lang="en-US" sz="2000" dirty="0" smtClean="0">
                    <a:latin typeface="NesarulOMR" pitchFamily="2" charset="0"/>
                    <a:cs typeface="NesarulOMR" pitchFamily="2" charset="0"/>
                  </a:rPr>
                  <a:t>	</a:t>
                </a:r>
                <a:r>
                  <a:rPr lang="bn-IN" sz="2000" dirty="0" smtClean="0">
                    <a:latin typeface="NesarulOMR" pitchFamily="2" charset="0"/>
                    <a:cs typeface="NesarulOMR" pitchFamily="2" charset="0"/>
                  </a:rPr>
                  <a:t>গ</a:t>
                </a:r>
                <a:r>
                  <a:rPr lang="bn-IN" sz="2000" dirty="0" smtClean="0"/>
                  <a:t>.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4</m:t>
                    </m:r>
                    <m:r>
                      <a:rPr lang="en-US" sz="2000" i="1">
                        <a:latin typeface="Cambria Math"/>
                      </a:rPr>
                      <m:t>0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° </m:t>
                    </m:r>
                  </m:oMath>
                </a14:m>
                <a:r>
                  <a:rPr lang="en-US" sz="2000" dirty="0" smtClean="0">
                    <a:latin typeface="NesarulOMR" pitchFamily="2" charset="0"/>
                    <a:cs typeface="NesarulOMR" pitchFamily="2" charset="0"/>
                  </a:rPr>
                  <a:t>		</a:t>
                </a:r>
                <a:r>
                  <a:rPr lang="bn-IN" sz="2000" dirty="0" smtClean="0">
                    <a:latin typeface="NesarulOMR" pitchFamily="2" charset="0"/>
                    <a:cs typeface="NesarulOMR" pitchFamily="2" charset="0"/>
                  </a:rPr>
                  <a:t>ঘ</a:t>
                </a:r>
                <a:r>
                  <a:rPr lang="bn-IN" sz="2000" dirty="0" smtClean="0"/>
                  <a:t>.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5</m:t>
                    </m:r>
                    <m:r>
                      <a:rPr lang="en-US" sz="2000" i="1">
                        <a:latin typeface="Cambria Math"/>
                      </a:rPr>
                      <m:t>0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bn-IN" sz="2000" dirty="0" smtClean="0"/>
                  <a:t>২। একটি ত্রিভুজকে অপর একটি ত্রিভুজের উপর স্থাপন করলে যদি ত্রিভুজ দুইটি সর্বতোভাবে মিলে যায় তবে –</a:t>
                </a:r>
              </a:p>
              <a:p>
                <a:pPr marL="514350" indent="-514350">
                  <a:buAutoNum type="romanLcParenBoth"/>
                </a:pPr>
                <a:r>
                  <a:rPr lang="bn-IN" sz="2000" dirty="0" smtClean="0"/>
                  <a:t>ত্রিভুজ দুইটি সর্বসম। </a:t>
                </a:r>
              </a:p>
              <a:p>
                <a:pPr marL="514350" indent="-514350">
                  <a:buAutoNum type="romanLcParenBoth"/>
                </a:pPr>
                <a:r>
                  <a:rPr lang="bn-IN" sz="2000" dirty="0" smtClean="0"/>
                  <a:t>ত্রিভুজ দুইটির অনুরূপ বাহু সমান। </a:t>
                </a:r>
              </a:p>
              <a:p>
                <a:pPr marL="514350" indent="-514350">
                  <a:buAutoNum type="romanLcParenBoth"/>
                </a:pPr>
                <a:r>
                  <a:rPr lang="bn-IN" sz="2000" dirty="0" smtClean="0"/>
                  <a:t>অনুরূপ কোণ সমান।  </a:t>
                </a:r>
              </a:p>
              <a:p>
                <a:pPr marL="0" indent="0">
                  <a:buNone/>
                </a:pPr>
                <a:r>
                  <a:rPr lang="bn-IN" sz="2000" dirty="0" smtClean="0">
                    <a:latin typeface="NesarulOMR" pitchFamily="2" charset="0"/>
                    <a:cs typeface="NesarulOMR" pitchFamily="2" charset="0"/>
                  </a:rPr>
                  <a:t>ক</a:t>
                </a:r>
                <a:r>
                  <a:rPr lang="bn-IN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𝑖𝑖</m:t>
                    </m:r>
                  </m:oMath>
                </a14:m>
                <a:r>
                  <a:rPr lang="bn-IN" sz="2000" dirty="0" smtClean="0"/>
                  <a:t>	</a:t>
                </a:r>
                <a:r>
                  <a:rPr lang="bn-IN" sz="2000" dirty="0" smtClean="0">
                    <a:latin typeface="NesarulOMR" pitchFamily="2" charset="0"/>
                    <a:cs typeface="NesarulOMR" pitchFamily="2" charset="0"/>
                  </a:rPr>
                  <a:t>খ</a:t>
                </a:r>
                <a:r>
                  <a:rPr lang="bn-IN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𝑖𝑖𝑖</m:t>
                    </m:r>
                  </m:oMath>
                </a14:m>
                <a:r>
                  <a:rPr lang="bn-IN" sz="2000" dirty="0" smtClean="0"/>
                  <a:t>	</a:t>
                </a:r>
                <a:r>
                  <a:rPr lang="bn-IN" sz="2000" dirty="0" smtClean="0">
                    <a:latin typeface="NesarulOMR" pitchFamily="2" charset="0"/>
                    <a:cs typeface="NesarulOMR" pitchFamily="2" charset="0"/>
                  </a:rPr>
                  <a:t>গ</a:t>
                </a:r>
                <a:r>
                  <a:rPr lang="bn-IN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𝑖𝑖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𝑖𝑖𝑖</m:t>
                    </m:r>
                  </m:oMath>
                </a14:m>
                <a:r>
                  <a:rPr lang="bn-IN" sz="2000" dirty="0" smtClean="0"/>
                  <a:t>	</a:t>
                </a:r>
                <a:r>
                  <a:rPr lang="en-US" sz="2000" dirty="0" smtClean="0"/>
                  <a:t>   </a:t>
                </a:r>
                <a:r>
                  <a:rPr lang="bn-IN" sz="2000" dirty="0" smtClean="0">
                    <a:latin typeface="NesarulOMR" pitchFamily="2" charset="0"/>
                    <a:cs typeface="NesarulOMR" pitchFamily="2" charset="0"/>
                  </a:rPr>
                  <a:t>ঘ</a:t>
                </a:r>
                <a:r>
                  <a:rPr lang="bn-IN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𝑖𝑖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bn-IN" sz="2000" b="0" i="1" smtClean="0">
                        <a:latin typeface="Cambria Math"/>
                      </a:rPr>
                      <m:t>ও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𝑖𝑖𝑖</m:t>
                    </m:r>
                  </m:oMath>
                </a14:m>
                <a:endParaRPr lang="bn-IN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81153"/>
                <a:ext cx="5746027" cy="3322459"/>
              </a:xfrm>
              <a:blipFill rotWithShape="1">
                <a:blip r:embed="rId3"/>
                <a:stretch>
                  <a:fillRect l="-1168" t="-734" r="-318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3176155" y="3856897"/>
            <a:ext cx="381000" cy="3636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831773" y="1384557"/>
            <a:ext cx="381000" cy="3636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ight Arrow 39"/>
          <p:cNvSpPr/>
          <p:nvPr/>
        </p:nvSpPr>
        <p:spPr>
          <a:xfrm>
            <a:off x="1513608" y="4461207"/>
            <a:ext cx="952500" cy="516038"/>
          </a:xfrm>
          <a:prstGeom prst="rightArrow">
            <a:avLst>
              <a:gd name="adj1" fmla="val 62081"/>
              <a:gd name="adj2" fmla="val 56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14600" y="4504503"/>
            <a:ext cx="609600" cy="429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24200" y="4504502"/>
            <a:ext cx="609600" cy="4294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089073" y="561109"/>
            <a:ext cx="2550300" cy="1713621"/>
            <a:chOff x="2753591" y="1203255"/>
            <a:chExt cx="2982191" cy="1644016"/>
          </a:xfrm>
        </p:grpSpPr>
        <p:grpSp>
          <p:nvGrpSpPr>
            <p:cNvPr id="44" name="Group 43"/>
            <p:cNvGrpSpPr/>
            <p:nvPr/>
          </p:nvGrpSpPr>
          <p:grpSpPr>
            <a:xfrm>
              <a:off x="2753591" y="1371600"/>
              <a:ext cx="2982191" cy="1459085"/>
              <a:chOff x="2753591" y="1581150"/>
              <a:chExt cx="3657600" cy="1249536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2753591" y="1581150"/>
                <a:ext cx="3657600" cy="1143000"/>
                <a:chOff x="2753591" y="1581150"/>
                <a:chExt cx="3657600" cy="11430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753591" y="2724150"/>
                  <a:ext cx="36576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3571009" y="1581150"/>
                  <a:ext cx="2840182" cy="11430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V="1">
                  <a:off x="2770909" y="1581150"/>
                  <a:ext cx="810491" cy="11430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2895600" y="2462540"/>
                    <a:ext cx="36252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1" i="1" smtClean="0">
                              <a:latin typeface="Cambria Math"/>
                            </a:rPr>
                            <m:t>𝟑𝟎</m:t>
                          </m:r>
                          <m:r>
                            <a:rPr lang="en-US" sz="11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oMath>
                      </m:oMathPara>
                    </a14:m>
                    <a:endParaRPr lang="en-US" sz="1100" b="1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5600" y="2462540"/>
                    <a:ext cx="362524" cy="2616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r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3426693" y="1610591"/>
                    <a:ext cx="43872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6693" y="1610591"/>
                    <a:ext cx="438724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r="-345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5441371" y="2369021"/>
                    <a:ext cx="43872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1371" y="2369021"/>
                    <a:ext cx="438724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54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5" name="Arc 44"/>
            <p:cNvSpPr/>
            <p:nvPr/>
          </p:nvSpPr>
          <p:spPr>
            <a:xfrm rot="8605165">
              <a:off x="3216600" y="1203255"/>
              <a:ext cx="533400" cy="650063"/>
            </a:xfrm>
            <a:prstGeom prst="arc">
              <a:avLst>
                <a:gd name="adj1" fmla="val 13492230"/>
                <a:gd name="adj2" fmla="val 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Arc 45"/>
            <p:cNvSpPr/>
            <p:nvPr/>
          </p:nvSpPr>
          <p:spPr>
            <a:xfrm rot="13518580">
              <a:off x="4904509" y="2163041"/>
              <a:ext cx="533400" cy="650063"/>
            </a:xfrm>
            <a:prstGeom prst="arc">
              <a:avLst>
                <a:gd name="adj1" fmla="val 16200000"/>
                <a:gd name="adj2" fmla="val 562702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Arc 46"/>
            <p:cNvSpPr/>
            <p:nvPr/>
          </p:nvSpPr>
          <p:spPr>
            <a:xfrm rot="20091123">
              <a:off x="2893811" y="2197208"/>
              <a:ext cx="533400" cy="650063"/>
            </a:xfrm>
            <a:prstGeom prst="arc">
              <a:avLst>
                <a:gd name="adj1" fmla="val 16200000"/>
                <a:gd name="adj2" fmla="val 3656712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904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6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 কাজ </a:t>
            </a:r>
            <a:endParaRPr lang="en-US" sz="6600" b="1" u="sng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6350"/>
            <a:ext cx="4038600" cy="3394472"/>
          </a:xfrm>
          <a:ln>
            <a:solidFill>
              <a:srgbClr val="00B05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</a:t>
            </a:r>
            <a:r>
              <a:rPr lang="bn-IN" b="1" dirty="0" smtClean="0"/>
              <a:t>। ত্রিভুজের তিন কোণের সমষ্টি দুই সমকোণের সমান, প্রমাণ কর। </a:t>
            </a:r>
          </a:p>
          <a:p>
            <a:pPr marL="0" indent="0">
              <a:buNone/>
            </a:pPr>
            <a:r>
              <a:rPr lang="bn-IN" b="1" dirty="0" smtClean="0"/>
              <a:t>২। একটি ত্রিভজের দুই বাহু অপর একটি ত্রিভজের দুই বাহু এবং বাহু দুইটির অন্তর্ভুক্ত কোণ দুইটি সমান হলে প্রমাণ কর যে, ত্রিভুজ দুইটি সর্বসম।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28750"/>
            <a:ext cx="3221412" cy="3212464"/>
          </a:xfrm>
          <a:prstGeom prst="snip2DiagRect">
            <a:avLst>
              <a:gd name="adj1" fmla="val 0"/>
              <a:gd name="adj2" fmla="val 1781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90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04950"/>
            <a:ext cx="7833268" cy="2920417"/>
          </a:xfr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1950"/>
            <a:ext cx="8229600" cy="1146572"/>
          </a:xfrm>
        </p:spPr>
        <p:txBody>
          <a:bodyPr/>
          <a:lstStyle/>
          <a:p>
            <a:r>
              <a:rPr lang="bn-IN" sz="8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 ধন্যবাদ </a:t>
            </a:r>
            <a:endParaRPr lang="en-US" sz="8000" b="1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95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 পরিচিতি 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n-IN" b="1" dirty="0" smtClean="0"/>
              <a:t>কামরুল আহমদ </a:t>
            </a:r>
          </a:p>
          <a:p>
            <a:pPr marL="0" indent="0" algn="ctr">
              <a:buNone/>
            </a:pPr>
            <a:r>
              <a:rPr lang="bn-IN" b="1" dirty="0" smtClean="0"/>
              <a:t>সিনিয়র শিক্ষক ( গণিত ) </a:t>
            </a:r>
          </a:p>
          <a:p>
            <a:pPr marL="0" indent="0" algn="ctr">
              <a:buNone/>
            </a:pPr>
            <a:r>
              <a:rPr lang="bn-IN" b="1" dirty="0" smtClean="0"/>
              <a:t>রাজুর বাজার কলেজিয়েট স্কুল </a:t>
            </a:r>
          </a:p>
          <a:p>
            <a:pPr marL="0" indent="0" algn="ctr">
              <a:buNone/>
            </a:pPr>
            <a:r>
              <a:rPr lang="bn-IN" b="1" dirty="0" smtClean="0"/>
              <a:t>নেত্রকোণা সদর, নেত্রকোণা।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50" y="1468238"/>
            <a:ext cx="2857899" cy="2857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900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পরিচিতি </a:t>
            </a:r>
            <a:endParaRPr lang="en-US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428750"/>
            <a:ext cx="2261231" cy="2665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6350"/>
            <a:ext cx="4038600" cy="3394472"/>
          </a:xfrm>
        </p:spPr>
        <p:txBody>
          <a:bodyPr/>
          <a:lstStyle/>
          <a:p>
            <a:pPr marL="0" indent="0">
              <a:buNone/>
            </a:pPr>
            <a:r>
              <a:rPr lang="bn-IN" dirty="0" smtClean="0"/>
              <a:t>শ্রেণিঃ ৯ম ও ১০ম </a:t>
            </a:r>
          </a:p>
          <a:p>
            <a:pPr marL="0" indent="0">
              <a:buNone/>
            </a:pPr>
            <a:r>
              <a:rPr lang="bn-IN" dirty="0" smtClean="0"/>
              <a:t>বিষয়ঃ গণিত </a:t>
            </a:r>
          </a:p>
          <a:p>
            <a:pPr marL="0" indent="0">
              <a:buNone/>
            </a:pPr>
            <a:r>
              <a:rPr lang="bn-IN" dirty="0" smtClean="0"/>
              <a:t>অধ্যায়ঃ ৬ ( ৬.৩ ) </a:t>
            </a:r>
          </a:p>
          <a:p>
            <a:pPr marL="0" indent="0">
              <a:buNone/>
            </a:pPr>
            <a:r>
              <a:rPr lang="bn-IN" dirty="0" smtClean="0"/>
              <a:t>সময়ঃ ৫০ মিনিট </a:t>
            </a:r>
          </a:p>
          <a:p>
            <a:pPr marL="0" indent="0">
              <a:buNone/>
            </a:pPr>
            <a:r>
              <a:rPr lang="bn-IN" dirty="0" smtClean="0"/>
              <a:t>তারিখঃ ০০/০০/২১ খ্রিঃ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4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bn-IN" dirty="0" smtClean="0">
                <a:solidFill>
                  <a:srgbClr val="0070C0"/>
                </a:solidFill>
              </a:rPr>
              <a:t>নিচের চিত্রটি লক্ষ্য করো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1428750"/>
            <a:ext cx="6487233" cy="2418585"/>
          </a:xfrm>
        </p:spPr>
      </p:pic>
      <p:sp>
        <p:nvSpPr>
          <p:cNvPr id="5" name="TextBox 4"/>
          <p:cNvSpPr txBox="1"/>
          <p:nvPr/>
        </p:nvSpPr>
        <p:spPr>
          <a:xfrm>
            <a:off x="3124200" y="424149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rgbClr val="FF0000"/>
                </a:solidFill>
              </a:rPr>
              <a:t>উপরের চিত্র দুইটি কিসের ?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7100" y="424149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rgbClr val="00B050"/>
                </a:solidFill>
              </a:rPr>
              <a:t>ত্রিভুজের 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420685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rgbClr val="7030A0"/>
                </a:solidFill>
              </a:rPr>
              <a:t>একটি ত্রিভুজের কয়টি কোণ আছে ?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7100" y="4254071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rgbClr val="7030A0"/>
                </a:solidFill>
              </a:rPr>
              <a:t>৩ টি কোণ 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4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375171"/>
          </a:xfrm>
        </p:spPr>
        <p:txBody>
          <a:bodyPr>
            <a:prstTxWarp prst="textCurveUp">
              <a:avLst/>
            </a:prstTxWarp>
          </a:bodyPr>
          <a:lstStyle/>
          <a:p>
            <a:r>
              <a:rPr lang="bn-IN" sz="9600" dirty="0" smtClean="0">
                <a:solidFill>
                  <a:schemeClr val="accent6">
                    <a:lumMod val="75000"/>
                  </a:schemeClr>
                </a:solidFill>
              </a:rPr>
              <a:t>আজকের পাঠ </a:t>
            </a:r>
            <a:endParaRPr lang="en-US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38350"/>
            <a:ext cx="8229600" cy="1295401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bn-IN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ত্রিভুজ সংক্রান্ত উপপাদ্য </a:t>
            </a:r>
            <a:endParaRPr lang="en-US" sz="6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0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n-IN" dirty="0" smtClean="0"/>
              <a:t>এ পাঠ শেষে শিক্ষার্থীরা............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IN" dirty="0" smtClean="0"/>
              <a:t>১। ত্রিভুজের তিন কোণের সমষ্টি দুই সমকোণ প্রমাণ করতে পারবে।</a:t>
            </a:r>
          </a:p>
          <a:p>
            <a:pPr marL="0" indent="0">
              <a:buNone/>
            </a:pPr>
            <a:r>
              <a:rPr lang="bn-IN" dirty="0"/>
              <a:t>২। ত্রিভুজের সর্বসমতা ব্যাখ্যা করতে পারবে। </a:t>
            </a:r>
            <a:endParaRPr lang="en-US" dirty="0"/>
          </a:p>
          <a:p>
            <a:pPr marL="0" indent="0">
              <a:buNone/>
            </a:pPr>
            <a:r>
              <a:rPr lang="bn-IN" dirty="0" smtClean="0"/>
              <a:t>৩। দুইটি ত্রিভুজের একটির দুই বাহু অপরটির দুই বাহুর সমান হয় তবে ত্রিভুজ দুইটি সর্বসম প্রমাণ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79638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0894"/>
            <a:ext cx="8915400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উপপাদ্য – ৫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bn-I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ত্রিভুজের তিন কোণের সমষ্টি দুই সমকোণের সমান। 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753263" y="737710"/>
            <a:ext cx="2949937" cy="1792716"/>
            <a:chOff x="2362200" y="2272000"/>
            <a:chExt cx="3160500" cy="1911350"/>
          </a:xfrm>
        </p:grpSpPr>
        <p:grpSp>
          <p:nvGrpSpPr>
            <p:cNvPr id="12" name="Group 11"/>
            <p:cNvGrpSpPr/>
            <p:nvPr/>
          </p:nvGrpSpPr>
          <p:grpSpPr>
            <a:xfrm>
              <a:off x="2667000" y="2641332"/>
              <a:ext cx="2667000" cy="1149617"/>
              <a:chOff x="2667000" y="2762345"/>
              <a:chExt cx="2362200" cy="1028605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3409358" y="2762345"/>
                <a:ext cx="1619842" cy="102860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 flipV="1">
                <a:off x="2667000" y="2762345"/>
                <a:ext cx="742358" cy="102687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2667000" y="3790950"/>
                <a:ext cx="23622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5141701" y="3814018"/>
              <a:ext cx="380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200" y="360628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14646" y="2272000"/>
              <a:ext cx="380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781416" y="3983093"/>
            <a:ext cx="1236916" cy="369332"/>
            <a:chOff x="7781416" y="3983093"/>
            <a:chExt cx="1236916" cy="369332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7781416" y="4000689"/>
              <a:ext cx="1013232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8637332" y="398309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53263" y="733178"/>
            <a:ext cx="2987102" cy="1816516"/>
            <a:chOff x="5017999" y="2536271"/>
            <a:chExt cx="2987102" cy="1816516"/>
          </a:xfrm>
        </p:grpSpPr>
        <p:grpSp>
          <p:nvGrpSpPr>
            <p:cNvPr id="24" name="Group 23"/>
            <p:cNvGrpSpPr/>
            <p:nvPr/>
          </p:nvGrpSpPr>
          <p:grpSpPr>
            <a:xfrm>
              <a:off x="5017999" y="2536271"/>
              <a:ext cx="2773808" cy="1597875"/>
              <a:chOff x="2362200" y="2272000"/>
              <a:chExt cx="2971800" cy="1703616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667000" y="2641332"/>
                <a:ext cx="2667000" cy="1149617"/>
                <a:chOff x="2667000" y="2762345"/>
                <a:chExt cx="2362200" cy="1028605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3409358" y="2762345"/>
                  <a:ext cx="1619842" cy="102860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2667000" y="2762345"/>
                  <a:ext cx="742358" cy="102687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667000" y="3790950"/>
                  <a:ext cx="23622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Box 26"/>
              <p:cNvSpPr txBox="1"/>
              <p:nvPr/>
            </p:nvSpPr>
            <p:spPr>
              <a:xfrm>
                <a:off x="2362200" y="360628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314646" y="2272000"/>
                <a:ext cx="38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624101" y="3983455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771425" y="2515520"/>
            <a:ext cx="1224114" cy="1496107"/>
            <a:chOff x="7771425" y="2515520"/>
            <a:chExt cx="1224114" cy="1496107"/>
          </a:xfrm>
        </p:grpSpPr>
        <p:sp>
          <p:nvSpPr>
            <p:cNvPr id="13" name="TextBox 12"/>
            <p:cNvSpPr txBox="1"/>
            <p:nvPr/>
          </p:nvSpPr>
          <p:spPr>
            <a:xfrm>
              <a:off x="8614539" y="251552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7771425" y="2760160"/>
              <a:ext cx="896956" cy="125146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6290602" y="4669355"/>
            <a:ext cx="1295400" cy="33211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অনুরূপ কোণ 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582137" y="4669355"/>
            <a:ext cx="1295400" cy="3327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একান্তর কোণ 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Arc 40"/>
          <p:cNvSpPr/>
          <p:nvPr/>
        </p:nvSpPr>
        <p:spPr>
          <a:xfrm>
            <a:off x="7680493" y="3570127"/>
            <a:ext cx="762000" cy="885539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rc 41"/>
          <p:cNvSpPr/>
          <p:nvPr/>
        </p:nvSpPr>
        <p:spPr>
          <a:xfrm>
            <a:off x="5207643" y="3568310"/>
            <a:ext cx="762000" cy="885539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Arc 42"/>
          <p:cNvSpPr/>
          <p:nvPr/>
        </p:nvSpPr>
        <p:spPr>
          <a:xfrm rot="17302984">
            <a:off x="7380034" y="3406920"/>
            <a:ext cx="762000" cy="885539"/>
          </a:xfrm>
          <a:prstGeom prst="arc">
            <a:avLst>
              <a:gd name="adj1" fmla="val 16200000"/>
              <a:gd name="adj2" fmla="val 194934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Arc 43"/>
          <p:cNvSpPr/>
          <p:nvPr/>
        </p:nvSpPr>
        <p:spPr>
          <a:xfrm rot="7817090">
            <a:off x="5727879" y="2502335"/>
            <a:ext cx="762000" cy="885539"/>
          </a:xfrm>
          <a:prstGeom prst="arc">
            <a:avLst>
              <a:gd name="adj1" fmla="val 15438156"/>
              <a:gd name="adj2" fmla="val 331043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04800" y="634343"/>
                <a:ext cx="5283843" cy="646331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/>
                  <a:t>মনে করি,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bn-IN" dirty="0" smtClean="0"/>
                  <a:t> একটি ত্রিভুজ। প্রমাণ করতে হবে যে,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bn-IN" i="1">
                        <a:latin typeface="Cambria Math"/>
                        <a:ea typeface="Cambria Math"/>
                      </a:rPr>
                      <m:t>∴∠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𝐵𝐴𝐶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𝐴𝐶𝐵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bn-IN" dirty="0" smtClean="0"/>
                  <a:t> দুই সমকোণ।</a:t>
                </a:r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34343"/>
                <a:ext cx="5283843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806" t="-2778" b="-1388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04800" y="1280674"/>
                <a:ext cx="5283843" cy="646331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/>
                  <a:t>অঙ্কন 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𝐵𝐶</m:t>
                    </m:r>
                  </m:oMath>
                </a14:m>
                <a:r>
                  <a:rPr lang="bn-IN" dirty="0" smtClean="0"/>
                  <a:t> বাহুকে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bn-IN" dirty="0" smtClean="0"/>
                  <a:t> পর্যন্ত বর্ধিত করি এবং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𝐵𝐴</m:t>
                    </m:r>
                  </m:oMath>
                </a14:m>
                <a:r>
                  <a:rPr lang="bn-IN" dirty="0" smtClean="0"/>
                  <a:t> রেখার সমান্তরাল করে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𝐶𝐸</m:t>
                    </m:r>
                  </m:oMath>
                </a14:m>
                <a:r>
                  <a:rPr lang="bn-IN" dirty="0" smtClean="0"/>
                  <a:t> রেখা আঁকি। </a:t>
                </a:r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80674"/>
                <a:ext cx="5283843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806" t="-2778" r="-115" b="-1388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40923" y="2016115"/>
                <a:ext cx="5283843" cy="2862322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/>
                  <a:t>প্রমাণ </a:t>
                </a:r>
                <a:r>
                  <a:rPr lang="en-US" dirty="0" smtClean="0"/>
                  <a:t>: </a:t>
                </a:r>
                <a:r>
                  <a:rPr lang="bn-IN" dirty="0" smtClean="0"/>
                  <a:t>( ১ 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IN" b="0" i="1" smtClean="0">
                        <a:latin typeface="Cambria Math"/>
                        <a:ea typeface="Cambria Math"/>
                      </a:rPr>
                      <m:t>এবং</m:t>
                    </m:r>
                    <m:r>
                      <a:rPr lang="bn-IN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𝐴𝐶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bn-IN" dirty="0" smtClean="0"/>
                  <a:t>রেখা তাদের ছেদক। </a:t>
                </a:r>
              </a:p>
              <a:p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bn-IN" i="1" smtClean="0">
                        <a:latin typeface="Cambria Math"/>
                        <a:ea typeface="Cambria Math"/>
                      </a:rPr>
                      <m:t>∴∠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𝐵𝐴𝐶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𝐴𝐶𝐸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bn-IN" dirty="0" smtClean="0"/>
                  <a:t>[ একান্তর কোণ বলে ] </a:t>
                </a:r>
              </a:p>
              <a:p>
                <a:r>
                  <a:rPr lang="bn-IN" dirty="0" smtClean="0"/>
                  <a:t>( ২ ) আবার </a:t>
                </a:r>
                <a:r>
                  <a:rPr lang="bn-IN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bn-IN" i="1">
                        <a:latin typeface="Cambria Math"/>
                        <a:ea typeface="Cambria Math"/>
                      </a:rPr>
                      <m:t>এবং</m:t>
                    </m:r>
                    <m:r>
                      <a:rPr lang="bn-IN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𝐵𝐷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bn-IN" dirty="0"/>
                  <a:t>রেখা তাদের ছেদক।</a:t>
                </a:r>
                <a:r>
                  <a:rPr lang="bn-IN" dirty="0" smtClean="0"/>
                  <a:t> </a:t>
                </a:r>
              </a:p>
              <a:p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bn-IN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ECD</m:t>
                    </m:r>
                  </m:oMath>
                </a14:m>
                <a:r>
                  <a:rPr lang="en-US" dirty="0" smtClean="0"/>
                  <a:t>	[ </a:t>
                </a:r>
                <a:r>
                  <a:rPr lang="bn-IN" dirty="0" smtClean="0"/>
                  <a:t>অনুরূপ কোণ বলে ] </a:t>
                </a:r>
              </a:p>
              <a:p>
                <a:r>
                  <a:rPr lang="bn-IN" dirty="0" smtClean="0"/>
                  <a:t>( ৩ ) </a:t>
                </a:r>
                <a14:m>
                  <m:oMath xmlns:m="http://schemas.openxmlformats.org/officeDocument/2006/math">
                    <m:r>
                      <a:rPr lang="bn-IN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𝐵𝐴𝐶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𝐴𝐶𝐸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𝐸𝐶𝐷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𝐴𝐶𝐷</m:t>
                    </m:r>
                  </m:oMath>
                </a14:m>
                <a:endParaRPr lang="bn-IN" dirty="0" smtClean="0"/>
              </a:p>
              <a:p>
                <a:r>
                  <a:rPr lang="bn-IN" dirty="0" smtClean="0"/>
                  <a:t>( ৪ ) </a:t>
                </a:r>
                <a14:m>
                  <m:oMath xmlns:m="http://schemas.openxmlformats.org/officeDocument/2006/math">
                    <m:r>
                      <a:rPr lang="bn-IN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𝐵𝐴𝐶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𝐴𝐶𝐵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𝐴𝐶𝐷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𝐴𝐶𝐵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		[ </a:t>
                </a:r>
                <a:r>
                  <a:rPr lang="bn-IN" dirty="0" smtClean="0"/>
                  <a:t>উভয় পক্ষে </a:t>
                </a:r>
                <a14:m>
                  <m:oMath xmlns:m="http://schemas.openxmlformats.org/officeDocument/2006/math">
                    <m:r>
                      <a:rPr lang="bn-IN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𝐴𝐶𝐵</m:t>
                    </m:r>
                  </m:oMath>
                </a14:m>
                <a:r>
                  <a:rPr lang="bn-IN" dirty="0" smtClean="0"/>
                  <a:t> যোগ করে। ] </a:t>
                </a:r>
              </a:p>
              <a:p>
                <a:r>
                  <a:rPr lang="bn-IN" dirty="0" smtClean="0"/>
                  <a:t>( ৫ 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𝐴𝐶𝐷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𝐴𝐶𝐵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bn-IN" b="0" i="0" smtClean="0">
                        <a:latin typeface="Cambria Math"/>
                        <a:ea typeface="Cambria Math"/>
                      </a:rPr>
                      <m:t>দুই</m:t>
                    </m:r>
                    <m:r>
                      <a:rPr lang="bn-IN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IN" b="0" i="0" smtClean="0">
                        <a:latin typeface="Cambria Math"/>
                        <a:ea typeface="Cambria Math"/>
                      </a:rPr>
                      <m:t>সমকোণ</m:t>
                    </m:r>
                    <m:r>
                      <a:rPr lang="bn-IN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bn-IN" dirty="0" smtClean="0"/>
              </a:p>
              <a:p>
                <a14:m>
                  <m:oMath xmlns:m="http://schemas.openxmlformats.org/officeDocument/2006/math">
                    <m:r>
                      <a:rPr lang="bn-IN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bn-IN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𝐵𝐴𝐶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𝐴𝐶𝐵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bn-IN" dirty="0" smtClean="0"/>
                  <a:t> দুই সমকোণ।  [ প্রমাণিত ]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3" y="2016115"/>
                <a:ext cx="5283843" cy="2862322"/>
              </a:xfrm>
              <a:prstGeom prst="rect">
                <a:avLst/>
              </a:prstGeom>
              <a:blipFill rotWithShape="1">
                <a:blip r:embed="rId5"/>
                <a:stretch>
                  <a:fillRect l="-922" t="-6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90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1173 L -0.07586 0.3586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কাজ 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87537"/>
            <a:ext cx="4038600" cy="2019300"/>
          </a:xfr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04950"/>
            <a:ext cx="4038600" cy="2743200"/>
          </a:xfrm>
          <a:ln>
            <a:solidFill>
              <a:srgbClr val="35F93E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bn-IN" dirty="0" smtClean="0">
                <a:solidFill>
                  <a:srgbClr val="C00000"/>
                </a:solidFill>
              </a:rPr>
              <a:t>প্রমাণ কর যে, ত্রিভুজের একটি বাহু বর্ধিত করলে যে বহিঃস্থ কোণ উৎপন্ন হয়, তা এর অন্তঃস্থ বিপরীত কোন দুইটির প্রত্যেকটি অপেক্ষা বৃহত্তর।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8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91786"/>
            <a:ext cx="89154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বাহু ও কোণের সর্বসমতা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375308"/>
            <a:ext cx="5029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b="1" dirty="0" smtClean="0">
                <a:solidFill>
                  <a:srgbClr val="FF0000"/>
                </a:solidFill>
              </a:rPr>
              <a:t>দুইটি রেখাংশের দৈর্ঘ্য সমান হলে রেখাংশ দুইটি সর্বসম। আবার বিপরীতভাবে, দুইটি রেখাংশ সর্বসম হলে এদের দৈর্ঘ্য সমান।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956359"/>
            <a:ext cx="502920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b="1" dirty="0" smtClean="0">
                <a:solidFill>
                  <a:srgbClr val="7030A0"/>
                </a:solidFill>
              </a:rPr>
              <a:t>দুইটি কোণের পরিমাণ সমান হলে কোণ দুইটি সর্বসম। আবার বিপরীতভাবে, দুইটি কোণ সর্বসম হলে এদের পরিমাণও সমান। </a:t>
            </a:r>
            <a:endParaRPr lang="en-US" b="1" dirty="0">
              <a:solidFill>
                <a:srgbClr val="7030A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334000" y="977929"/>
            <a:ext cx="3429000" cy="383593"/>
            <a:chOff x="5334000" y="1909485"/>
            <a:chExt cx="3429000" cy="383593"/>
          </a:xfrm>
        </p:grpSpPr>
        <p:grpSp>
          <p:nvGrpSpPr>
            <p:cNvPr id="13" name="Group 12"/>
            <p:cNvGrpSpPr/>
            <p:nvPr/>
          </p:nvGrpSpPr>
          <p:grpSpPr>
            <a:xfrm>
              <a:off x="5943600" y="2020089"/>
              <a:ext cx="2247900" cy="165014"/>
              <a:chOff x="5562600" y="1152278"/>
              <a:chExt cx="2247900" cy="16501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562600" y="1163910"/>
                <a:ext cx="152400" cy="153382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658100" y="1152278"/>
                <a:ext cx="152400" cy="153382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5638800" y="1240601"/>
                <a:ext cx="2057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8305800" y="1923746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34000" y="1909485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412384" y="1825341"/>
            <a:ext cx="3429000" cy="446023"/>
            <a:chOff x="5334000" y="973428"/>
            <a:chExt cx="3429000" cy="446023"/>
          </a:xfrm>
        </p:grpSpPr>
        <p:grpSp>
          <p:nvGrpSpPr>
            <p:cNvPr id="12" name="Group 11"/>
            <p:cNvGrpSpPr/>
            <p:nvPr/>
          </p:nvGrpSpPr>
          <p:grpSpPr>
            <a:xfrm>
              <a:off x="5943600" y="1081403"/>
              <a:ext cx="2247900" cy="165014"/>
              <a:chOff x="5562600" y="1152278"/>
              <a:chExt cx="2247900" cy="165014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562600" y="1163910"/>
                <a:ext cx="152400" cy="153382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658100" y="1152278"/>
                <a:ext cx="152400" cy="153382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5638800" y="1240601"/>
                <a:ext cx="2057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8305800" y="97342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4000" y="105011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04593" y="2528650"/>
            <a:ext cx="1874009" cy="1346409"/>
            <a:chOff x="5104593" y="2528650"/>
            <a:chExt cx="1874009" cy="1346409"/>
          </a:xfrm>
        </p:grpSpPr>
        <p:grpSp>
          <p:nvGrpSpPr>
            <p:cNvPr id="36" name="Group 35"/>
            <p:cNvGrpSpPr/>
            <p:nvPr/>
          </p:nvGrpSpPr>
          <p:grpSpPr>
            <a:xfrm>
              <a:off x="5433786" y="2568757"/>
              <a:ext cx="1544816" cy="1129342"/>
              <a:chOff x="5433786" y="2568757"/>
              <a:chExt cx="1544816" cy="112934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433786" y="2568757"/>
                <a:ext cx="1544816" cy="1129342"/>
                <a:chOff x="5922784" y="2429741"/>
                <a:chExt cx="1925816" cy="1576151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5943600" y="2429741"/>
                  <a:ext cx="1905000" cy="1295400"/>
                  <a:chOff x="5943600" y="2429741"/>
                  <a:chExt cx="1905000" cy="1295400"/>
                </a:xfrm>
              </p:grpSpPr>
              <p:cxnSp>
                <p:nvCxnSpPr>
                  <p:cNvPr id="22" name="Straight Arrow Connector 21"/>
                  <p:cNvCxnSpPr/>
                  <p:nvPr/>
                </p:nvCxnSpPr>
                <p:spPr>
                  <a:xfrm flipV="1">
                    <a:off x="5943600" y="2429741"/>
                    <a:ext cx="1295400" cy="1295400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2"/>
                  <p:cNvCxnSpPr/>
                  <p:nvPr/>
                </p:nvCxnSpPr>
                <p:spPr>
                  <a:xfrm>
                    <a:off x="5943600" y="3714750"/>
                    <a:ext cx="1905000" cy="0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Arc 26"/>
                <p:cNvSpPr/>
                <p:nvPr/>
              </p:nvSpPr>
              <p:spPr>
                <a:xfrm rot="1119574">
                  <a:off x="5922784" y="3243892"/>
                  <a:ext cx="685800" cy="762000"/>
                </a:xfrm>
                <a:prstGeom prst="arc">
                  <a:avLst/>
                </a:prstGeom>
                <a:ln w="38100">
                  <a:solidFill>
                    <a:srgbClr val="00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4" name="Oval 33"/>
              <p:cNvSpPr/>
              <p:nvPr/>
            </p:nvSpPr>
            <p:spPr>
              <a:xfrm>
                <a:off x="6176443" y="2779568"/>
                <a:ext cx="76200" cy="9135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553200" y="3443813"/>
                <a:ext cx="76200" cy="9135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438900" y="350572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04593" y="3389022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67401" y="252865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992457" y="2557652"/>
            <a:ext cx="1874009" cy="1346409"/>
            <a:chOff x="5104593" y="2528650"/>
            <a:chExt cx="1874009" cy="1346409"/>
          </a:xfrm>
        </p:grpSpPr>
        <p:grpSp>
          <p:nvGrpSpPr>
            <p:cNvPr id="42" name="Group 41"/>
            <p:cNvGrpSpPr/>
            <p:nvPr/>
          </p:nvGrpSpPr>
          <p:grpSpPr>
            <a:xfrm>
              <a:off x="5433786" y="2568757"/>
              <a:ext cx="1544816" cy="1129342"/>
              <a:chOff x="5433786" y="2568757"/>
              <a:chExt cx="1544816" cy="1129342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5433786" y="2568757"/>
                <a:ext cx="1544816" cy="1129342"/>
                <a:chOff x="5922784" y="2429741"/>
                <a:chExt cx="1925816" cy="1576151"/>
              </a:xfrm>
            </p:grpSpPr>
            <p:grpSp>
              <p:nvGrpSpPr>
                <p:cNvPr id="49" name="Group 48"/>
                <p:cNvGrpSpPr/>
                <p:nvPr/>
              </p:nvGrpSpPr>
              <p:grpSpPr>
                <a:xfrm>
                  <a:off x="5943600" y="2429741"/>
                  <a:ext cx="1905000" cy="1295400"/>
                  <a:chOff x="5943600" y="2429741"/>
                  <a:chExt cx="1905000" cy="1295400"/>
                </a:xfrm>
              </p:grpSpPr>
              <p:cxnSp>
                <p:nvCxnSpPr>
                  <p:cNvPr id="51" name="Straight Arrow Connector 50"/>
                  <p:cNvCxnSpPr/>
                  <p:nvPr/>
                </p:nvCxnSpPr>
                <p:spPr>
                  <a:xfrm flipV="1">
                    <a:off x="5943600" y="2429741"/>
                    <a:ext cx="1295400" cy="1295400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Arrow Connector 51"/>
                  <p:cNvCxnSpPr/>
                  <p:nvPr/>
                </p:nvCxnSpPr>
                <p:spPr>
                  <a:xfrm>
                    <a:off x="5943600" y="3714750"/>
                    <a:ext cx="1905000" cy="0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" name="Arc 49"/>
                <p:cNvSpPr/>
                <p:nvPr/>
              </p:nvSpPr>
              <p:spPr>
                <a:xfrm rot="1119574">
                  <a:off x="5922784" y="3243892"/>
                  <a:ext cx="685800" cy="762000"/>
                </a:xfrm>
                <a:prstGeom prst="arc">
                  <a:avLst/>
                </a:prstGeom>
                <a:ln w="38100">
                  <a:solidFill>
                    <a:srgbClr val="00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>
                <a:off x="6176443" y="2779568"/>
                <a:ext cx="76200" cy="9135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553200" y="3443813"/>
                <a:ext cx="76200" cy="9135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6438900" y="350572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04593" y="3389022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67401" y="252865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47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1.85185E-6 L -0.0092 -0.1648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0.00432 L 0.20504 0.004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mrul Ahmed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747</Words>
  <Application>Microsoft Office PowerPoint</Application>
  <PresentationFormat>On-screen Show (16:9)</PresentationFormat>
  <Paragraphs>125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শিক্ষক পরিচিতি </vt:lpstr>
      <vt:lpstr>পাঠ পরিচিতি </vt:lpstr>
      <vt:lpstr>নিচের চিত্রটি লক্ষ্য করো </vt:lpstr>
      <vt:lpstr>আজকের পাঠ </vt:lpstr>
      <vt:lpstr>এ পাঠ শেষে শিক্ষার্থীরা............ </vt:lpstr>
      <vt:lpstr>PowerPoint Presentation</vt:lpstr>
      <vt:lpstr>একক কাজ </vt:lpstr>
      <vt:lpstr>PowerPoint Presentation</vt:lpstr>
      <vt:lpstr>PowerPoint Presentation</vt:lpstr>
      <vt:lpstr>PowerPoint Presentation</vt:lpstr>
      <vt:lpstr>জোড়ায় কাজ </vt:lpstr>
      <vt:lpstr>মূল্যায়ন </vt:lpstr>
      <vt:lpstr>বাড়ির কাজ </vt:lpstr>
      <vt:lpstr>সবাইকে ধন্যবাদ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118</cp:revision>
  <dcterms:created xsi:type="dcterms:W3CDTF">2006-08-16T00:00:00Z</dcterms:created>
  <dcterms:modified xsi:type="dcterms:W3CDTF">2021-08-04T11:44:00Z</dcterms:modified>
</cp:coreProperties>
</file>