
<file path=[Content_Types].xml><?xml version="1.0" encoding="utf-8"?>
<Types xmlns="http://schemas.openxmlformats.org/package/2006/content-types">
  <Default Extension="jfif" ContentType="image/jpe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1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08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9648F-2B36-4751-B6CB-C51C4E06086C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5E3C3-A99A-4295-BE18-E8A645BF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647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5E3C3-A99A-4295-BE18-E8A645BF6E2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62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CFB727-A31F-47B4-9E25-F4D9D1B1F48C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7A1C7C-313A-44D2-BAD5-4431C0218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471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CFB727-A31F-47B4-9E25-F4D9D1B1F48C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7A1C7C-313A-44D2-BAD5-4431C0218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11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CFB727-A31F-47B4-9E25-F4D9D1B1F48C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7A1C7C-313A-44D2-BAD5-4431C0218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88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CFB727-A31F-47B4-9E25-F4D9D1B1F48C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7A1C7C-313A-44D2-BAD5-4431C0218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623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CFB727-A31F-47B4-9E25-F4D9D1B1F48C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7A1C7C-313A-44D2-BAD5-4431C0218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895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CFB727-A31F-47B4-9E25-F4D9D1B1F48C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7A1C7C-313A-44D2-BAD5-4431C0218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034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CFB727-A31F-47B4-9E25-F4D9D1B1F48C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7A1C7C-313A-44D2-BAD5-4431C0218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80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CFB727-A31F-47B4-9E25-F4D9D1B1F48C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7A1C7C-313A-44D2-BAD5-4431C0218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164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CFB727-A31F-47B4-9E25-F4D9D1B1F48C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7A1C7C-313A-44D2-BAD5-4431C0218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CFB727-A31F-47B4-9E25-F4D9D1B1F48C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7A1C7C-313A-44D2-BAD5-4431C0218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033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CFB727-A31F-47B4-9E25-F4D9D1B1F48C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7A1C7C-313A-44D2-BAD5-4431C0218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73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169"/>
            </a:avLst>
          </a:prstGeom>
          <a:gradFill flip="none" rotWithShape="1">
            <a:gsLst>
              <a:gs pos="76000">
                <a:srgbClr val="FFC000"/>
              </a:gs>
              <a:gs pos="8000">
                <a:srgbClr val="FF0000"/>
              </a:gs>
              <a:gs pos="38000">
                <a:srgbClr val="92D050"/>
              </a:gs>
              <a:gs pos="53000">
                <a:srgbClr val="92D050"/>
              </a:gs>
              <a:gs pos="96000">
                <a:srgbClr val="C00000"/>
              </a:gs>
            </a:gsLst>
            <a:lin ang="16200000" scaled="1"/>
            <a:tileRect/>
          </a:gra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" t="30435" r="3284" b="4348"/>
          <a:stretch/>
        </p:blipFill>
        <p:spPr>
          <a:xfrm>
            <a:off x="190500" y="6172200"/>
            <a:ext cx="2451100" cy="520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" t="30435" r="3284" b="4348"/>
          <a:stretch/>
        </p:blipFill>
        <p:spPr>
          <a:xfrm>
            <a:off x="2641600" y="6172200"/>
            <a:ext cx="2451100" cy="520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" t="30435" r="3284" b="4348"/>
          <a:stretch/>
        </p:blipFill>
        <p:spPr>
          <a:xfrm>
            <a:off x="5092700" y="6172200"/>
            <a:ext cx="2451100" cy="520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" t="30435" r="3284" b="4348"/>
          <a:stretch/>
        </p:blipFill>
        <p:spPr>
          <a:xfrm>
            <a:off x="7543800" y="6172200"/>
            <a:ext cx="2451100" cy="520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" t="30435" r="3284" b="4348"/>
          <a:stretch/>
        </p:blipFill>
        <p:spPr>
          <a:xfrm>
            <a:off x="9994900" y="6159500"/>
            <a:ext cx="2070100" cy="520700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228600" y="5864423"/>
            <a:ext cx="11734800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Aniruddha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Bairagi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Assistant Teacher (Math),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Moheswar</a:t>
            </a:r>
            <a:r>
              <a:rPr lang="en-US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pasha Secondary School, </a:t>
            </a:r>
            <a:r>
              <a:rPr lang="en-US" sz="1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Daulatpur,Khulna</a:t>
            </a:r>
            <a:r>
              <a:rPr lang="en-US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Mob: 01920264691 Email: aniruddhabairagi@gmail.com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679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7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3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w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5" Type="http://schemas.openxmlformats.org/officeDocument/2006/relationships/oleObject" Target="../embeddings/oleObject9.bin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1.wmf"/><Relationship Id="rId1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5530" y="241827"/>
            <a:ext cx="7465324" cy="1569660"/>
          </a:xfrm>
          <a:prstGeom prst="rect">
            <a:avLst/>
          </a:prstGeom>
        </p:spPr>
        <p:txBody>
          <a:bodyPr wrap="square">
            <a:prstTxWarp prst="textTriangle">
              <a:avLst/>
            </a:prstTxWarp>
            <a:spAutoFit/>
          </a:bodyPr>
          <a:lstStyle/>
          <a:p>
            <a:r>
              <a:rPr lang="bn-BD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স্বাগতম</a:t>
            </a:r>
            <a:endParaRPr lang="en-US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792" y="1924334"/>
            <a:ext cx="6591868" cy="386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092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1097" y="519181"/>
            <a:ext cx="6482686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</a:t>
            </a:r>
            <a:r>
              <a:rPr lang="en-US" sz="4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স্বাভাবিক</a:t>
            </a:r>
            <a:r>
              <a:rPr lang="en-US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সংখ্যা</a:t>
            </a:r>
            <a:endParaRPr lang="en-US" sz="40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0625" y="1558769"/>
            <a:ext cx="10570190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স্বাভাবিক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সংখ্যা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: </a:t>
            </a:r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1, 2, 3, 4, 5,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.......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ইত্যাদি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স্বাভাবিক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সংখ্যা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বা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ধনাত্মক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অখন্ড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সংখ্যা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  <a:endParaRPr lang="en-US" sz="36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0625" y="3141346"/>
            <a:ext cx="6482686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</a:t>
            </a:r>
            <a:r>
              <a:rPr lang="en-US" sz="4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পূর্ণসংখ্যা</a:t>
            </a:r>
            <a:endParaRPr lang="en-US" sz="40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1097" y="4231480"/>
            <a:ext cx="10570191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পূর্ণসংখ্যাঃ </a:t>
            </a:r>
            <a:r>
              <a:rPr lang="bn-IN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শূণ্যসহ </a:t>
            </a:r>
            <a:r>
              <a:rPr lang="bn-IN" sz="3600" dirty="0">
                <a:latin typeface="SutonnyOMJ" panose="01010600010101010101" pitchFamily="2" charset="0"/>
                <a:cs typeface="SutonnyOMJ" panose="01010600010101010101" pitchFamily="2" charset="0"/>
              </a:rPr>
              <a:t>সকল </a:t>
            </a:r>
            <a:r>
              <a:rPr lang="bn-IN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ধনা</a:t>
            </a:r>
            <a:r>
              <a:rPr lang="bn-BD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ত্মক</a:t>
            </a:r>
            <a:r>
              <a:rPr lang="bn-IN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IN" sz="3600" dirty="0">
                <a:latin typeface="SutonnyOMJ" panose="01010600010101010101" pitchFamily="2" charset="0"/>
                <a:cs typeface="SutonnyOMJ" panose="01010600010101010101" pitchFamily="2" charset="0"/>
              </a:rPr>
              <a:t>ও </a:t>
            </a:r>
            <a:r>
              <a:rPr lang="bn-IN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ঋনাত</a:t>
            </a:r>
            <a:r>
              <a:rPr lang="bn-BD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্মক</a:t>
            </a:r>
            <a:r>
              <a:rPr lang="bn-IN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IN" sz="3600" dirty="0">
                <a:latin typeface="SutonnyOMJ" panose="01010600010101010101" pitchFamily="2" charset="0"/>
                <a:cs typeface="SutonnyOMJ" panose="01010600010101010101" pitchFamily="2" charset="0"/>
              </a:rPr>
              <a:t>অখন্ড </a:t>
            </a:r>
            <a:r>
              <a:rPr lang="bn-IN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সংখ্যাকে </a:t>
            </a:r>
            <a:r>
              <a:rPr lang="bn-IN" sz="3600" dirty="0">
                <a:latin typeface="SutonnyOMJ" panose="01010600010101010101" pitchFamily="2" charset="0"/>
                <a:cs typeface="SutonnyOMJ" panose="01010600010101010101" pitchFamily="2" charset="0"/>
              </a:rPr>
              <a:t>পূর্ণসংখ্যা </a:t>
            </a:r>
            <a:r>
              <a:rPr lang="bn-IN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বল</a:t>
            </a:r>
            <a:r>
              <a:rPr lang="bn-BD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া হয়</a:t>
            </a:r>
            <a:r>
              <a:rPr lang="bn-IN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  <a:r>
              <a:rPr lang="bn-BD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অর্থাৎ ......-3, -2, -1, 0, 1, 2, 3, .....ইত্যাদি পূ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র্ণ</a:t>
            </a:r>
            <a:r>
              <a:rPr lang="bn-BD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সংখ্যা।</a:t>
            </a:r>
            <a:endParaRPr lang="en-US" sz="36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48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5343" y="545909"/>
            <a:ext cx="5950424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ভগ্নাংশ সংখ্যা </a:t>
            </a:r>
            <a:endParaRPr lang="en-US" sz="40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5343" y="1854170"/>
            <a:ext cx="10044752" cy="230832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ভগ্নাংশ সংখ্যা:         আকারের কোনো সংখ্যাকে (সাধারণ) ভগ্নাংশ সংখ্যা বা সংক্ষেপে ভগ্নাংশ বলা হয়।           এবং           । যেমন            </a:t>
            </a:r>
          </a:p>
          <a:p>
            <a:r>
              <a:rPr lang="bn-BD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                       ইত্যাদি (সাধারণ) ভগ্নাংশ সংখ্যা।</a:t>
            </a:r>
          </a:p>
          <a:p>
            <a:endParaRPr lang="en-US" sz="36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0221448"/>
              </p:ext>
            </p:extLst>
          </p:nvPr>
        </p:nvGraphicFramePr>
        <p:xfrm>
          <a:off x="3332139" y="1731040"/>
          <a:ext cx="748542" cy="794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1" name="Equation" r:id="rId3" imgW="177480" imgH="419040" progId="Equation.3">
                  <p:embed/>
                </p:oleObj>
              </mc:Choice>
              <mc:Fallback>
                <p:oleObj name="Equation" r:id="rId3" imgW="17748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32139" y="1731040"/>
                        <a:ext cx="748542" cy="7945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8720037"/>
              </p:ext>
            </p:extLst>
          </p:nvPr>
        </p:nvGraphicFramePr>
        <p:xfrm>
          <a:off x="6168219" y="2430884"/>
          <a:ext cx="987567" cy="550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2" name="Equation" r:id="rId5" imgW="355320" imgH="203040" progId="Equation.3">
                  <p:embed/>
                </p:oleObj>
              </mc:Choice>
              <mc:Fallback>
                <p:oleObj name="Equation" r:id="rId5" imgW="35532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68219" y="2430884"/>
                        <a:ext cx="987567" cy="5501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975893"/>
              </p:ext>
            </p:extLst>
          </p:nvPr>
        </p:nvGraphicFramePr>
        <p:xfrm>
          <a:off x="8151029" y="2403588"/>
          <a:ext cx="974867" cy="604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3" name="Equation" r:id="rId7" imgW="330120" imgH="203040" progId="Equation.3">
                  <p:embed/>
                </p:oleObj>
              </mc:Choice>
              <mc:Fallback>
                <p:oleObj name="Equation" r:id="rId7" imgW="33012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151029" y="2403588"/>
                        <a:ext cx="974867" cy="6047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3033021"/>
              </p:ext>
            </p:extLst>
          </p:nvPr>
        </p:nvGraphicFramePr>
        <p:xfrm>
          <a:off x="955343" y="2860852"/>
          <a:ext cx="2579426" cy="966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4" name="Equation" r:id="rId9" imgW="774360" imgH="393480" progId="Equation.3">
                  <p:embed/>
                </p:oleObj>
              </mc:Choice>
              <mc:Fallback>
                <p:oleObj name="Equation" r:id="rId9" imgW="77436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55343" y="2860852"/>
                        <a:ext cx="2579426" cy="9664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0398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50878" y="409432"/>
            <a:ext cx="10181230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প্রকৃত ও অপ্রকৃত ভগ্নাংশ</a:t>
            </a:r>
            <a:endParaRPr lang="en-US" sz="40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0878" y="1627153"/>
            <a:ext cx="102085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কোনো (সাধারণ) ভগ্নাংশ          এর ক্ষেত্রে           হলে ভগ্নাংশটিকে প্রকৃত ভগ্নাংশ এবং            হলে ভগ্নাংশটিকে অপ্রকৃত ভগ্নাংশ বলা হয়। যেমন                      ইত্যাদি প্রকৃত ভগ্নাংশ এবং </a:t>
            </a:r>
          </a:p>
          <a:p>
            <a:r>
              <a:rPr lang="bn-BD" sz="3600" dirty="0">
                <a:latin typeface="SutonnyOMJ" panose="01010600010101010101" pitchFamily="2" charset="0"/>
                <a:cs typeface="SutonnyOMJ" panose="01010600010101010101" pitchFamily="2" charset="0"/>
              </a:rPr>
              <a:t>ইত্যাদি </a:t>
            </a:r>
            <a:r>
              <a:rPr lang="bn-BD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অপ্রকৃত ভগ্নাংশ।</a:t>
            </a:r>
            <a:endParaRPr lang="en-US" sz="36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9860102"/>
              </p:ext>
            </p:extLst>
          </p:nvPr>
        </p:nvGraphicFramePr>
        <p:xfrm>
          <a:off x="4874336" y="1443654"/>
          <a:ext cx="530178" cy="821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5" name="Equation" r:id="rId3" imgW="177480" imgH="419040" progId="Equation.3">
                  <p:embed/>
                </p:oleObj>
              </mc:Choice>
              <mc:Fallback>
                <p:oleObj name="Equation" r:id="rId3" imgW="17748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74336" y="1443654"/>
                        <a:ext cx="530178" cy="8218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2518958"/>
              </p:ext>
            </p:extLst>
          </p:nvPr>
        </p:nvGraphicFramePr>
        <p:xfrm>
          <a:off x="7308376" y="1652944"/>
          <a:ext cx="1119117" cy="531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6" name="Equation" r:id="rId5" imgW="380880" imgH="164880" progId="Equation.3">
                  <p:embed/>
                </p:oleObj>
              </mc:Choice>
              <mc:Fallback>
                <p:oleObj name="Equation" r:id="rId5" imgW="380880" imgH="164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08376" y="1652944"/>
                        <a:ext cx="1119117" cy="5316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9528895"/>
              </p:ext>
            </p:extLst>
          </p:nvPr>
        </p:nvGraphicFramePr>
        <p:xfrm>
          <a:off x="3736548" y="2250340"/>
          <a:ext cx="1402877" cy="462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7" name="Equation" r:id="rId7" imgW="380880" imgH="164880" progId="Equation.3">
                  <p:embed/>
                </p:oleObj>
              </mc:Choice>
              <mc:Fallback>
                <p:oleObj name="Equation" r:id="rId7" imgW="380880" imgH="164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36548" y="2250340"/>
                        <a:ext cx="1402877" cy="462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8720440"/>
              </p:ext>
            </p:extLst>
          </p:nvPr>
        </p:nvGraphicFramePr>
        <p:xfrm>
          <a:off x="2370255" y="2606722"/>
          <a:ext cx="1901494" cy="811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8" name="Equation" r:id="rId9" imgW="812520" imgH="393480" progId="Equation.3">
                  <p:embed/>
                </p:oleObj>
              </mc:Choice>
              <mc:Fallback>
                <p:oleObj name="Equation" r:id="rId9" imgW="81252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370255" y="2606722"/>
                        <a:ext cx="1901494" cy="8113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9664927"/>
              </p:ext>
            </p:extLst>
          </p:nvPr>
        </p:nvGraphicFramePr>
        <p:xfrm>
          <a:off x="8577097" y="2713202"/>
          <a:ext cx="1876567" cy="704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9" name="Equation" r:id="rId11" imgW="825480" imgH="393480" progId="Equation.3">
                  <p:embed/>
                </p:oleObj>
              </mc:Choice>
              <mc:Fallback>
                <p:oleObj name="Equation" r:id="rId11" imgW="8254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577097" y="2713202"/>
                        <a:ext cx="1876567" cy="7049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4780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5511" y="331857"/>
            <a:ext cx="10072047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                        </a:t>
            </a:r>
            <a:r>
              <a:rPr lang="en-US" sz="4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দলীয়</a:t>
            </a:r>
            <a:r>
              <a:rPr lang="en-US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কাজ</a:t>
            </a:r>
            <a:endParaRPr lang="en-US" sz="40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610" y="1283676"/>
            <a:ext cx="4813345" cy="27075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55511" y="4749421"/>
            <a:ext cx="10072047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           ছয়টি প্রকৃত ও ছয়টি অপ্রকৃত ভগ্নাংশ লিখ। </a:t>
            </a:r>
            <a:endParaRPr lang="en-US" sz="36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531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5385" y="810987"/>
            <a:ext cx="10208526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smtClean="0"/>
              <a:t>                        </a:t>
            </a:r>
            <a:r>
              <a:rPr lang="en-US" sz="4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মূল্যায়ন</a:t>
            </a:r>
            <a:endParaRPr lang="en-US" sz="44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5385" y="2579427"/>
            <a:ext cx="10194878" cy="230832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১. প্রকৃত ভগ্নাংশ কী?</a:t>
            </a:r>
          </a:p>
          <a:p>
            <a:r>
              <a:rPr lang="bn-BD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২. অপ্রকৃত ভগ্নাংশ কী?</a:t>
            </a:r>
          </a:p>
          <a:p>
            <a:r>
              <a:rPr lang="bn-BD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৩. মূলদ সংখ্যা কী?</a:t>
            </a:r>
          </a:p>
          <a:p>
            <a:r>
              <a:rPr lang="bn-BD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৪. অমূলদ সংখ্যা কী? </a:t>
            </a:r>
            <a:endParaRPr lang="en-US" sz="36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48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2639" y="328094"/>
            <a:ext cx="10276763" cy="1015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 smtClean="0"/>
              <a:t>                </a:t>
            </a:r>
            <a:r>
              <a:rPr lang="en-US" sz="4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বাড়ির</a:t>
            </a:r>
            <a:r>
              <a:rPr lang="en-US" sz="4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কাজ</a:t>
            </a:r>
            <a:endParaRPr lang="en-US" sz="44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125" y="1724562"/>
            <a:ext cx="4080681" cy="249259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982639" y="4475133"/>
            <a:ext cx="10456458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স্বাভাবিক সংখ্যা, পূ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র্ণসংখ্যা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ভগ্নাংশ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সংখ্যা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মূলদ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সংখ্যা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অমূলদ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সংখ্যা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প্রকৃত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ভগ্নাংশ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অপকৃত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ভগ্নাংশ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এর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উদাহরণ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সহ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সংজ্ঞা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লিখ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 </a:t>
            </a:r>
            <a:endParaRPr lang="en-US" sz="36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400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12504" y="286603"/>
            <a:ext cx="8585356" cy="156266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numCol="1">
            <a:prstTxWarp prst="textChevron">
              <a:avLst/>
            </a:prstTxWarp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8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ধন্যবাদ</a:t>
            </a:r>
            <a:endParaRPr lang="en-US" sz="8800" dirty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97" y="1960729"/>
            <a:ext cx="5882185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836" y="1960729"/>
            <a:ext cx="5500049" cy="381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34783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="" xmlns:a16="http://schemas.microsoft.com/office/drawing/2014/main" id="{A6F1E15F-5DE5-49A6-8072-4CCF652C8778}"/>
              </a:ext>
            </a:extLst>
          </p:cNvPr>
          <p:cNvSpPr txBox="1"/>
          <p:nvPr/>
        </p:nvSpPr>
        <p:spPr>
          <a:xfrm>
            <a:off x="832513" y="234614"/>
            <a:ext cx="11040338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7200" b="1" dirty="0" smtClean="0">
                <a:ln w="22225">
                  <a:solidFill>
                    <a:schemeClr val="accent2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utonnyOMJ" panose="01010600010101010101" pitchFamily="2" charset="0"/>
                <a:cs typeface="SutonnyOMJ" panose="01010600010101010101" pitchFamily="2" charset="0"/>
              </a:rPr>
              <a:t>পরিচিতি 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3" name="Picture 2" descr="Bairag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624" y="1568472"/>
            <a:ext cx="1981200" cy="20658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2737948" y="1434943"/>
            <a:ext cx="9134903" cy="219935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অনিরুদ্ধ</a:t>
            </a:r>
            <a:r>
              <a:rPr lang="en-US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বৈরাগী</a:t>
            </a:r>
            <a:endParaRPr lang="en-US" sz="2800" dirty="0" smtClean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en-US" sz="28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সহকারী</a:t>
            </a:r>
            <a:r>
              <a:rPr lang="en-US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শিক্ষক</a:t>
            </a:r>
            <a:r>
              <a:rPr lang="en-US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(</a:t>
            </a:r>
            <a:r>
              <a:rPr lang="en-US" sz="28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গণিত</a:t>
            </a:r>
            <a:r>
              <a:rPr lang="en-US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)</a:t>
            </a:r>
          </a:p>
          <a:p>
            <a:r>
              <a:rPr lang="en-US" sz="28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মহেশ্বর</a:t>
            </a:r>
            <a:r>
              <a:rPr lang="en-US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পাশা</a:t>
            </a:r>
            <a:r>
              <a:rPr lang="en-US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মাধ্যমিক</a:t>
            </a:r>
            <a:r>
              <a:rPr lang="en-US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বিদ্যালয়</a:t>
            </a:r>
            <a:endParaRPr lang="en-US" sz="2800" dirty="0" smtClean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en-US" sz="28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কুয়েট</a:t>
            </a:r>
            <a:r>
              <a:rPr lang="en-US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28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দৌলতপুর</a:t>
            </a:r>
            <a:r>
              <a:rPr lang="en-US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28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খুলনা</a:t>
            </a:r>
            <a:r>
              <a:rPr lang="en-US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  <a:endParaRPr lang="en-US" sz="28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37949" y="3767825"/>
            <a:ext cx="9134902" cy="19232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বিষয়ঃ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 </a:t>
            </a:r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----  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 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গণিত</a:t>
            </a:r>
            <a:r>
              <a:rPr lang="bn-IN" sz="2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শ্রেণিঃ   </a:t>
            </a:r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----  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 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৯ম</a:t>
            </a:r>
            <a:endParaRPr lang="en-US" sz="28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অধ্যায়ঃ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. . . .     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১</a:t>
            </a:r>
            <a:endParaRPr lang="en-US" sz="28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সময়ঃ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. . . .      ৫০       </a:t>
            </a:r>
            <a:endParaRPr lang="bn-IN" sz="28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24" y="3777061"/>
            <a:ext cx="2115393" cy="207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245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7732" y="436728"/>
            <a:ext cx="8884692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শিক্ষার্থী</a:t>
            </a:r>
            <a:r>
              <a:rPr lang="en-US" sz="4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বন্ধুরা</a:t>
            </a:r>
            <a:r>
              <a:rPr lang="en-US" sz="4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নিচের</a:t>
            </a:r>
            <a:r>
              <a:rPr lang="en-US" sz="4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BD" sz="4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সংখ্যাগুলো </a:t>
            </a:r>
            <a:r>
              <a:rPr lang="en-US" sz="4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লক্ষ</a:t>
            </a:r>
            <a:r>
              <a:rPr lang="bn-BD" sz="4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্য</a:t>
            </a:r>
            <a:r>
              <a:rPr lang="en-US" sz="4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কর</a:t>
            </a:r>
            <a:r>
              <a:rPr lang="en-US" sz="4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- </a:t>
            </a:r>
            <a:endParaRPr lang="en-US" sz="48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553" y="1923506"/>
            <a:ext cx="10590662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1,      2,       3,      4,       5,        6,      7,      8,        9</a:t>
            </a:r>
            <a:endParaRPr lang="en-US" sz="36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9894117"/>
              </p:ext>
            </p:extLst>
          </p:nvPr>
        </p:nvGraphicFramePr>
        <p:xfrm>
          <a:off x="2593074" y="3364099"/>
          <a:ext cx="4776716" cy="664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Equation" r:id="rId3" imgW="1257120" imgH="241200" progId="Equation.3">
                  <p:embed/>
                </p:oleObj>
              </mc:Choice>
              <mc:Fallback>
                <p:oleObj name="Equation" r:id="rId3" imgW="125712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93074" y="3364099"/>
                        <a:ext cx="4776716" cy="6647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43553" y="3225619"/>
            <a:ext cx="10590662" cy="9416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43553" y="4749420"/>
            <a:ext cx="10590662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 smtClean="0"/>
              <a:t>    </a:t>
            </a:r>
            <a:r>
              <a:rPr lang="bn-BD" sz="3600" dirty="0" smtClean="0"/>
              <a:t>1.23,        1.3333......,     4.120345061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02404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41946" y="614490"/>
            <a:ext cx="9512489" cy="152855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আজকের</a:t>
            </a:r>
            <a:r>
              <a:rPr lang="en-US" sz="48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পাঠ</a:t>
            </a:r>
            <a:endParaRPr lang="en-US" sz="4800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63839" y="3209753"/>
            <a:ext cx="6264322" cy="92333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bn-BD" sz="5400" kern="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        বাস্তব সংখ্যা</a:t>
            </a:r>
            <a:endParaRPr lang="en-US" sz="5400" kern="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18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7606" y="368489"/>
            <a:ext cx="915764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                  </a:t>
            </a:r>
            <a:r>
              <a:rPr lang="en-US" sz="4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শিখনফল</a:t>
            </a:r>
            <a:endParaRPr lang="en-US" sz="48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5187" y="1463932"/>
            <a:ext cx="1168248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IN" sz="3600" b="1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বাস্তব সংখ্যা </a:t>
            </a:r>
            <a:r>
              <a:rPr lang="bn-IN" sz="3600" b="1" dirty="0" smtClean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bn-BD" sz="3600" b="1" dirty="0" smtClean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ী</a:t>
            </a:r>
            <a:r>
              <a:rPr lang="bn-IN" sz="3600" b="1" dirty="0" smtClean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IN" sz="3600" b="1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তা বলতে পারবে । </a:t>
            </a:r>
            <a:endParaRPr lang="en-US" sz="3600" b="1" dirty="0">
              <a:solidFill>
                <a:srgbClr val="00206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5187" y="2864766"/>
            <a:ext cx="1168248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বাস্তব সংখ্যার শ্রেণি বিন্যাস করতে পারবে ।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5187" y="4421874"/>
            <a:ext cx="1168248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as-IN" sz="3600" b="1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বাস্তব সংখ্যার শ্রেণি বিন্যা</a:t>
            </a:r>
            <a:r>
              <a:rPr lang="bn-IN" sz="3600" b="1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সের ব্যাখ্যা</a:t>
            </a:r>
            <a:r>
              <a:rPr lang="as-IN" sz="3600" b="1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করতে পারবে </a:t>
            </a:r>
            <a:r>
              <a:rPr lang="bn-IN" sz="3600" b="1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  <a:endParaRPr lang="en-US" sz="3600" b="1" dirty="0">
              <a:solidFill>
                <a:srgbClr val="00206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70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90884" y="275485"/>
            <a:ext cx="6264322" cy="92333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bn-BD" sz="5400" kern="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        বাস্তব সংখ্যা</a:t>
            </a:r>
            <a:endParaRPr lang="en-US" sz="5400" kern="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417" y="1871738"/>
            <a:ext cx="10426890" cy="230832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সকল মূলদ সংখ্যা এবং অমূলদ সংখ্যাকে বাস্তব সংখ্যা বলা হয়। যেমনঃ </a:t>
            </a:r>
          </a:p>
          <a:p>
            <a:endParaRPr lang="bn-BD" sz="3600" dirty="0" smtClean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endParaRPr lang="bn-BD" sz="3600" dirty="0" smtClean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bn-BD" sz="3600" dirty="0"/>
              <a:t>1.23,   </a:t>
            </a:r>
            <a:r>
              <a:rPr lang="bn-BD" sz="3600" dirty="0" smtClean="0"/>
              <a:t>1.3333</a:t>
            </a:r>
            <a:r>
              <a:rPr lang="bn-BD" sz="3600" dirty="0"/>
              <a:t>......,  </a:t>
            </a:r>
            <a:r>
              <a:rPr lang="bn-BD" sz="3600" dirty="0" smtClean="0"/>
              <a:t>4.120345061</a:t>
            </a:r>
            <a:endParaRPr lang="en-US" sz="36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8763178"/>
              </p:ext>
            </p:extLst>
          </p:nvPr>
        </p:nvGraphicFramePr>
        <p:xfrm>
          <a:off x="500417" y="2691500"/>
          <a:ext cx="4627540" cy="668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Equation" r:id="rId3" imgW="1193760" imgH="203040" progId="Equation.3">
                  <p:embed/>
                </p:oleObj>
              </mc:Choice>
              <mc:Fallback>
                <p:oleObj name="Equation" r:id="rId3" imgW="119376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0417" y="2691500"/>
                        <a:ext cx="4627540" cy="6687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6349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23" y="801806"/>
            <a:ext cx="10287000" cy="4572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86651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603" y="395785"/>
            <a:ext cx="11559654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                        </a:t>
            </a:r>
            <a:r>
              <a:rPr lang="bn-BD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মূলদ সংখ্যা ও অ</a:t>
            </a:r>
            <a:r>
              <a:rPr lang="en-US" sz="4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মূলদ</a:t>
            </a:r>
            <a:r>
              <a:rPr lang="en-US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সংখ্যা</a:t>
            </a:r>
            <a:endParaRPr lang="en-US" sz="40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2955" y="2442300"/>
            <a:ext cx="11586950" cy="452431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মূলদ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সংখ্যা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:</a:t>
            </a:r>
            <a:r>
              <a:rPr lang="bn-BD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  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আকারের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কোনো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সংখ্যাকে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মূলদ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সংখ্যা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বলা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হয়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যখন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p ও q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পূর্ণসংখ্যা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এবং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       </a:t>
            </a:r>
            <a:r>
              <a:rPr lang="bn-BD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  <a:r>
              <a:rPr lang="bn-BD" dirty="0" smtClean="0"/>
              <a:t> </a:t>
            </a:r>
            <a:r>
              <a:rPr lang="bn-BD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যেমন                                   ইত্যাদি মূলদ</a:t>
            </a:r>
            <a:endParaRPr lang="en-US" sz="3600" dirty="0" smtClean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bn-BD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সংখ্যা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অমূলদ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সংখ্যা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: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যে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সংখ্যাকে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     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প্রকাশ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করা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যায়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না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যেখানে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p ও q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পূর্ণ</a:t>
            </a:r>
            <a:r>
              <a:rPr lang="bn-BD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সংখ্যা এবং           , সে সংখ্যাকে অমূলদ সংখ্যা বলা হয়। যেমন                    ইত্যাদি অমূলদ সংখ্যা।</a:t>
            </a:r>
          </a:p>
          <a:p>
            <a:r>
              <a:rPr lang="bn-BD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   </a:t>
            </a:r>
          </a:p>
          <a:p>
            <a:r>
              <a:rPr lang="bn-BD" dirty="0" smtClean="0"/>
              <a:t>                    </a:t>
            </a:r>
            <a:r>
              <a:rPr lang="en-US" sz="3600" dirty="0" smtClean="0"/>
              <a:t>  </a:t>
            </a:r>
            <a:r>
              <a:rPr lang="en-US" dirty="0" smtClean="0"/>
              <a:t>  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1373773"/>
              </p:ext>
            </p:extLst>
          </p:nvPr>
        </p:nvGraphicFramePr>
        <p:xfrm>
          <a:off x="2427643" y="3014332"/>
          <a:ext cx="1192284" cy="563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5" name="Equation" r:id="rId4" imgW="355320" imgH="203040" progId="Equation.3">
                  <p:embed/>
                </p:oleObj>
              </mc:Choice>
              <mc:Fallback>
                <p:oleObj name="Equation" r:id="rId4" imgW="35532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27643" y="3014332"/>
                        <a:ext cx="1192284" cy="5637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1204510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6" name="Equation" r:id="rId6" imgW="114120" imgH="215640" progId="Equation.3">
                  <p:embed/>
                </p:oleObj>
              </mc:Choice>
              <mc:Fallback>
                <p:oleObj name="Equation" r:id="rId6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683901"/>
              </p:ext>
            </p:extLst>
          </p:nvPr>
        </p:nvGraphicFramePr>
        <p:xfrm>
          <a:off x="4910920" y="2919874"/>
          <a:ext cx="3648501" cy="799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7" name="Equation" r:id="rId8" imgW="1676160" imgH="393480" progId="Equation.3">
                  <p:embed/>
                </p:oleObj>
              </mc:Choice>
              <mc:Fallback>
                <p:oleObj name="Equation" r:id="rId8" imgW="167616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10920" y="2919874"/>
                        <a:ext cx="3648501" cy="7991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8941745"/>
              </p:ext>
            </p:extLst>
          </p:nvPr>
        </p:nvGraphicFramePr>
        <p:xfrm>
          <a:off x="2199233" y="2284819"/>
          <a:ext cx="1015620" cy="886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8" name="Equation" r:id="rId10" imgW="177480" imgH="419040" progId="Equation.3">
                  <p:embed/>
                </p:oleObj>
              </mc:Choice>
              <mc:Fallback>
                <p:oleObj name="Equation" r:id="rId10" imgW="17748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99233" y="2284819"/>
                        <a:ext cx="1015620" cy="8869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8237727"/>
              </p:ext>
            </p:extLst>
          </p:nvPr>
        </p:nvGraphicFramePr>
        <p:xfrm>
          <a:off x="4353635" y="3876532"/>
          <a:ext cx="941696" cy="843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9" name="Equation" r:id="rId12" imgW="177480" imgH="419040" progId="Equation.3">
                  <p:embed/>
                </p:oleObj>
              </mc:Choice>
              <mc:Fallback>
                <p:oleObj name="Equation" r:id="rId12" imgW="17748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353635" y="3876532"/>
                        <a:ext cx="941696" cy="8434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0496066"/>
              </p:ext>
            </p:extLst>
          </p:nvPr>
        </p:nvGraphicFramePr>
        <p:xfrm>
          <a:off x="1114188" y="4675542"/>
          <a:ext cx="1192284" cy="563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0" name="Equation" r:id="rId14" imgW="355320" imgH="203040" progId="Equation.3">
                  <p:embed/>
                </p:oleObj>
              </mc:Choice>
              <mc:Fallback>
                <p:oleObj name="Equation" r:id="rId14" imgW="35532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14188" y="4675542"/>
                        <a:ext cx="1192284" cy="5637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4602013"/>
              </p:ext>
            </p:extLst>
          </p:nvPr>
        </p:nvGraphicFramePr>
        <p:xfrm>
          <a:off x="8559421" y="4630810"/>
          <a:ext cx="2631743" cy="65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1" name="Equation" r:id="rId15" imgW="1041120" imgH="253800" progId="Equation.3">
                  <p:embed/>
                </p:oleObj>
              </mc:Choice>
              <mc:Fallback>
                <p:oleObj name="Equation" r:id="rId15" imgW="104112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559421" y="4630810"/>
                        <a:ext cx="2631743" cy="653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9726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1063" y="545911"/>
            <a:ext cx="6960358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 smtClean="0"/>
              <a:t>                                          </a:t>
            </a:r>
            <a:r>
              <a:rPr lang="bn-BD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একক কাজ</a:t>
            </a:r>
            <a:endParaRPr lang="en-US" sz="40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28297" y="4844955"/>
            <a:ext cx="9580729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       তিনটি মূলদ সংখ্যা ও তিনটি অমূলদ সংখ্যা লিখ।</a:t>
            </a:r>
            <a:endParaRPr lang="en-US" sz="36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61"/>
          <a:stretch/>
        </p:blipFill>
        <p:spPr>
          <a:xfrm>
            <a:off x="3598281" y="1586348"/>
            <a:ext cx="5050027" cy="29260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75413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391</Words>
  <Application>Microsoft Office PowerPoint</Application>
  <PresentationFormat>Widescreen</PresentationFormat>
  <Paragraphs>53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SutonnyOMJ</vt:lpstr>
      <vt:lpstr>Times New Roman</vt:lpstr>
      <vt:lpstr>Vrinda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75</cp:revision>
  <dcterms:created xsi:type="dcterms:W3CDTF">2021-02-09T13:41:42Z</dcterms:created>
  <dcterms:modified xsi:type="dcterms:W3CDTF">2021-08-09T01:25:26Z</dcterms:modified>
</cp:coreProperties>
</file>