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81" r:id="rId5"/>
    <p:sldId id="259" r:id="rId6"/>
    <p:sldId id="282" r:id="rId7"/>
    <p:sldId id="261" r:id="rId8"/>
    <p:sldId id="262" r:id="rId9"/>
    <p:sldId id="265" r:id="rId10"/>
    <p:sldId id="263" r:id="rId11"/>
    <p:sldId id="284" r:id="rId12"/>
    <p:sldId id="285" r:id="rId13"/>
    <p:sldId id="283" r:id="rId14"/>
    <p:sldId id="266" r:id="rId15"/>
    <p:sldId id="271" r:id="rId16"/>
    <p:sldId id="275" r:id="rId17"/>
    <p:sldId id="269" r:id="rId18"/>
    <p:sldId id="270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BBC4DF"/>
    <a:srgbClr val="99FF66"/>
    <a:srgbClr val="EEDCF2"/>
    <a:srgbClr val="FFCCFF"/>
    <a:srgbClr val="EE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047D-7C16-4FCA-9F93-3FB25C853EA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EBA-E2FE-410A-BDDB-2B18AB536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mp"/><Relationship Id="rId3" Type="http://schemas.openxmlformats.org/officeDocument/2006/relationships/image" Target="../media/image36.tmp"/><Relationship Id="rId7" Type="http://schemas.openxmlformats.org/officeDocument/2006/relationships/image" Target="../media/image4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mp"/><Relationship Id="rId3" Type="http://schemas.openxmlformats.org/officeDocument/2006/relationships/image" Target="../media/image42.tmp"/><Relationship Id="rId7" Type="http://schemas.openxmlformats.org/officeDocument/2006/relationships/image" Target="../media/image4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Relationship Id="rId9" Type="http://schemas.openxmlformats.org/officeDocument/2006/relationships/image" Target="../media/image4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5" y="251364"/>
            <a:ext cx="11702450" cy="1070003"/>
          </a:xfrm>
          <a:prstGeom prst="rect">
            <a:avLst/>
          </a:prstGeom>
        </p:spPr>
      </p:pic>
      <p:pic>
        <p:nvPicPr>
          <p:cNvPr id="1028" name="Picture 4" descr="FAO: Bridging the gap between forestry and agriculture to improve food  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07064"/>
            <a:ext cx="11633200" cy="47645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81B761-B178-4F23-9210-3B69B4E1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2" y="282734"/>
            <a:ext cx="10730628" cy="2525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EB91B5-E4FB-468C-9821-A60EECF86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2" y="2884430"/>
            <a:ext cx="10730628" cy="1738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46244F-5765-46D4-AA1B-3DAB79995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5" y="4596320"/>
            <a:ext cx="10422268" cy="6106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23D102-E88E-4466-B683-6966BDFCC5A7}"/>
              </a:ext>
            </a:extLst>
          </p:cNvPr>
          <p:cNvSpPr txBox="1"/>
          <p:nvPr/>
        </p:nvSpPr>
        <p:spPr>
          <a:xfrm>
            <a:off x="1730432" y="1283461"/>
            <a:ext cx="647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মৌলিক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ইবাদতগুলো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7B3793-1EC1-4E5A-9364-8BCB33B5068D}"/>
              </a:ext>
            </a:extLst>
          </p:cNvPr>
          <p:cNvSpPr txBox="1"/>
          <p:nvPr/>
        </p:nvSpPr>
        <p:spPr>
          <a:xfrm>
            <a:off x="721788" y="2005992"/>
            <a:ext cx="10556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মৌলিক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ইবাদতগুলো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হলো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:-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সালাত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সাওম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হজ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যাকাত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সাদাকাহ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দান-খয়রাত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ও  </a:t>
            </a: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পথে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জিহাদ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ইত্যাদি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0452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B770FD-5338-42DA-A2B5-DDB68928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1" y="802237"/>
            <a:ext cx="11222117" cy="3629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42F33A-16C4-4017-951E-B769B41B0A26}"/>
              </a:ext>
            </a:extLst>
          </p:cNvPr>
          <p:cNvSpPr txBox="1"/>
          <p:nvPr/>
        </p:nvSpPr>
        <p:spPr>
          <a:xfrm>
            <a:off x="964444" y="1202082"/>
            <a:ext cx="1035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কীভাবে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দিন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চব্বিশ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ঘন্টা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সম্ভব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4A40C-6BEC-478B-A7EB-D199E52706B1}"/>
              </a:ext>
            </a:extLst>
          </p:cNvPr>
          <p:cNvSpPr txBox="1"/>
          <p:nvPr/>
        </p:nvSpPr>
        <p:spPr>
          <a:xfrm>
            <a:off x="755167" y="1746940"/>
            <a:ext cx="11102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আমরা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যদি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বিসমিল্লাহ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কাজ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শুরু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করি</a:t>
            </a:r>
            <a:endParaRPr lang="en-US" sz="36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তাহলে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চব্বিশ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ঘন্টা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গণ্য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হবে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AD1A5-274D-4306-A64A-34B1F8A4D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1" y="581136"/>
            <a:ext cx="11318331" cy="2847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CFA2F-D5F6-433E-8001-6EF299033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1" y="914074"/>
            <a:ext cx="11222117" cy="2654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66BDE4-B7EC-46F7-B5F8-7382C7292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1" y="750366"/>
            <a:ext cx="11088811" cy="28182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BB7AD9-290F-4463-BAEB-CBE7EB8ADE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1" y="741684"/>
            <a:ext cx="11088810" cy="3128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996C3-68FB-45B9-A86A-0DB2BC9E7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8" y="1252605"/>
            <a:ext cx="10955503" cy="20292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0D2EFD-1A3C-45A5-B1CC-D42D6F70A87D}"/>
              </a:ext>
            </a:extLst>
          </p:cNvPr>
          <p:cNvSpPr txBox="1"/>
          <p:nvPr/>
        </p:nvSpPr>
        <p:spPr>
          <a:xfrm>
            <a:off x="1191764" y="1073896"/>
            <a:ext cx="821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ক্ষতি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8E6026-B4D9-421A-98C2-74F1D5F889EA}"/>
              </a:ext>
            </a:extLst>
          </p:cNvPr>
          <p:cNvSpPr txBox="1"/>
          <p:nvPr/>
        </p:nvSpPr>
        <p:spPr>
          <a:xfrm>
            <a:off x="1191764" y="1383103"/>
            <a:ext cx="740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লাভ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A25F8-612B-418D-B59D-B8B08E3EEBB4}"/>
              </a:ext>
            </a:extLst>
          </p:cNvPr>
          <p:cNvSpPr txBox="1"/>
          <p:nvPr/>
        </p:nvSpPr>
        <p:spPr>
          <a:xfrm>
            <a:off x="894854" y="1770750"/>
            <a:ext cx="11102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না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ক্ষতি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হলো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-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তাদের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প্রতি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অসন্তুষ্ট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তারা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দুনিয়াতে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শান্তি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পায়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না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পরকালে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তাদের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জাহান্নামের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কঠিন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শাস্তি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ভোগ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করতে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হবে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78745C-051D-405A-8A22-FC0C5E7AC592}"/>
              </a:ext>
            </a:extLst>
          </p:cNvPr>
          <p:cNvSpPr txBox="1"/>
          <p:nvPr/>
        </p:nvSpPr>
        <p:spPr>
          <a:xfrm>
            <a:off x="934520" y="2090476"/>
            <a:ext cx="11102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লাভ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হলো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-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তায়ালা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উপর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খুশি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দুনিয়ার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জীবন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সুখের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পরকালে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পরম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শান্তিময়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স্থান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জান্নাত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লাভ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করা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যায়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  <a:endParaRPr lang="en-US" sz="36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06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6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6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70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73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 tmFilter="0,0; .5, 1; 1, 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2" grpId="1"/>
      <p:bldP spid="23" grpId="0"/>
      <p:bldP spid="2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68B9A2-3BED-415F-9430-F563E888E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73" y="462596"/>
            <a:ext cx="3077227" cy="831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E8792-CD8C-4636-A109-4E4884051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179"/>
            <a:ext cx="2573699" cy="986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09BE3-6C4C-4F49-BAB9-67CCFA6F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1444059"/>
            <a:ext cx="11461315" cy="2848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DE4FE4-EC9D-47AF-B166-2ADEC0C6A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02" y="3717434"/>
            <a:ext cx="4174943" cy="96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946BC5-4C4C-41CE-9189-42968CB05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87" y="4492040"/>
            <a:ext cx="6456572" cy="6518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157299-4E0C-4191-9816-9895633A9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3" y="1564689"/>
            <a:ext cx="11440071" cy="29803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DE48D2-37FC-4B74-BADF-BBB6C5B08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9" y="1666513"/>
            <a:ext cx="11374002" cy="39142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BF301C8-F2D7-4806-997D-E046BC1E3EA8}"/>
              </a:ext>
            </a:extLst>
          </p:cNvPr>
          <p:cNvSpPr txBox="1"/>
          <p:nvPr/>
        </p:nvSpPr>
        <p:spPr>
          <a:xfrm>
            <a:off x="1417464" y="2080554"/>
            <a:ext cx="713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পাক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পবিত্র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থাকা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প্রয়োজন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1DF9C-5D29-4120-9A58-026E16827C72}"/>
              </a:ext>
            </a:extLst>
          </p:cNvPr>
          <p:cNvSpPr txBox="1"/>
          <p:nvPr/>
        </p:nvSpPr>
        <p:spPr>
          <a:xfrm>
            <a:off x="561301" y="2894096"/>
            <a:ext cx="1055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জন্য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পাক-পবিত্র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থাকা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প্রয়োজন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F63B95-2A95-44C3-A2F1-8AF0C6A22DD0}"/>
              </a:ext>
            </a:extLst>
          </p:cNvPr>
          <p:cNvSpPr txBox="1"/>
          <p:nvPr/>
        </p:nvSpPr>
        <p:spPr>
          <a:xfrm>
            <a:off x="1883686" y="1728239"/>
            <a:ext cx="772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তাহারাত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পরিচ্ছন্নতা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কাকে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3FF6B6-6015-4E43-AB35-3E5DE11AD68F}"/>
              </a:ext>
            </a:extLst>
          </p:cNvPr>
          <p:cNvSpPr txBox="1"/>
          <p:nvPr/>
        </p:nvSpPr>
        <p:spPr>
          <a:xfrm>
            <a:off x="393764" y="2386289"/>
            <a:ext cx="1146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দেহ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মন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পোশাক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স্থান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পরিবেশের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পরিচ্ছন্নতা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ও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নির্মলতাকে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তাহারাত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পবিত্রতা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557390-1672-4E20-8288-70B425766A3D}"/>
              </a:ext>
            </a:extLst>
          </p:cNvPr>
          <p:cNvSpPr txBox="1"/>
          <p:nvPr/>
        </p:nvSpPr>
        <p:spPr>
          <a:xfrm>
            <a:off x="1717903" y="1716045"/>
            <a:ext cx="650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শরীর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কীভাবে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পবিত্র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9F69E0-5EBE-4017-B699-F433BFBCF3AE}"/>
              </a:ext>
            </a:extLst>
          </p:cNvPr>
          <p:cNvSpPr txBox="1"/>
          <p:nvPr/>
        </p:nvSpPr>
        <p:spPr>
          <a:xfrm>
            <a:off x="490211" y="2423321"/>
            <a:ext cx="1109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ওযু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গোসল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ও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তায়াম্মুমের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মাধ্যমে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শরীর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পবিত্র</a:t>
            </a:r>
            <a:endParaRPr lang="en-US" sz="36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।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695E7B-65BC-417A-943E-2090E97B81DB}"/>
              </a:ext>
            </a:extLst>
          </p:cNvPr>
          <p:cNvSpPr txBox="1"/>
          <p:nvPr/>
        </p:nvSpPr>
        <p:spPr>
          <a:xfrm>
            <a:off x="1582330" y="1850197"/>
            <a:ext cx="915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কাপড়-চোপড়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কীভাবে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পাকসাফ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F00AF8-F578-4440-8DBE-F278C8B16CE9}"/>
              </a:ext>
            </a:extLst>
          </p:cNvPr>
          <p:cNvSpPr txBox="1"/>
          <p:nvPr/>
        </p:nvSpPr>
        <p:spPr>
          <a:xfrm>
            <a:off x="232599" y="2613376"/>
            <a:ext cx="118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কাপড়-চোপড়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ও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পোশাক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ধুয়ে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পাকসাফ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6AFB0D-0A1F-46C7-80E3-0CBBDD7B8B54}"/>
              </a:ext>
            </a:extLst>
          </p:cNvPr>
          <p:cNvSpPr txBox="1"/>
          <p:nvPr/>
        </p:nvSpPr>
        <p:spPr>
          <a:xfrm>
            <a:off x="948359" y="1911650"/>
            <a:ext cx="1009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কোথায়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সালাত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আদায়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করা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যায়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না</a:t>
            </a:r>
            <a:r>
              <a:rPr lang="en-US" sz="4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95F78B-76FE-49A7-BB3E-6164148CC9D7}"/>
              </a:ext>
            </a:extLst>
          </p:cNvPr>
          <p:cNvSpPr txBox="1"/>
          <p:nvPr/>
        </p:nvSpPr>
        <p:spPr>
          <a:xfrm>
            <a:off x="444500" y="2892976"/>
            <a:ext cx="1134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অপবিত্র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স্থানে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সালাত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আদায়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করা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যায়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না</a:t>
            </a:r>
            <a:r>
              <a:rPr lang="en-US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633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1" name="Group 10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979871" y="2308384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35037" y="2309892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45" y="197596"/>
            <a:ext cx="5779509" cy="16094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16479D-9F31-4067-8101-A4B842982065}"/>
              </a:ext>
            </a:extLst>
          </p:cNvPr>
          <p:cNvGrpSpPr/>
          <p:nvPr/>
        </p:nvGrpSpPr>
        <p:grpSpPr>
          <a:xfrm>
            <a:off x="4952559" y="1150560"/>
            <a:ext cx="3040012" cy="1987249"/>
            <a:chOff x="3162924" y="1256891"/>
            <a:chExt cx="5592088" cy="38646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1FB604-5B9C-42E2-B2EE-2C0FF23E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924" y="1990019"/>
              <a:ext cx="5592088" cy="31315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EB8869D-F31E-4EC6-AF0F-365C820492A2}"/>
                </a:ext>
              </a:extLst>
            </p:cNvPr>
            <p:cNvSpPr/>
            <p:nvPr/>
          </p:nvSpPr>
          <p:spPr>
            <a:xfrm rot="10800000">
              <a:off x="5186596" y="1256891"/>
              <a:ext cx="1307134" cy="733128"/>
            </a:xfrm>
            <a:prstGeom prst="triangle">
              <a:avLst/>
            </a:prstGeom>
            <a:gradFill flip="none" rotWithShape="1">
              <a:gsLst>
                <a:gs pos="0">
                  <a:srgbClr val="16D81F">
                    <a:shade val="30000"/>
                    <a:satMod val="115000"/>
                  </a:srgbClr>
                </a:gs>
                <a:gs pos="50000">
                  <a:srgbClr val="16D81F">
                    <a:shade val="67500"/>
                    <a:satMod val="115000"/>
                  </a:srgbClr>
                </a:gs>
                <a:gs pos="100000">
                  <a:srgbClr val="16D81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BA6671-A523-4D2C-9216-A96ABE40E574}"/>
              </a:ext>
            </a:extLst>
          </p:cNvPr>
          <p:cNvGrpSpPr/>
          <p:nvPr/>
        </p:nvGrpSpPr>
        <p:grpSpPr>
          <a:xfrm>
            <a:off x="4952559" y="3108021"/>
            <a:ext cx="3721541" cy="1001727"/>
            <a:chOff x="1589999" y="3343041"/>
            <a:chExt cx="3167069" cy="1128966"/>
          </a:xfrm>
        </p:grpSpPr>
        <p:sp>
          <p:nvSpPr>
            <p:cNvPr id="4" name="Horizontal Scroll 5">
              <a:extLst>
                <a:ext uri="{FF2B5EF4-FFF2-40B4-BE49-F238E27FC236}">
                  <a16:creationId xmlns:a16="http://schemas.microsoft.com/office/drawing/2014/main" id="{9193CC1A-3CC7-4414-B693-9126B783AE52}"/>
                </a:ext>
              </a:extLst>
            </p:cNvPr>
            <p:cNvSpPr/>
            <p:nvPr/>
          </p:nvSpPr>
          <p:spPr>
            <a:xfrm>
              <a:off x="1589999" y="3343041"/>
              <a:ext cx="3134542" cy="889000"/>
            </a:xfrm>
            <a:prstGeom prst="horizontalScroll">
              <a:avLst/>
            </a:prstGeom>
            <a:solidFill>
              <a:srgbClr val="92D050"/>
            </a:solidFill>
            <a:ln w="19050" cmpd="sng">
              <a:solidFill>
                <a:srgbClr val="FF000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A55239-D93A-4537-8ADE-B052814F9355}"/>
                </a:ext>
              </a:extLst>
            </p:cNvPr>
            <p:cNvSpPr txBox="1"/>
            <p:nvPr/>
          </p:nvSpPr>
          <p:spPr>
            <a:xfrm>
              <a:off x="1828800" y="3517900"/>
              <a:ext cx="2928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১. </a:t>
              </a:r>
              <a:r>
                <a:rPr lang="en-US" sz="2800" dirty="0" err="1"/>
                <a:t>সঠিক</a:t>
              </a:r>
              <a:r>
                <a:rPr lang="en-US" sz="2800" dirty="0"/>
                <a:t> </a:t>
              </a:r>
              <a:r>
                <a:rPr lang="en-US" sz="2800" dirty="0" err="1"/>
                <a:t>উত্তরটি</a:t>
              </a:r>
              <a:r>
                <a:rPr lang="en-US" sz="2800" dirty="0"/>
                <a:t> </a:t>
              </a:r>
              <a:r>
                <a:rPr lang="en-US" sz="2800" dirty="0" err="1"/>
                <a:t>বল</a:t>
              </a:r>
              <a:endParaRPr lang="en-US" sz="28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FEFC50-3E98-40D7-94D5-F9FB3A1ECDE1}"/>
              </a:ext>
            </a:extLst>
          </p:cNvPr>
          <p:cNvSpPr txBox="1"/>
          <p:nvPr/>
        </p:nvSpPr>
        <p:spPr>
          <a:xfrm>
            <a:off x="809778" y="4099851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(ক)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24994D-C0C5-4BED-9010-CEF7B21BCD2C}"/>
              </a:ext>
            </a:extLst>
          </p:cNvPr>
          <p:cNvSpPr txBox="1"/>
          <p:nvPr/>
        </p:nvSpPr>
        <p:spPr>
          <a:xfrm>
            <a:off x="1524000" y="4122652"/>
            <a:ext cx="368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ইবাদত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8C2A85-BE60-4DAA-8BC3-C2780B687C67}"/>
              </a:ext>
            </a:extLst>
          </p:cNvPr>
          <p:cNvSpPr txBox="1"/>
          <p:nvPr/>
        </p:nvSpPr>
        <p:spPr>
          <a:xfrm>
            <a:off x="1342697" y="5454802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(৩)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0F784-577C-42EA-8A55-9E6608A60C99}"/>
              </a:ext>
            </a:extLst>
          </p:cNvPr>
          <p:cNvSpPr txBox="1"/>
          <p:nvPr/>
        </p:nvSpPr>
        <p:spPr>
          <a:xfrm>
            <a:off x="4404027" y="5454802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(৪)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9B7C5A-1250-4775-9E4A-DE421B6F135B}"/>
              </a:ext>
            </a:extLst>
          </p:cNvPr>
          <p:cNvSpPr txBox="1"/>
          <p:nvPr/>
        </p:nvSpPr>
        <p:spPr>
          <a:xfrm>
            <a:off x="2131168" y="466606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প্রার্থনা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6C7EB-F738-411A-90AE-7D1ECD370235}"/>
              </a:ext>
            </a:extLst>
          </p:cNvPr>
          <p:cNvSpPr txBox="1"/>
          <p:nvPr/>
        </p:nvSpPr>
        <p:spPr>
          <a:xfrm>
            <a:off x="5168900" y="4655851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আনুগত্য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2FFD8-78BC-47C3-A532-37555F382F0B}"/>
              </a:ext>
            </a:extLst>
          </p:cNvPr>
          <p:cNvSpPr txBox="1"/>
          <p:nvPr/>
        </p:nvSpPr>
        <p:spPr>
          <a:xfrm>
            <a:off x="2006600" y="5455951"/>
            <a:ext cx="15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দান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ACD499-F3EB-4C6C-A5E7-C04AA02892A5}"/>
              </a:ext>
            </a:extLst>
          </p:cNvPr>
          <p:cNvSpPr txBox="1"/>
          <p:nvPr/>
        </p:nvSpPr>
        <p:spPr>
          <a:xfrm>
            <a:off x="5207319" y="5454802"/>
            <a:ext cx="216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সিয়াম</a:t>
            </a:r>
            <a:r>
              <a:rPr lang="en-US" sz="2800" dirty="0"/>
              <a:t> </a:t>
            </a:r>
            <a:r>
              <a:rPr lang="en-US" sz="2800" dirty="0" err="1"/>
              <a:t>সাধনা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BD0E8E-E0A3-48F0-8494-CE89245B9F10}"/>
              </a:ext>
            </a:extLst>
          </p:cNvPr>
          <p:cNvSpPr txBox="1"/>
          <p:nvPr/>
        </p:nvSpPr>
        <p:spPr>
          <a:xfrm>
            <a:off x="1347773" y="4658773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(১)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FCEF8-A5C8-465F-8A9B-68B05FC26B7C}"/>
              </a:ext>
            </a:extLst>
          </p:cNvPr>
          <p:cNvSpPr txBox="1"/>
          <p:nvPr/>
        </p:nvSpPr>
        <p:spPr>
          <a:xfrm>
            <a:off x="2939729" y="4947874"/>
            <a:ext cx="170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আনুগত্য</a:t>
            </a:r>
            <a:endParaRPr lang="en-US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107AB4-882E-4AD3-8F7D-DCBBFF3AA9FD}"/>
              </a:ext>
            </a:extLst>
          </p:cNvPr>
          <p:cNvSpPr txBox="1"/>
          <p:nvPr/>
        </p:nvSpPr>
        <p:spPr>
          <a:xfrm>
            <a:off x="858916" y="4113003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(খ)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626313-3635-4472-B803-4D65D41BE2F7}"/>
              </a:ext>
            </a:extLst>
          </p:cNvPr>
          <p:cNvSpPr txBox="1"/>
          <p:nvPr/>
        </p:nvSpPr>
        <p:spPr>
          <a:xfrm>
            <a:off x="1603258" y="4116022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ভালো</a:t>
            </a:r>
            <a:r>
              <a:rPr lang="en-US" sz="2800" dirty="0"/>
              <a:t> </a:t>
            </a:r>
            <a:r>
              <a:rPr lang="en-US" sz="2800" dirty="0" err="1"/>
              <a:t>কাজের</a:t>
            </a:r>
            <a:r>
              <a:rPr lang="en-US" sz="2800" dirty="0"/>
              <a:t> </a:t>
            </a:r>
            <a:r>
              <a:rPr lang="en-US" sz="2800" dirty="0" err="1"/>
              <a:t>উৎসাহ</a:t>
            </a:r>
            <a:r>
              <a:rPr lang="en-US" sz="2800" dirty="0"/>
              <a:t> </a:t>
            </a:r>
            <a:r>
              <a:rPr lang="en-US" sz="2800" dirty="0" err="1"/>
              <a:t>দেওয়া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B76A27-B6EC-47A6-9614-F9FFDECE57C9}"/>
              </a:ext>
            </a:extLst>
          </p:cNvPr>
          <p:cNvSpPr txBox="1"/>
          <p:nvPr/>
        </p:nvSpPr>
        <p:spPr>
          <a:xfrm>
            <a:off x="2223982" y="4689283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হজ</a:t>
            </a:r>
            <a:endParaRPr lang="en-US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37A245-32D3-4636-AC27-F5F81605BE50}"/>
              </a:ext>
            </a:extLst>
          </p:cNvPr>
          <p:cNvSpPr txBox="1"/>
          <p:nvPr/>
        </p:nvSpPr>
        <p:spPr>
          <a:xfrm>
            <a:off x="5173357" y="4690991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যাকাত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63EC6A-6071-4C6A-87A4-5B2715FA33A8}"/>
              </a:ext>
            </a:extLst>
          </p:cNvPr>
          <p:cNvSpPr txBox="1"/>
          <p:nvPr/>
        </p:nvSpPr>
        <p:spPr>
          <a:xfrm>
            <a:off x="2056889" y="5511486"/>
            <a:ext cx="15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ইবাদত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4A57AD-B273-451B-B31D-38E3E4D687AF}"/>
              </a:ext>
            </a:extLst>
          </p:cNvPr>
          <p:cNvSpPr txBox="1"/>
          <p:nvPr/>
        </p:nvSpPr>
        <p:spPr>
          <a:xfrm>
            <a:off x="5134693" y="5435003"/>
            <a:ext cx="128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সাদকা</a:t>
            </a:r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7894CD-87A3-4F94-9CE6-C13AA8AB80BF}"/>
              </a:ext>
            </a:extLst>
          </p:cNvPr>
          <p:cNvSpPr txBox="1"/>
          <p:nvPr/>
        </p:nvSpPr>
        <p:spPr>
          <a:xfrm>
            <a:off x="4414841" y="4655851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(২)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8087D9-E432-494F-B84A-D3C4623718EE}"/>
              </a:ext>
            </a:extLst>
          </p:cNvPr>
          <p:cNvSpPr txBox="1"/>
          <p:nvPr/>
        </p:nvSpPr>
        <p:spPr>
          <a:xfrm>
            <a:off x="3036124" y="5003409"/>
            <a:ext cx="135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endParaRPr lang="en-US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882AE6-2108-43D4-9615-4CB7829E9763}"/>
              </a:ext>
            </a:extLst>
          </p:cNvPr>
          <p:cNvSpPr txBox="1"/>
          <p:nvPr/>
        </p:nvSpPr>
        <p:spPr>
          <a:xfrm>
            <a:off x="1335694" y="4686264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(১)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666EB6-9101-485A-B95C-33C118C21CB2}"/>
              </a:ext>
            </a:extLst>
          </p:cNvPr>
          <p:cNvSpPr txBox="1"/>
          <p:nvPr/>
        </p:nvSpPr>
        <p:spPr>
          <a:xfrm>
            <a:off x="4405130" y="5476394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(৪)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8A39F6C-3FD2-4322-97F1-7CB80C0D09DC}"/>
              </a:ext>
            </a:extLst>
          </p:cNvPr>
          <p:cNvSpPr txBox="1"/>
          <p:nvPr/>
        </p:nvSpPr>
        <p:spPr>
          <a:xfrm>
            <a:off x="4404203" y="4642853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(২)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FCA661-2CC9-46FE-84ED-46BAC4669B8D}"/>
              </a:ext>
            </a:extLst>
          </p:cNvPr>
          <p:cNvSpPr txBox="1"/>
          <p:nvPr/>
        </p:nvSpPr>
        <p:spPr>
          <a:xfrm>
            <a:off x="1379226" y="5446059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(৩)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26838D-4F59-48B6-A085-A3D93BD9CD59}"/>
              </a:ext>
            </a:extLst>
          </p:cNvPr>
          <p:cNvSpPr txBox="1"/>
          <p:nvPr/>
        </p:nvSpPr>
        <p:spPr>
          <a:xfrm>
            <a:off x="1809511" y="4498392"/>
            <a:ext cx="709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নিচের</a:t>
            </a:r>
            <a:r>
              <a:rPr lang="en-US" sz="2800" dirty="0"/>
              <a:t> </a:t>
            </a:r>
            <a:r>
              <a:rPr lang="en-US" sz="2800" dirty="0" err="1"/>
              <a:t>বাক্যগুলোর</a:t>
            </a:r>
            <a:r>
              <a:rPr lang="en-US" sz="2800" dirty="0"/>
              <a:t> </a:t>
            </a:r>
            <a:r>
              <a:rPr lang="en-US" sz="2800" dirty="0" err="1"/>
              <a:t>শূণ্যস্থানে</a:t>
            </a:r>
            <a:r>
              <a:rPr lang="en-US" sz="2800" dirty="0"/>
              <a:t> </a:t>
            </a:r>
            <a:r>
              <a:rPr lang="en-US" sz="2800" dirty="0" err="1"/>
              <a:t>সঠিক</a:t>
            </a:r>
            <a:r>
              <a:rPr lang="en-US" sz="2800" dirty="0"/>
              <a:t> </a:t>
            </a:r>
            <a:r>
              <a:rPr lang="en-US" sz="2800" dirty="0" err="1"/>
              <a:t>শব্দ</a:t>
            </a:r>
            <a:r>
              <a:rPr lang="en-US" sz="2800" dirty="0"/>
              <a:t> </a:t>
            </a:r>
            <a:r>
              <a:rPr lang="en-US" sz="2800" dirty="0" err="1"/>
              <a:t>বসাও</a:t>
            </a:r>
            <a:r>
              <a:rPr lang="en-US" sz="2800" dirty="0"/>
              <a:t>-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E93CE7-8E6C-43A4-A211-AC28DC66AC70}"/>
              </a:ext>
            </a:extLst>
          </p:cNvPr>
          <p:cNvSpPr txBox="1"/>
          <p:nvPr/>
        </p:nvSpPr>
        <p:spPr>
          <a:xfrm>
            <a:off x="2207697" y="5081309"/>
            <a:ext cx="8231703" cy="523220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ইবাদত</a:t>
            </a:r>
            <a:r>
              <a:rPr lang="en-US" sz="2800" dirty="0"/>
              <a:t> </a:t>
            </a:r>
            <a:r>
              <a:rPr lang="en-US" sz="2800" dirty="0" err="1"/>
              <a:t>শব্দের</a:t>
            </a:r>
            <a:r>
              <a:rPr lang="en-US" sz="2800" dirty="0"/>
              <a:t> </a:t>
            </a:r>
            <a:r>
              <a:rPr lang="en-US" sz="2800" dirty="0" err="1"/>
              <a:t>অর্থ</a:t>
            </a:r>
            <a:r>
              <a:rPr lang="en-US" sz="2800" dirty="0"/>
              <a:t>                                                              ।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087B57C-6193-42B8-96EC-6630641D50CE}"/>
              </a:ext>
            </a:extLst>
          </p:cNvPr>
          <p:cNvSpPr txBox="1"/>
          <p:nvPr/>
        </p:nvSpPr>
        <p:spPr>
          <a:xfrm>
            <a:off x="1174207" y="4475593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(২)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FD8D95-6E5F-4F59-8924-F32FC64FE2C8}"/>
              </a:ext>
            </a:extLst>
          </p:cNvPr>
          <p:cNvSpPr txBox="1"/>
          <p:nvPr/>
        </p:nvSpPr>
        <p:spPr>
          <a:xfrm>
            <a:off x="1616275" y="5053402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(ক)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518F264-84AA-4CFD-9A0A-0AB432F1C23E}"/>
              </a:ext>
            </a:extLst>
          </p:cNvPr>
          <p:cNvSpPr txBox="1"/>
          <p:nvPr/>
        </p:nvSpPr>
        <p:spPr>
          <a:xfrm>
            <a:off x="5141473" y="5087130"/>
            <a:ext cx="487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আনুগত্য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দাসত্ব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বন্দেগি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ইত্যাদি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73404EF-F99B-4DE7-AFBD-0F7C443F4A4A}"/>
              </a:ext>
            </a:extLst>
          </p:cNvPr>
          <p:cNvCxnSpPr>
            <a:cxnSpLocks/>
          </p:cNvCxnSpPr>
          <p:nvPr/>
        </p:nvCxnSpPr>
        <p:spPr>
          <a:xfrm>
            <a:off x="6236892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87AAD6D-4A60-438A-A384-704666830B95}"/>
              </a:ext>
            </a:extLst>
          </p:cNvPr>
          <p:cNvCxnSpPr>
            <a:cxnSpLocks/>
          </p:cNvCxnSpPr>
          <p:nvPr/>
        </p:nvCxnSpPr>
        <p:spPr>
          <a:xfrm>
            <a:off x="7756176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5B65656-90E0-4BCE-A637-94C9FA126FE7}"/>
              </a:ext>
            </a:extLst>
          </p:cNvPr>
          <p:cNvCxnSpPr>
            <a:cxnSpLocks/>
          </p:cNvCxnSpPr>
          <p:nvPr/>
        </p:nvCxnSpPr>
        <p:spPr>
          <a:xfrm>
            <a:off x="7028044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0117739-1454-4687-A04C-45F702327838}"/>
              </a:ext>
            </a:extLst>
          </p:cNvPr>
          <p:cNvCxnSpPr>
            <a:cxnSpLocks/>
          </p:cNvCxnSpPr>
          <p:nvPr/>
        </p:nvCxnSpPr>
        <p:spPr>
          <a:xfrm>
            <a:off x="8477378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E93BC58-54A1-4516-9318-A312CCC72048}"/>
              </a:ext>
            </a:extLst>
          </p:cNvPr>
          <p:cNvCxnSpPr>
            <a:cxnSpLocks/>
          </p:cNvCxnSpPr>
          <p:nvPr/>
        </p:nvCxnSpPr>
        <p:spPr>
          <a:xfrm>
            <a:off x="9188578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4043404-CCC2-4D40-BF9E-18B7C78D124C}"/>
              </a:ext>
            </a:extLst>
          </p:cNvPr>
          <p:cNvCxnSpPr>
            <a:cxnSpLocks/>
          </p:cNvCxnSpPr>
          <p:nvPr/>
        </p:nvCxnSpPr>
        <p:spPr>
          <a:xfrm>
            <a:off x="5451475" y="56598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F583C58E-D73A-47E1-B832-B72D6361DD76}"/>
              </a:ext>
            </a:extLst>
          </p:cNvPr>
          <p:cNvSpPr txBox="1"/>
          <p:nvPr/>
        </p:nvSpPr>
        <p:spPr>
          <a:xfrm>
            <a:off x="3475385" y="4790416"/>
            <a:ext cx="8632386" cy="83054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800" dirty="0" err="1"/>
              <a:t>বলে</a:t>
            </a:r>
            <a:r>
              <a:rPr lang="en-US" sz="2800" dirty="0"/>
              <a:t> </a:t>
            </a:r>
            <a:r>
              <a:rPr lang="en-US" sz="2800" dirty="0" err="1"/>
              <a:t>পড়া</a:t>
            </a:r>
            <a:r>
              <a:rPr lang="en-US" sz="2800" dirty="0"/>
              <a:t> </a:t>
            </a:r>
            <a:r>
              <a:rPr lang="en-US" sz="2800" dirty="0" err="1"/>
              <a:t>শুরু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 </a:t>
            </a:r>
            <a:r>
              <a:rPr lang="en-US" sz="2800" dirty="0" err="1"/>
              <a:t>পড়ার</a:t>
            </a:r>
            <a:r>
              <a:rPr lang="en-US" sz="2800" dirty="0"/>
              <a:t> </a:t>
            </a:r>
            <a:r>
              <a:rPr lang="en-US" sz="2800" dirty="0" err="1"/>
              <a:t>সময়টুকু</a:t>
            </a:r>
            <a:r>
              <a:rPr lang="en-US" sz="2800" dirty="0"/>
              <a:t> </a:t>
            </a:r>
            <a:r>
              <a:rPr lang="en-US" sz="2800" dirty="0" err="1"/>
              <a:t>ইবাদতে</a:t>
            </a:r>
            <a:r>
              <a:rPr lang="en-US" sz="2800" dirty="0"/>
              <a:t> </a:t>
            </a:r>
            <a:r>
              <a:rPr lang="en-US" sz="2800" dirty="0" err="1"/>
              <a:t>গণ্য</a:t>
            </a:r>
            <a:r>
              <a:rPr lang="en-US" sz="2800" dirty="0"/>
              <a:t> </a:t>
            </a:r>
            <a:r>
              <a:rPr lang="en-US" sz="2800" dirty="0" err="1"/>
              <a:t>হবে</a:t>
            </a:r>
            <a:r>
              <a:rPr lang="en-US" sz="2800" dirty="0"/>
              <a:t>  ।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AEA0F1D-F456-4667-86E6-436B6B70AF1F}"/>
              </a:ext>
            </a:extLst>
          </p:cNvPr>
          <p:cNvSpPr txBox="1"/>
          <p:nvPr/>
        </p:nvSpPr>
        <p:spPr>
          <a:xfrm>
            <a:off x="1846475" y="4980155"/>
            <a:ext cx="182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বিসমিল্লাহ্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D069838-C58A-42DF-B686-1C2B9FDD4AE7}"/>
              </a:ext>
            </a:extLst>
          </p:cNvPr>
          <p:cNvCxnSpPr>
            <a:cxnSpLocks/>
          </p:cNvCxnSpPr>
          <p:nvPr/>
        </p:nvCxnSpPr>
        <p:spPr>
          <a:xfrm>
            <a:off x="2041725" y="54947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6B9A8AD-37EA-40FC-B610-33302C96C026}"/>
              </a:ext>
            </a:extLst>
          </p:cNvPr>
          <p:cNvCxnSpPr>
            <a:cxnSpLocks/>
          </p:cNvCxnSpPr>
          <p:nvPr/>
        </p:nvCxnSpPr>
        <p:spPr>
          <a:xfrm>
            <a:off x="2719735" y="5494758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287FD97-CE2A-4A8F-9C51-7C36E7168D4B}"/>
              </a:ext>
            </a:extLst>
          </p:cNvPr>
          <p:cNvSpPr txBox="1"/>
          <p:nvPr/>
        </p:nvSpPr>
        <p:spPr>
          <a:xfrm>
            <a:off x="1311452" y="5097744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(খ)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287EA39-71FE-4495-893D-908FEA33E192}"/>
              </a:ext>
            </a:extLst>
          </p:cNvPr>
          <p:cNvSpPr txBox="1"/>
          <p:nvPr/>
        </p:nvSpPr>
        <p:spPr>
          <a:xfrm>
            <a:off x="1514022" y="4650142"/>
            <a:ext cx="10621369" cy="1692323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2800" dirty="0"/>
              <a:t> ‘</a:t>
            </a:r>
            <a:r>
              <a:rPr lang="en-US" sz="2800" dirty="0" err="1"/>
              <a:t>জিন</a:t>
            </a:r>
            <a:r>
              <a:rPr lang="en-US" sz="2800" dirty="0"/>
              <a:t> ও </a:t>
            </a:r>
            <a:r>
              <a:rPr lang="en-US" sz="2800" dirty="0" err="1"/>
              <a:t>মানবজাতিকে</a:t>
            </a:r>
            <a:r>
              <a:rPr lang="en-US" sz="2800" dirty="0"/>
              <a:t> </a:t>
            </a:r>
            <a:r>
              <a:rPr lang="en-US" sz="2800" dirty="0" err="1"/>
              <a:t>কেবল</a:t>
            </a:r>
            <a:r>
              <a:rPr lang="en-US" sz="2800" dirty="0"/>
              <a:t> </a:t>
            </a:r>
            <a:r>
              <a:rPr lang="en-US" sz="2800" dirty="0" err="1"/>
              <a:t>আমার</a:t>
            </a:r>
            <a:r>
              <a:rPr lang="en-US" sz="2800" dirty="0"/>
              <a:t>                                        </a:t>
            </a:r>
            <a:r>
              <a:rPr lang="en-US" sz="2800" dirty="0" err="1"/>
              <a:t>জন্যই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r>
              <a:rPr lang="en-US" sz="2800" dirty="0"/>
              <a:t> </a:t>
            </a:r>
            <a:r>
              <a:rPr lang="en-US" sz="2800" dirty="0" err="1"/>
              <a:t>করেছি</a:t>
            </a:r>
            <a:r>
              <a:rPr lang="en-US" sz="2800" dirty="0"/>
              <a:t>’ ।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21AA11B-2C2D-435B-8EC4-B3C90F696BC6}"/>
              </a:ext>
            </a:extLst>
          </p:cNvPr>
          <p:cNvCxnSpPr>
            <a:cxnSpLocks/>
          </p:cNvCxnSpPr>
          <p:nvPr/>
        </p:nvCxnSpPr>
        <p:spPr>
          <a:xfrm>
            <a:off x="7411363" y="5382234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BD593D3C-C06F-457B-B4F4-EB4B91BEDAF4}"/>
              </a:ext>
            </a:extLst>
          </p:cNvPr>
          <p:cNvSpPr txBox="1"/>
          <p:nvPr/>
        </p:nvSpPr>
        <p:spPr>
          <a:xfrm>
            <a:off x="7932128" y="4798677"/>
            <a:ext cx="182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ইবাদতের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4526D4D-F383-4115-B074-F116AC24A82F}"/>
              </a:ext>
            </a:extLst>
          </p:cNvPr>
          <p:cNvSpPr txBox="1"/>
          <p:nvPr/>
        </p:nvSpPr>
        <p:spPr>
          <a:xfrm>
            <a:off x="961572" y="4974242"/>
            <a:ext cx="88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(গ)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F9A9B11-8A73-426C-88B2-38A2079A3741}"/>
              </a:ext>
            </a:extLst>
          </p:cNvPr>
          <p:cNvCxnSpPr>
            <a:cxnSpLocks/>
          </p:cNvCxnSpPr>
          <p:nvPr/>
        </p:nvCxnSpPr>
        <p:spPr>
          <a:xfrm>
            <a:off x="8130401" y="5382234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2218654-7BEB-4CC7-A3BE-20C0941FB2B8}"/>
              </a:ext>
            </a:extLst>
          </p:cNvPr>
          <p:cNvCxnSpPr>
            <a:cxnSpLocks/>
          </p:cNvCxnSpPr>
          <p:nvPr/>
        </p:nvCxnSpPr>
        <p:spPr>
          <a:xfrm>
            <a:off x="8844941" y="5382234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FE313F1-B6C9-4913-B712-955654539605}"/>
              </a:ext>
            </a:extLst>
          </p:cNvPr>
          <p:cNvCxnSpPr>
            <a:cxnSpLocks/>
          </p:cNvCxnSpPr>
          <p:nvPr/>
        </p:nvCxnSpPr>
        <p:spPr>
          <a:xfrm>
            <a:off x="9553566" y="5382234"/>
            <a:ext cx="552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08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"/>
                            </p:stCondLst>
                            <p:childTnLst>
                              <p:par>
                                <p:cTn id="2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000"/>
                            </p:stCondLst>
                            <p:childTnLst>
                              <p:par>
                                <p:cTn id="2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9000"/>
                            </p:stCondLst>
                            <p:childTnLst>
                              <p:par>
                                <p:cTn id="2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"/>
                            </p:stCondLst>
                            <p:childTnLst>
                              <p:par>
                                <p:cTn id="3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5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0"/>
                            </p:stCondLst>
                            <p:childTnLst>
                              <p:par>
                                <p:cTn id="3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500"/>
                            </p:stCondLst>
                            <p:childTnLst>
                              <p:par>
                                <p:cTn id="3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6500"/>
                            </p:stCondLst>
                            <p:childTnLst>
                              <p:par>
                                <p:cTn id="3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000"/>
                            </p:stCondLst>
                            <p:childTnLst>
                              <p:par>
                                <p:cTn id="5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00"/>
                            </p:stCondLst>
                            <p:childTnLst>
                              <p:par>
                                <p:cTn id="5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2000"/>
                            </p:stCondLst>
                            <p:childTnLst>
                              <p:par>
                                <p:cTn id="5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000"/>
                            </p:stCondLst>
                            <p:childTnLst>
                              <p:par>
                                <p:cTn id="58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3100"/>
                            </p:stCondLst>
                            <p:childTnLst>
                              <p:par>
                                <p:cTn id="59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4100"/>
                            </p:stCondLst>
                            <p:childTnLst>
                              <p:par>
                                <p:cTn id="59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5100"/>
                            </p:stCondLst>
                            <p:childTnLst>
                              <p:par>
                                <p:cTn id="60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6100"/>
                            </p:stCondLst>
                            <p:childTnLst>
                              <p:par>
                                <p:cTn id="60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8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5" grpId="0"/>
      <p:bldP spid="35" grpId="1"/>
      <p:bldP spid="7" grpId="0"/>
      <p:bldP spid="7" grpId="1"/>
      <p:bldP spid="52" grpId="0"/>
      <p:bldP spid="52" grpId="1"/>
      <p:bldP spid="53" grpId="0"/>
      <p:bldP spid="53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6" grpId="0"/>
      <p:bldP spid="96" grpId="1"/>
      <p:bldP spid="97" grpId="0"/>
      <p:bldP spid="98" grpId="0"/>
      <p:bldP spid="98" grpId="1"/>
      <p:bldP spid="99" grpId="0"/>
      <p:bldP spid="99" grpId="1"/>
      <p:bldP spid="106" grpId="0"/>
      <p:bldP spid="106" grpId="1"/>
      <p:bldP spid="107" grpId="0"/>
      <p:bldP spid="107" grpId="1"/>
      <p:bldP spid="110" grpId="0"/>
      <p:bldP spid="110" grpId="1"/>
      <p:bldP spid="111" grpId="0"/>
      <p:bldP spid="113" grpId="0"/>
      <p:bldP spid="113" grpId="1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620859" y="2275736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128552" y="2275736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93" y="-28746"/>
            <a:ext cx="7832864" cy="1609483"/>
          </a:xfrm>
          <a:prstGeom prst="rect">
            <a:avLst/>
          </a:prstGeom>
        </p:spPr>
      </p:pic>
      <p:pic>
        <p:nvPicPr>
          <p:cNvPr id="15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6736251D-D642-4799-AA74-8D1B6987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27" y="1099585"/>
            <a:ext cx="3177442" cy="2324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F8991D-A4B8-4DF8-8EBC-102813CE0FA2}"/>
              </a:ext>
            </a:extLst>
          </p:cNvPr>
          <p:cNvSpPr txBox="1"/>
          <p:nvPr/>
        </p:nvSpPr>
        <p:spPr>
          <a:xfrm>
            <a:off x="2819065" y="3478161"/>
            <a:ext cx="740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লাভ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130A2-7496-409A-A691-21C52EB85AE2}"/>
              </a:ext>
            </a:extLst>
          </p:cNvPr>
          <p:cNvSpPr txBox="1"/>
          <p:nvPr/>
        </p:nvSpPr>
        <p:spPr>
          <a:xfrm>
            <a:off x="1315520" y="4053376"/>
            <a:ext cx="11102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ইবাদত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করলে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বান্দার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যে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লাভ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হলো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-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তায়ালা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উপর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খুশি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দুনিয়ার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জীবন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সুখের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হয়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পরকালে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পরম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শান্তিময়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স্থান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জান্নাত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লাভ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করা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যায়</a:t>
            </a:r>
            <a:r>
              <a:rPr lang="en-US" sz="32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  <a:endParaRPr lang="en-US" sz="36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3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553499" y="2880068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128552" y="2905957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5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3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90" y="1639364"/>
            <a:ext cx="3489092" cy="2616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E28D60-B18B-411B-AF5D-E6A07619BE8C}"/>
              </a:ext>
            </a:extLst>
          </p:cNvPr>
          <p:cNvSpPr txBox="1"/>
          <p:nvPr/>
        </p:nvSpPr>
        <p:spPr>
          <a:xfrm>
            <a:off x="1680482" y="386933"/>
            <a:ext cx="925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6000" b="1" kern="1100" cap="all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দলগত</a:t>
            </a: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সময়ঃ৭মিনিট)</a:t>
            </a:r>
          </a:p>
        </p:txBody>
      </p:sp>
      <p:sp>
        <p:nvSpPr>
          <p:cNvPr id="18" name="Horizontal Scroll 5">
            <a:extLst>
              <a:ext uri="{FF2B5EF4-FFF2-40B4-BE49-F238E27FC236}">
                <a16:creationId xmlns:a16="http://schemas.microsoft.com/office/drawing/2014/main" id="{82C5C670-EBB1-4E35-8EC4-80EDD6097D8F}"/>
              </a:ext>
            </a:extLst>
          </p:cNvPr>
          <p:cNvSpPr/>
          <p:nvPr/>
        </p:nvSpPr>
        <p:spPr>
          <a:xfrm>
            <a:off x="1571169" y="4604045"/>
            <a:ext cx="9169399" cy="1091037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D7ED0-6BFF-40BB-A99B-96A3BFDE5D74}"/>
              </a:ext>
            </a:extLst>
          </p:cNvPr>
          <p:cNvSpPr txBox="1"/>
          <p:nvPr/>
        </p:nvSpPr>
        <p:spPr>
          <a:xfrm>
            <a:off x="1799461" y="4784276"/>
            <a:ext cx="894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ইবাদতের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৫টি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তাৎপর্য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লিখ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179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3" name="Horizontal Scroll 5">
            <a:extLst>
              <a:ext uri="{FF2B5EF4-FFF2-40B4-BE49-F238E27FC236}">
                <a16:creationId xmlns:a16="http://schemas.microsoft.com/office/drawing/2014/main" id="{4DB46D60-3B95-40AD-BAC3-25F61B8E9757}"/>
              </a:ext>
            </a:extLst>
          </p:cNvPr>
          <p:cNvSpPr/>
          <p:nvPr/>
        </p:nvSpPr>
        <p:spPr>
          <a:xfrm>
            <a:off x="440871" y="407601"/>
            <a:ext cx="11234058" cy="1091037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060AAF-8BC5-4FFC-BD6C-43D7AE391928}"/>
              </a:ext>
            </a:extLst>
          </p:cNvPr>
          <p:cNvSpPr txBox="1"/>
          <p:nvPr/>
        </p:nvSpPr>
        <p:spPr>
          <a:xfrm>
            <a:off x="816434" y="537620"/>
            <a:ext cx="1059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উত্তর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: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ইবাদতের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৫টি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তাৎপর্য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নিম্নরূপ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A6F6E-475C-4F4D-86C3-03D859FD38D0}"/>
              </a:ext>
            </a:extLst>
          </p:cNvPr>
          <p:cNvSpPr txBox="1"/>
          <p:nvPr/>
        </p:nvSpPr>
        <p:spPr>
          <a:xfrm>
            <a:off x="1173980" y="2012543"/>
            <a:ext cx="1019507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আল্লাহ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তায়ালার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সন্তোষ্টির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জন্য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রাসুল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(স:)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দেখানো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পথে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ইবাদত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করা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।</a:t>
            </a:r>
          </a:p>
        </p:txBody>
      </p: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D9C990DC-5D6A-4FC7-9568-A6FFDC22A30C}"/>
              </a:ext>
            </a:extLst>
          </p:cNvPr>
          <p:cNvSpPr/>
          <p:nvPr/>
        </p:nvSpPr>
        <p:spPr>
          <a:xfrm rot="16200000">
            <a:off x="552836" y="1946676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Extract 16">
            <a:extLst>
              <a:ext uri="{FF2B5EF4-FFF2-40B4-BE49-F238E27FC236}">
                <a16:creationId xmlns:a16="http://schemas.microsoft.com/office/drawing/2014/main" id="{5F69915B-C4B1-4B61-B879-6877552B27A8}"/>
              </a:ext>
            </a:extLst>
          </p:cNvPr>
          <p:cNvSpPr/>
          <p:nvPr/>
        </p:nvSpPr>
        <p:spPr>
          <a:xfrm rot="5136038">
            <a:off x="11264701" y="1946676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7F33B-2ABA-4917-8943-589452E389B4}"/>
              </a:ext>
            </a:extLst>
          </p:cNvPr>
          <p:cNvSpPr txBox="1"/>
          <p:nvPr/>
        </p:nvSpPr>
        <p:spPr>
          <a:xfrm>
            <a:off x="290572" y="1963181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92E15-C367-4E46-81D6-70BD48FC37D3}"/>
              </a:ext>
            </a:extLst>
          </p:cNvPr>
          <p:cNvSpPr txBox="1"/>
          <p:nvPr/>
        </p:nvSpPr>
        <p:spPr>
          <a:xfrm>
            <a:off x="1173981" y="2914624"/>
            <a:ext cx="47823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ইবাদতে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আল্লাহ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তায়ালা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খুশি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হন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</a:p>
        </p:txBody>
      </p:sp>
      <p:sp>
        <p:nvSpPr>
          <p:cNvPr id="23" name="Flowchart: Extract 22">
            <a:extLst>
              <a:ext uri="{FF2B5EF4-FFF2-40B4-BE49-F238E27FC236}">
                <a16:creationId xmlns:a16="http://schemas.microsoft.com/office/drawing/2014/main" id="{0C699224-6D2D-4D0B-B983-C5E4E3860DC9}"/>
              </a:ext>
            </a:extLst>
          </p:cNvPr>
          <p:cNvSpPr/>
          <p:nvPr/>
        </p:nvSpPr>
        <p:spPr>
          <a:xfrm rot="5136038">
            <a:off x="5841800" y="2823358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Extract 23">
            <a:extLst>
              <a:ext uri="{FF2B5EF4-FFF2-40B4-BE49-F238E27FC236}">
                <a16:creationId xmlns:a16="http://schemas.microsoft.com/office/drawing/2014/main" id="{DE82AF75-B12D-474A-9BA7-D7D034D7A457}"/>
              </a:ext>
            </a:extLst>
          </p:cNvPr>
          <p:cNvSpPr/>
          <p:nvPr/>
        </p:nvSpPr>
        <p:spPr>
          <a:xfrm rot="16200000">
            <a:off x="552837" y="2848755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C6FA77-9BB3-4827-B590-9EFD8E0A6F47}"/>
              </a:ext>
            </a:extLst>
          </p:cNvPr>
          <p:cNvSpPr txBox="1"/>
          <p:nvPr/>
        </p:nvSpPr>
        <p:spPr>
          <a:xfrm>
            <a:off x="1173980" y="3737927"/>
            <a:ext cx="57475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দুনিয়া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পরকালের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জীবন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শান্তিময়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</a:p>
        </p:txBody>
      </p:sp>
      <p:sp>
        <p:nvSpPr>
          <p:cNvPr id="27" name="Flowchart: Extract 26">
            <a:extLst>
              <a:ext uri="{FF2B5EF4-FFF2-40B4-BE49-F238E27FC236}">
                <a16:creationId xmlns:a16="http://schemas.microsoft.com/office/drawing/2014/main" id="{8A639F30-5A9F-42A3-BF07-D5775CFFF087}"/>
              </a:ext>
            </a:extLst>
          </p:cNvPr>
          <p:cNvSpPr/>
          <p:nvPr/>
        </p:nvSpPr>
        <p:spPr>
          <a:xfrm rot="5136038">
            <a:off x="6791347" y="3661111"/>
            <a:ext cx="682375" cy="594976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02EB6-EDEA-41A1-829A-56DB617D1EE1}"/>
              </a:ext>
            </a:extLst>
          </p:cNvPr>
          <p:cNvSpPr txBox="1"/>
          <p:nvPr/>
        </p:nvSpPr>
        <p:spPr>
          <a:xfrm>
            <a:off x="214372" y="3737927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৩.</a:t>
            </a:r>
          </a:p>
        </p:txBody>
      </p:sp>
      <p:sp>
        <p:nvSpPr>
          <p:cNvPr id="29" name="Flowchart: Extract 28">
            <a:extLst>
              <a:ext uri="{FF2B5EF4-FFF2-40B4-BE49-F238E27FC236}">
                <a16:creationId xmlns:a16="http://schemas.microsoft.com/office/drawing/2014/main" id="{1E87C6B0-6166-4020-8236-660DFA04D134}"/>
              </a:ext>
            </a:extLst>
          </p:cNvPr>
          <p:cNvSpPr/>
          <p:nvPr/>
        </p:nvSpPr>
        <p:spPr>
          <a:xfrm rot="16200000">
            <a:off x="536876" y="3652116"/>
            <a:ext cx="682375" cy="594978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4D9799-487E-40CC-A1B4-929B781EF386}"/>
              </a:ext>
            </a:extLst>
          </p:cNvPr>
          <p:cNvSpPr txBox="1"/>
          <p:nvPr/>
        </p:nvSpPr>
        <p:spPr>
          <a:xfrm>
            <a:off x="252472" y="2912427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২.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0491F3-C173-4329-87B2-CF9AEF108EEB}"/>
              </a:ext>
            </a:extLst>
          </p:cNvPr>
          <p:cNvSpPr txBox="1"/>
          <p:nvPr/>
        </p:nvSpPr>
        <p:spPr>
          <a:xfrm>
            <a:off x="1173980" y="4514555"/>
            <a:ext cx="600151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পাক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পবিত্র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থাকলে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দেহ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মন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ভালো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থাকে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</a:p>
        </p:txBody>
      </p:sp>
      <p:sp>
        <p:nvSpPr>
          <p:cNvPr id="32" name="Flowchart: Extract 31">
            <a:extLst>
              <a:ext uri="{FF2B5EF4-FFF2-40B4-BE49-F238E27FC236}">
                <a16:creationId xmlns:a16="http://schemas.microsoft.com/office/drawing/2014/main" id="{DE4C49A6-C5B8-458D-AF8B-FA026E85F556}"/>
              </a:ext>
            </a:extLst>
          </p:cNvPr>
          <p:cNvSpPr/>
          <p:nvPr/>
        </p:nvSpPr>
        <p:spPr>
          <a:xfrm rot="5136038">
            <a:off x="6997500" y="4423289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Extract 32">
            <a:extLst>
              <a:ext uri="{FF2B5EF4-FFF2-40B4-BE49-F238E27FC236}">
                <a16:creationId xmlns:a16="http://schemas.microsoft.com/office/drawing/2014/main" id="{E7719063-1F9D-477E-824E-3AD8F53AE6FE}"/>
              </a:ext>
            </a:extLst>
          </p:cNvPr>
          <p:cNvSpPr/>
          <p:nvPr/>
        </p:nvSpPr>
        <p:spPr>
          <a:xfrm rot="16200000">
            <a:off x="552837" y="4448686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137502-5A15-4B47-B2C0-EAD840D9B72E}"/>
              </a:ext>
            </a:extLst>
          </p:cNvPr>
          <p:cNvSpPr txBox="1"/>
          <p:nvPr/>
        </p:nvSpPr>
        <p:spPr>
          <a:xfrm>
            <a:off x="252472" y="4385358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৪.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A66E6D-42B6-4F48-B3EE-FE0024CA5795}"/>
              </a:ext>
            </a:extLst>
          </p:cNvPr>
          <p:cNvSpPr txBox="1"/>
          <p:nvPr/>
        </p:nvSpPr>
        <p:spPr>
          <a:xfrm>
            <a:off x="1173980" y="5195884"/>
            <a:ext cx="80335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ইবাদতের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জন্য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শরীর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ও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পোশাক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পবিত্র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হওয়া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প্রয়োজন</a:t>
            </a:r>
            <a:r>
              <a:rPr lang="en-US" sz="24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</a:p>
        </p:txBody>
      </p:sp>
      <p:sp>
        <p:nvSpPr>
          <p:cNvPr id="36" name="Flowchart: Extract 35">
            <a:extLst>
              <a:ext uri="{FF2B5EF4-FFF2-40B4-BE49-F238E27FC236}">
                <a16:creationId xmlns:a16="http://schemas.microsoft.com/office/drawing/2014/main" id="{65C2639C-37E3-4F1A-B9CB-B09A0BD83A34}"/>
              </a:ext>
            </a:extLst>
          </p:cNvPr>
          <p:cNvSpPr/>
          <p:nvPr/>
        </p:nvSpPr>
        <p:spPr>
          <a:xfrm rot="5136038">
            <a:off x="9002167" y="5097747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Extract 36">
            <a:extLst>
              <a:ext uri="{FF2B5EF4-FFF2-40B4-BE49-F238E27FC236}">
                <a16:creationId xmlns:a16="http://schemas.microsoft.com/office/drawing/2014/main" id="{98011032-254D-4F03-9041-8178A1880991}"/>
              </a:ext>
            </a:extLst>
          </p:cNvPr>
          <p:cNvSpPr/>
          <p:nvPr/>
        </p:nvSpPr>
        <p:spPr>
          <a:xfrm rot="16200000">
            <a:off x="552837" y="5132212"/>
            <a:ext cx="674275" cy="593400"/>
          </a:xfrm>
          <a:prstGeom prst="flowChartExtra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5CB880-EB0F-4553-A5CA-F07201DCFD7A}"/>
              </a:ext>
            </a:extLst>
          </p:cNvPr>
          <p:cNvSpPr txBox="1"/>
          <p:nvPr/>
        </p:nvSpPr>
        <p:spPr>
          <a:xfrm>
            <a:off x="252472" y="5195884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৫.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E00DFE-1543-492A-9FEE-EC361EF042C2}"/>
              </a:ext>
            </a:extLst>
          </p:cNvPr>
          <p:cNvSpPr txBox="1"/>
          <p:nvPr/>
        </p:nvSpPr>
        <p:spPr>
          <a:xfrm>
            <a:off x="290573" y="1963181"/>
            <a:ext cx="50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১.</a:t>
            </a:r>
          </a:p>
        </p:txBody>
      </p:sp>
    </p:spTree>
    <p:extLst>
      <p:ext uri="{BB962C8B-B14F-4D97-AF65-F5344CB8AC3E}">
        <p14:creationId xmlns:p14="http://schemas.microsoft.com/office/powerpoint/2010/main" val="378269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" grpId="0" animBg="1"/>
      <p:bldP spid="3" grpId="0" animBg="1"/>
      <p:bldP spid="17" grpId="0" animBg="1"/>
      <p:bldP spid="4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4AC5AFE0-F674-4F24-B4F3-B4FA08EB1B13}"/>
              </a:ext>
            </a:extLst>
          </p:cNvPr>
          <p:cNvSpPr/>
          <p:nvPr/>
        </p:nvSpPr>
        <p:spPr>
          <a:xfrm>
            <a:off x="927100" y="1574138"/>
            <a:ext cx="3828773" cy="3356761"/>
          </a:xfrm>
          <a:prstGeom prst="irregularSeal1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6" name="AutoShape 6" descr="পৃথিবীকে বাসযোগ্য রাখতে রক্ষা করতে হবে বনভূমি – শেয়ার বি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Horizontal Scroll 5">
            <a:extLst>
              <a:ext uri="{FF2B5EF4-FFF2-40B4-BE49-F238E27FC236}">
                <a16:creationId xmlns:a16="http://schemas.microsoft.com/office/drawing/2014/main" id="{A2E1C795-7B11-4B1A-8353-652CBAE0E215}"/>
              </a:ext>
            </a:extLst>
          </p:cNvPr>
          <p:cNvSpPr/>
          <p:nvPr/>
        </p:nvSpPr>
        <p:spPr>
          <a:xfrm>
            <a:off x="2362200" y="254000"/>
            <a:ext cx="6426200" cy="1283608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D0D6F-3DD5-47ED-AB28-BA69FC36A4A5}"/>
              </a:ext>
            </a:extLst>
          </p:cNvPr>
          <p:cNvSpPr txBox="1"/>
          <p:nvPr/>
        </p:nvSpPr>
        <p:spPr>
          <a:xfrm>
            <a:off x="2590493" y="482600"/>
            <a:ext cx="619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নিরাময়মূলক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069A6E-F5E3-46AD-9B84-3D154E3D8C68}"/>
              </a:ext>
            </a:extLst>
          </p:cNvPr>
          <p:cNvGrpSpPr/>
          <p:nvPr/>
        </p:nvGrpSpPr>
        <p:grpSpPr>
          <a:xfrm>
            <a:off x="5846334" y="1687937"/>
            <a:ext cx="5418566" cy="2965476"/>
            <a:chOff x="2226834" y="1777272"/>
            <a:chExt cx="5418566" cy="29654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EE19F9-54D7-4757-9ADD-DA8813D0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685" y="1790699"/>
              <a:ext cx="1398715" cy="2952049"/>
            </a:xfrm>
            <a:prstGeom prst="rect">
              <a:avLst/>
            </a:prstGeom>
            <a:ln>
              <a:solidFill>
                <a:srgbClr val="BBC4DF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AE913D-68B1-431F-BD5E-FBE418B1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834" y="1777272"/>
              <a:ext cx="4032551" cy="296547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F65694-B794-43F3-A1FA-86CA8E62A5BA}"/>
              </a:ext>
            </a:extLst>
          </p:cNvPr>
          <p:cNvSpPr txBox="1"/>
          <p:nvPr/>
        </p:nvSpPr>
        <p:spPr>
          <a:xfrm>
            <a:off x="1726035" y="4967429"/>
            <a:ext cx="883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সবল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শিক্ষার্থী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দ্বারা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দূর্বল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শিক্ষার্থীদের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শিখন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কার্যক্রম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পরিচালনা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909F2-3132-45B3-A131-6465F5C7A767}"/>
              </a:ext>
            </a:extLst>
          </p:cNvPr>
          <p:cNvSpPr txBox="1"/>
          <p:nvPr/>
        </p:nvSpPr>
        <p:spPr>
          <a:xfrm>
            <a:off x="1810604" y="2413189"/>
            <a:ext cx="247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ছোট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ছোট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প্রশ্নোক্তরগুলো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মুখে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মুখে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বলে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দিয়ে</a:t>
            </a:r>
            <a:r>
              <a:rPr lang="en-US" sz="2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শিখানো</a:t>
            </a:r>
            <a:endParaRPr lang="en-US" sz="2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17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/>
      <p:bldP spid="18" grpId="0"/>
      <p:bldP spid="18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D3892C3-0A2B-4C88-9C87-FB468FD39D3E}"/>
              </a:ext>
            </a:extLst>
          </p:cNvPr>
          <p:cNvSpPr txBox="1"/>
          <p:nvPr/>
        </p:nvSpPr>
        <p:spPr>
          <a:xfrm rot="2880807">
            <a:off x="-817397" y="2894692"/>
            <a:ext cx="788851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পাঠ্য</a:t>
            </a:r>
            <a:r>
              <a:rPr lang="en-US" sz="4000" b="1" dirty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বইয়ের</a:t>
            </a:r>
            <a:r>
              <a:rPr lang="en-US" sz="4000" b="1" dirty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সাথে</a:t>
            </a:r>
            <a:r>
              <a:rPr lang="en-US" sz="4000" b="1" dirty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সংযোগ</a:t>
            </a:r>
            <a:r>
              <a:rPr lang="en-US" sz="4000" b="1" dirty="0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ln>
                  <a:solidFill>
                    <a:srgbClr val="FF6600"/>
                  </a:solidFill>
                </a:ln>
                <a:solidFill>
                  <a:srgbClr val="FF0066"/>
                </a:solidFill>
              </a:rPr>
              <a:t>স্থাপন</a:t>
            </a:r>
            <a:endParaRPr lang="en-US" sz="4000" b="1" dirty="0">
              <a:ln>
                <a:solidFill>
                  <a:srgbClr val="FF660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9A56F-D223-4A00-9ED4-EBDB27943EB4}"/>
              </a:ext>
            </a:extLst>
          </p:cNvPr>
          <p:cNvSpPr txBox="1"/>
          <p:nvPr/>
        </p:nvSpPr>
        <p:spPr>
          <a:xfrm rot="18116742">
            <a:off x="1048832" y="2930495"/>
            <a:ext cx="604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তোমাদের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পাঠ্য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বইয়ের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২১, ২২ ও ২৩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পৃষ্ঠার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সাথে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মিলিয়ে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দেখ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478A-0213-4635-9501-7B7B6F5A9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05" y="354247"/>
            <a:ext cx="5803903" cy="575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56508-D798-484C-B600-41E6A306B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49" y="228675"/>
            <a:ext cx="5764630" cy="5797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5489E7-5F53-4BC5-A2A0-A48164B87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6" y="275996"/>
            <a:ext cx="5741153" cy="58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71" y="508424"/>
            <a:ext cx="3677801" cy="738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1" name="Picture 20" descr="9cp7rprB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6467" y="174256"/>
            <a:ext cx="1701504" cy="4114800"/>
          </a:xfrm>
          <a:prstGeom prst="rect">
            <a:avLst/>
          </a:prstGeom>
        </p:spPr>
      </p:pic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7A3A0B3B-51D4-44A5-8236-DC6897D7F5EE}"/>
              </a:ext>
            </a:extLst>
          </p:cNvPr>
          <p:cNvSpPr/>
          <p:nvPr/>
        </p:nvSpPr>
        <p:spPr>
          <a:xfrm>
            <a:off x="2760962" y="1470933"/>
            <a:ext cx="5561872" cy="1792967"/>
          </a:xfrm>
          <a:prstGeom prst="notched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A9E32-E454-41CF-952C-7F09880A975B}"/>
              </a:ext>
            </a:extLst>
          </p:cNvPr>
          <p:cNvSpPr txBox="1"/>
          <p:nvPr/>
        </p:nvSpPr>
        <p:spPr>
          <a:xfrm>
            <a:off x="3308765" y="1982695"/>
            <a:ext cx="488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ইবাদত</a:t>
            </a:r>
            <a:r>
              <a:rPr lang="en-US" sz="4400" dirty="0"/>
              <a:t> </a:t>
            </a:r>
            <a:r>
              <a:rPr lang="en-US" sz="4400" dirty="0" err="1"/>
              <a:t>কাকে</a:t>
            </a:r>
            <a:r>
              <a:rPr lang="en-US" sz="4400" dirty="0"/>
              <a:t> </a:t>
            </a:r>
            <a:r>
              <a:rPr lang="en-US" sz="4400" dirty="0" err="1"/>
              <a:t>বলে</a:t>
            </a:r>
            <a:r>
              <a:rPr lang="en-US" sz="4400" dirty="0"/>
              <a:t> ?</a:t>
            </a:r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AAFDE2D5-458A-4784-934F-2C7F7E1F1856}"/>
              </a:ext>
            </a:extLst>
          </p:cNvPr>
          <p:cNvSpPr/>
          <p:nvPr/>
        </p:nvSpPr>
        <p:spPr>
          <a:xfrm>
            <a:off x="1934317" y="3263898"/>
            <a:ext cx="6417834" cy="1792967"/>
          </a:xfrm>
          <a:prstGeom prst="notchedRightArrow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7F93E-0EC5-4381-A09A-FC45ED313021}"/>
              </a:ext>
            </a:extLst>
          </p:cNvPr>
          <p:cNvSpPr txBox="1"/>
          <p:nvPr/>
        </p:nvSpPr>
        <p:spPr>
          <a:xfrm>
            <a:off x="2382538" y="3775662"/>
            <a:ext cx="5815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মৌলিক</a:t>
            </a:r>
            <a:r>
              <a:rPr lang="en-US" sz="4400" dirty="0"/>
              <a:t> </a:t>
            </a:r>
            <a:r>
              <a:rPr lang="en-US" sz="4400" dirty="0" err="1"/>
              <a:t>ইবাদত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039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yTube.pk | Ultimate Video Sharing Website">
            <a:extLst>
              <a:ext uri="{FF2B5EF4-FFF2-40B4-BE49-F238E27FC236}">
                <a16:creationId xmlns:a16="http://schemas.microsoft.com/office/drawing/2014/main" id="{2753361D-1736-41B2-802D-83E50A4D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4196" y="3659998"/>
            <a:ext cx="4462112" cy="7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55" y="711955"/>
            <a:ext cx="3535986" cy="6469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50475F-5DBD-48CE-A4BA-68C1498CA07A}"/>
              </a:ext>
            </a:extLst>
          </p:cNvPr>
          <p:cNvGrpSpPr/>
          <p:nvPr/>
        </p:nvGrpSpPr>
        <p:grpSpPr>
          <a:xfrm>
            <a:off x="296297" y="164606"/>
            <a:ext cx="1011387" cy="1094697"/>
            <a:chOff x="-158285" y="5292604"/>
            <a:chExt cx="1300367" cy="1723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959D3E-2079-4BFE-844B-44005376C889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9906C24-9CB0-41B5-B0D8-7154E84BD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4F4686B-5CE8-4985-BF71-6C59BF170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4C0478-D5C2-4CD8-AD3A-01A306E82043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CCEF00E-056C-4981-85A7-852AE61A1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592D4F-3F42-4236-8E83-46058AE6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50475F-5DBD-48CE-A4BA-68C1498CA07A}"/>
              </a:ext>
            </a:extLst>
          </p:cNvPr>
          <p:cNvGrpSpPr/>
          <p:nvPr/>
        </p:nvGrpSpPr>
        <p:grpSpPr>
          <a:xfrm>
            <a:off x="10985665" y="133864"/>
            <a:ext cx="1011387" cy="1094697"/>
            <a:chOff x="-158285" y="5292604"/>
            <a:chExt cx="1300367" cy="17232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9959D3E-2079-4BFE-844B-44005376C889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9906C24-9CB0-41B5-B0D8-7154E84BD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4F4686B-5CE8-4985-BF71-6C59BF170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C4C0478-D5C2-4CD8-AD3A-01A306E82043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CCEF00E-056C-4981-85A7-852AE61A1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5592D4F-3F42-4236-8E83-46058AE62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30" name="Group 2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3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58AD614-FFA7-4ED5-BFF2-09C0CC5A8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5" y="931360"/>
            <a:ext cx="28575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3D4F6-30BB-4113-9542-0D391A498478}"/>
              </a:ext>
            </a:extLst>
          </p:cNvPr>
          <p:cNvSpPr txBox="1"/>
          <p:nvPr/>
        </p:nvSpPr>
        <p:spPr>
          <a:xfrm>
            <a:off x="684165" y="3491530"/>
            <a:ext cx="6525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মোহাম্মদ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শামছুন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নূর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শিক্ষক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মুরারগাঁও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বিদ্যালয়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কোম্পানীগঞ্জ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সিলেট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।</a:t>
            </a:r>
          </a:p>
          <a:p>
            <a:pPr algn="ctr"/>
            <a:r>
              <a:rPr lang="en-US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মোবা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: ০১৭১২-৩০৭০৩৯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ই-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মেইল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: 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shadmanheya@gmail.com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4D6E6-BBB1-487F-AA72-9F619B928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11" y="231414"/>
            <a:ext cx="2315054" cy="2845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9D8EB-43E5-410C-90EA-974592F34CBC}"/>
              </a:ext>
            </a:extLst>
          </p:cNvPr>
          <p:cNvSpPr txBox="1"/>
          <p:nvPr/>
        </p:nvSpPr>
        <p:spPr>
          <a:xfrm>
            <a:off x="7976915" y="3522160"/>
            <a:ext cx="38032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ইসলাম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ও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নৈতিক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শিক্ষা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অধ্যায়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দুই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মূলপাঠ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ইবাদত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পৃষ্ঠা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নং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 ২১----২৩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পর্যন্ত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 ৪০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মিনিট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।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তারিখ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: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৫/৭/২০২১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খ্রি:</a:t>
            </a:r>
          </a:p>
        </p:txBody>
      </p:sp>
    </p:spTree>
    <p:extLst>
      <p:ext uri="{BB962C8B-B14F-4D97-AF65-F5344CB8AC3E}">
        <p14:creationId xmlns:p14="http://schemas.microsoft.com/office/powerpoint/2010/main" val="314466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 flipV="1">
            <a:off x="1903831" y="2844800"/>
            <a:ext cx="1097280" cy="16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24821" y="-7835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6" name="Horizontal Scroll 5">
            <a:extLst>
              <a:ext uri="{FF2B5EF4-FFF2-40B4-BE49-F238E27FC236}">
                <a16:creationId xmlns:a16="http://schemas.microsoft.com/office/drawing/2014/main" id="{9193CC1A-3CC7-4414-B693-9126B783AE52}"/>
              </a:ext>
            </a:extLst>
          </p:cNvPr>
          <p:cNvSpPr/>
          <p:nvPr/>
        </p:nvSpPr>
        <p:spPr>
          <a:xfrm>
            <a:off x="762000" y="4120016"/>
            <a:ext cx="10604500" cy="1957519"/>
          </a:xfrm>
          <a:prstGeom prst="horizontalScroll">
            <a:avLst/>
          </a:prstGeom>
          <a:solidFill>
            <a:srgbClr val="92D050"/>
          </a:solidFill>
          <a:ln w="19050" cmpd="sng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B25178-F36B-4466-999C-88026A976A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92202"/>
            <a:ext cx="6400800" cy="219239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767" y="7835"/>
            <a:ext cx="4176122" cy="16033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>
            <a:stCxn id="22" idx="3"/>
          </p:cNvCxnSpPr>
          <p:nvPr/>
        </p:nvCxnSpPr>
        <p:spPr>
          <a:xfrm>
            <a:off x="9296400" y="2688400"/>
            <a:ext cx="109728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2069B2-7CD2-490F-8D6C-AA0A3738AF32}"/>
              </a:ext>
            </a:extLst>
          </p:cNvPr>
          <p:cNvSpPr txBox="1"/>
          <p:nvPr/>
        </p:nvSpPr>
        <p:spPr>
          <a:xfrm>
            <a:off x="1168400" y="4375500"/>
            <a:ext cx="1019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ইবাদত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কাকে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বলে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?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ইবাদতের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৫টি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তাৎপর্য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শিখে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বাড়ি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থেকে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খাতায়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লিখে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নিয়ে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আসবে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327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2052" name="Picture 4" descr="সম্ভাবনাময় হয়ে উঠছে সেবা বাণিজ্য খাত: বাড়ছে দেশী-বিদেশী বিনিয়োগ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0" y="2057400"/>
            <a:ext cx="6193971" cy="2743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দুপুরমনি - উইকিপিডিয়া">
            <a:extLst>
              <a:ext uri="{FF2B5EF4-FFF2-40B4-BE49-F238E27FC236}">
                <a16:creationId xmlns:a16="http://schemas.microsoft.com/office/drawing/2014/main" id="{D3A4E52D-293F-4136-A0FE-DAA7B1BE0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11940" r="23905" b="14249"/>
          <a:stretch/>
        </p:blipFill>
        <p:spPr bwMode="auto">
          <a:xfrm>
            <a:off x="10672281" y="1046358"/>
            <a:ext cx="1219199" cy="50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82D9F3-E093-48D9-8AB3-08E8EBCF9CCD}"/>
              </a:ext>
            </a:extLst>
          </p:cNvPr>
          <p:cNvSpPr txBox="1"/>
          <p:nvPr/>
        </p:nvSpPr>
        <p:spPr>
          <a:xfrm>
            <a:off x="2873830" y="874877"/>
            <a:ext cx="5949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ধন্যবাদ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6600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সবাইকে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B6A1F-6525-4F1B-9010-61C984784D8F}"/>
              </a:ext>
            </a:extLst>
          </p:cNvPr>
          <p:cNvSpPr txBox="1"/>
          <p:nvPr/>
        </p:nvSpPr>
        <p:spPr>
          <a:xfrm>
            <a:off x="3048831" y="4821027"/>
            <a:ext cx="5919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F0"/>
                </a:solidFill>
              </a:rPr>
              <a:t>আজকের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মতো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এখানেই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পাঠ</a:t>
            </a:r>
            <a:r>
              <a:rPr lang="en-US" sz="440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সমাপ্তি</a:t>
            </a:r>
            <a:endParaRPr lang="en-US" sz="4400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73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1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BA913-D880-4174-AE22-7C5E6C2C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452667"/>
            <a:ext cx="9454212" cy="5802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37788" y="259351"/>
            <a:ext cx="5962414" cy="76558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11F9D-29CE-41CA-947E-C85FB2A2629D}"/>
              </a:ext>
            </a:extLst>
          </p:cNvPr>
          <p:cNvSpPr txBox="1"/>
          <p:nvPr/>
        </p:nvSpPr>
        <p:spPr>
          <a:xfrm>
            <a:off x="2480180" y="259351"/>
            <a:ext cx="2026518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endParaRPr lang="en-US" sz="4800" dirty="0"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AB125-ABFE-4E76-B196-C850EFE17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19" y="302339"/>
            <a:ext cx="9903762" cy="5871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B9E1F-332F-453B-95BB-AE0ED5A6C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302339"/>
            <a:ext cx="11364686" cy="5810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69D0FB-DDBD-4EB2-AEED-3672F26FB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5" y="300426"/>
            <a:ext cx="11364686" cy="57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D5874-87BA-4205-9D85-890B84D736BF}"/>
              </a:ext>
            </a:extLst>
          </p:cNvPr>
          <p:cNvSpPr/>
          <p:nvPr/>
        </p:nvSpPr>
        <p:spPr>
          <a:xfrm>
            <a:off x="3255813" y="269619"/>
            <a:ext cx="5280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আরও</a:t>
            </a:r>
            <a:r>
              <a:rPr lang="en-US" sz="40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কিছু</a:t>
            </a:r>
            <a:r>
              <a:rPr lang="en-US" sz="40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ছবি</a:t>
            </a:r>
            <a:r>
              <a:rPr lang="en-US" sz="40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দেখি</a:t>
            </a:r>
            <a:r>
              <a:rPr lang="en-US" sz="40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4F7D2-26F8-4C22-8A9E-CA1F2DEB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56818"/>
            <a:ext cx="11137900" cy="562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DF014-D203-4644-84D1-F15E31904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6" y="355543"/>
            <a:ext cx="11065614" cy="5729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DEC820-D60B-44E7-B228-D9614E0F3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" y="395465"/>
            <a:ext cx="11115256" cy="5584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44DF6E-3AA2-48C0-B0C6-590A99F2C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6" y="395463"/>
            <a:ext cx="11065614" cy="57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EE1F840-29C6-458E-B0D8-A5FB98BA7C73}"/>
              </a:ext>
            </a:extLst>
          </p:cNvPr>
          <p:cNvSpPr/>
          <p:nvPr/>
        </p:nvSpPr>
        <p:spPr>
          <a:xfrm>
            <a:off x="3454922" y="5315929"/>
            <a:ext cx="597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দেখতে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পাচ্ছ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89B0E-ED7E-42F1-B36E-F1A749F938A4}"/>
              </a:ext>
            </a:extLst>
          </p:cNvPr>
          <p:cNvGrpSpPr/>
          <p:nvPr/>
        </p:nvGrpSpPr>
        <p:grpSpPr>
          <a:xfrm>
            <a:off x="340081" y="381000"/>
            <a:ext cx="11120731" cy="4933653"/>
            <a:chOff x="340081" y="381000"/>
            <a:chExt cx="11120731" cy="49336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F1BCF3-3E5E-4616-9AC6-E2D595B83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81" y="381000"/>
              <a:ext cx="5569090" cy="49336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1A6E8D-5E11-4BDF-868D-B6260786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722" y="381000"/>
              <a:ext cx="5569090" cy="493365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39E48-B4F4-46B5-B10F-A2AA8F4104A0}"/>
              </a:ext>
            </a:extLst>
          </p:cNvPr>
          <p:cNvSpPr/>
          <p:nvPr/>
        </p:nvSpPr>
        <p:spPr>
          <a:xfrm>
            <a:off x="-54985" y="5522849"/>
            <a:ext cx="121490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অন্ধ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লোককে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রাস্তা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দেওয়া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কেমন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E4A44B-4ECA-4B88-97D7-FED4650E0865}"/>
              </a:ext>
            </a:extLst>
          </p:cNvPr>
          <p:cNvSpPr/>
          <p:nvPr/>
        </p:nvSpPr>
        <p:spPr>
          <a:xfrm>
            <a:off x="1855063" y="5556531"/>
            <a:ext cx="88562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আল্লাহ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তাআ’লাা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খুশি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হন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করলে</a:t>
            </a:r>
            <a:r>
              <a:rPr lang="en-US" sz="4400" dirty="0">
                <a:ln w="0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186989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DFCF63-813F-46B1-B1F9-E2261E2C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7" y="1221088"/>
            <a:ext cx="1808055" cy="3893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2096782" y="344636"/>
            <a:ext cx="9717025" cy="564663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4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5DD1469-886C-4C8A-ADE6-78B757D9EF9B}"/>
              </a:ext>
            </a:extLst>
          </p:cNvPr>
          <p:cNvSpPr/>
          <p:nvPr/>
        </p:nvSpPr>
        <p:spPr>
          <a:xfrm>
            <a:off x="3569610" y="971076"/>
            <a:ext cx="4753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 </a:t>
            </a:r>
            <a:r>
              <a:rPr lang="en-US" sz="5400" b="1" cap="none" spc="0" dirty="0" err="1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endParaRPr lang="en-US" sz="5400" b="1" cap="none" spc="0" dirty="0">
              <a:ln w="127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1F840-29C6-458E-B0D8-A5FB98BA7C73}"/>
              </a:ext>
            </a:extLst>
          </p:cNvPr>
          <p:cNvSpPr/>
          <p:nvPr/>
        </p:nvSpPr>
        <p:spPr>
          <a:xfrm>
            <a:off x="2785849" y="1673444"/>
            <a:ext cx="85108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ইবাদত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পাক-পবিত্রতা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6C7AA-98CF-4860-B116-7675594ABEE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55" y="2612800"/>
            <a:ext cx="3006247" cy="896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97F8A-D483-4D4D-B4B2-F43314BC3B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8" y="2675440"/>
            <a:ext cx="3006248" cy="834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ADFD65-E946-4BD9-8874-9540C1C9C9CC}"/>
              </a:ext>
            </a:extLst>
          </p:cNvPr>
          <p:cNvSpPr txBox="1"/>
          <p:nvPr/>
        </p:nvSpPr>
        <p:spPr>
          <a:xfrm>
            <a:off x="2531908" y="3555357"/>
            <a:ext cx="901873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 err="1">
                <a:ln/>
                <a:solidFill>
                  <a:schemeClr val="accent4"/>
                </a:solidFill>
              </a:rPr>
              <a:t>পাঠ্যাংশ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: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ইবাদত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শব্দের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অর্থ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আনুগত্য</a:t>
            </a:r>
            <a:r>
              <a:rPr lang="en-US" sz="2400" b="1" dirty="0">
                <a:ln/>
                <a:solidFill>
                  <a:schemeClr val="accent4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দাসত্ব</a:t>
            </a:r>
            <a:r>
              <a:rPr lang="en-US" sz="2400" b="1" dirty="0">
                <a:ln/>
                <a:solidFill>
                  <a:schemeClr val="accent4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বন্দেগি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ইত্যাদি</a:t>
            </a:r>
            <a:r>
              <a:rPr lang="en-US" sz="2400" b="1" dirty="0">
                <a:ln/>
                <a:solidFill>
                  <a:schemeClr val="accent4"/>
                </a:solidFill>
              </a:rPr>
              <a:t>-----------------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পাকসাফ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থাকার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অভ্যাস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গড়ে</a:t>
            </a:r>
            <a:r>
              <a:rPr lang="en-US" sz="2400" b="1" dirty="0">
                <a:ln/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তুলব</a:t>
            </a:r>
            <a:r>
              <a:rPr lang="en-US" sz="2400" b="1" dirty="0">
                <a:ln/>
                <a:solidFill>
                  <a:schemeClr val="accent4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2926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249" y="99809"/>
            <a:ext cx="5121842" cy="18704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30" y="1107814"/>
            <a:ext cx="6486706" cy="15180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6CBDFF-7D56-4749-8031-7B7DA6EB16E9}"/>
              </a:ext>
            </a:extLst>
          </p:cNvPr>
          <p:cNvGrpSpPr/>
          <p:nvPr/>
        </p:nvGrpSpPr>
        <p:grpSpPr>
          <a:xfrm>
            <a:off x="655219" y="2840685"/>
            <a:ext cx="1355632" cy="1176630"/>
            <a:chOff x="655219" y="2840685"/>
            <a:chExt cx="1355632" cy="1176630"/>
          </a:xfrm>
        </p:grpSpPr>
        <p:sp>
          <p:nvSpPr>
            <p:cNvPr id="26" name="Chevron 25"/>
            <p:cNvSpPr/>
            <p:nvPr/>
          </p:nvSpPr>
          <p:spPr>
            <a:xfrm>
              <a:off x="1186972" y="3090004"/>
              <a:ext cx="823879" cy="45125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04547" y="2986813"/>
              <a:ext cx="639590" cy="7054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219" y="2840685"/>
              <a:ext cx="902286" cy="1176630"/>
            </a:xfrm>
            <a:prstGeom prst="rect">
              <a:avLst/>
            </a:prstGeom>
          </p:spPr>
        </p:pic>
      </p:grpSp>
      <p:sp>
        <p:nvSpPr>
          <p:cNvPr id="31" name="Rounded Rectangle 30"/>
          <p:cNvSpPr/>
          <p:nvPr/>
        </p:nvSpPr>
        <p:spPr>
          <a:xfrm>
            <a:off x="2010851" y="2800720"/>
            <a:ext cx="8844297" cy="10697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BCB86-3D42-43A5-B64B-0E175C0E11C1}"/>
              </a:ext>
            </a:extLst>
          </p:cNvPr>
          <p:cNvSpPr txBox="1"/>
          <p:nvPr/>
        </p:nvSpPr>
        <p:spPr>
          <a:xfrm>
            <a:off x="2134012" y="2843573"/>
            <a:ext cx="8400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২.১.১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ইবাদতের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পরিচয়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তাৎপর্য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কয়েকটি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ইবাদতের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CC08C-0D99-4EBB-96E8-79D9D17B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30" y="1035826"/>
            <a:ext cx="6486706" cy="15180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81F6726-95FE-498B-9AB7-CCEED4688C64}"/>
              </a:ext>
            </a:extLst>
          </p:cNvPr>
          <p:cNvGrpSpPr/>
          <p:nvPr/>
        </p:nvGrpSpPr>
        <p:grpSpPr>
          <a:xfrm>
            <a:off x="655219" y="2768697"/>
            <a:ext cx="1355632" cy="1176630"/>
            <a:chOff x="655219" y="2840685"/>
            <a:chExt cx="1355632" cy="1176630"/>
          </a:xfrm>
        </p:grpSpPr>
        <p:sp>
          <p:nvSpPr>
            <p:cNvPr id="20" name="Chevron 25">
              <a:extLst>
                <a:ext uri="{FF2B5EF4-FFF2-40B4-BE49-F238E27FC236}">
                  <a16:creationId xmlns:a16="http://schemas.microsoft.com/office/drawing/2014/main" id="{89B08B38-517C-4F20-9D78-814EC9ECE46C}"/>
                </a:ext>
              </a:extLst>
            </p:cNvPr>
            <p:cNvSpPr/>
            <p:nvPr/>
          </p:nvSpPr>
          <p:spPr>
            <a:xfrm>
              <a:off x="1186972" y="3090004"/>
              <a:ext cx="823879" cy="451257"/>
            </a:xfrm>
            <a:prstGeom prst="chevr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B917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06D39C-A19B-4D43-8EA7-594EB9E499FA}"/>
                </a:ext>
              </a:extLst>
            </p:cNvPr>
            <p:cNvSpPr/>
            <p:nvPr/>
          </p:nvSpPr>
          <p:spPr>
            <a:xfrm>
              <a:off x="804547" y="2986813"/>
              <a:ext cx="639590" cy="7054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7498906-438D-44E7-B346-28921B80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219" y="2840685"/>
              <a:ext cx="902286" cy="117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1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5A2CF1-6E67-4465-B14D-2FBD2CE92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8" y="240025"/>
            <a:ext cx="4468920" cy="56722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2F2DA81-CA89-47A8-B73C-29EB85A23A18}"/>
              </a:ext>
            </a:extLst>
          </p:cNvPr>
          <p:cNvGrpSpPr/>
          <p:nvPr/>
        </p:nvGrpSpPr>
        <p:grpSpPr>
          <a:xfrm rot="21425697">
            <a:off x="9006050" y="462516"/>
            <a:ext cx="2935158" cy="960449"/>
            <a:chOff x="8935468" y="360464"/>
            <a:chExt cx="2935158" cy="960449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E837B554-4271-460E-BC13-5A156939F759}"/>
                </a:ext>
              </a:extLst>
            </p:cNvPr>
            <p:cNvSpPr/>
            <p:nvPr/>
          </p:nvSpPr>
          <p:spPr>
            <a:xfrm rot="4495684">
              <a:off x="9922822" y="-626890"/>
              <a:ext cx="960449" cy="2935158"/>
            </a:xfrm>
            <a:prstGeom prst="wedgeEllipseCallo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2D9B00-2A57-47C6-9491-0080943CD355}"/>
                </a:ext>
              </a:extLst>
            </p:cNvPr>
            <p:cNvSpPr/>
            <p:nvPr/>
          </p:nvSpPr>
          <p:spPr>
            <a:xfrm rot="20885129">
              <a:off x="9004517" y="520822"/>
              <a:ext cx="285526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পাঠ</a:t>
              </a:r>
              <a:r>
                <a: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 </a:t>
              </a:r>
              <a:r>
                <a:rPr lang="en-US" sz="3200" b="1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উপস্থাপন</a:t>
              </a:r>
              <a:endPara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651B295-745C-46B1-886C-340D031DE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21" y="713985"/>
            <a:ext cx="2325613" cy="847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A9F61-5C69-426B-BE82-D7C995ADF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09" y="1547737"/>
            <a:ext cx="3025248" cy="847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C194B3-5115-4E41-B99B-9EF9C11D5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2" y="1957925"/>
            <a:ext cx="7065984" cy="356096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C4C772-E79C-435E-9393-5F2F0E27AC54}"/>
              </a:ext>
            </a:extLst>
          </p:cNvPr>
          <p:cNvSpPr txBox="1"/>
          <p:nvPr/>
        </p:nvSpPr>
        <p:spPr>
          <a:xfrm>
            <a:off x="4971692" y="2668763"/>
            <a:ext cx="3550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ইবাদত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মানে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কী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A8DAA8-D1C0-4C8F-A510-3D8635130FEA}"/>
              </a:ext>
            </a:extLst>
          </p:cNvPr>
          <p:cNvSpPr txBox="1"/>
          <p:nvPr/>
        </p:nvSpPr>
        <p:spPr>
          <a:xfrm>
            <a:off x="5181608" y="2504418"/>
            <a:ext cx="61068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আমরা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কার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নিষেধ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মেনে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চলব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57D1C3-4F06-4A84-81E0-079780D5070C}"/>
              </a:ext>
            </a:extLst>
          </p:cNvPr>
          <p:cNvSpPr txBox="1"/>
          <p:nvPr/>
        </p:nvSpPr>
        <p:spPr>
          <a:xfrm>
            <a:off x="5784714" y="2462591"/>
            <a:ext cx="32616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ইলাহ্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মানে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কী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BABE3-8EA6-4785-A7AB-EA822F05C1B4}"/>
              </a:ext>
            </a:extLst>
          </p:cNvPr>
          <p:cNvSpPr txBox="1"/>
          <p:nvPr/>
        </p:nvSpPr>
        <p:spPr>
          <a:xfrm>
            <a:off x="4897134" y="3196874"/>
            <a:ext cx="7166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‘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`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শব্দের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অর্থ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আনুগত্য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</a:p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দাসত্ব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বন্দেগি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ইত্যাদি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06DE4-DD22-4DBE-86F6-ABFEB1BABC6D}"/>
              </a:ext>
            </a:extLst>
          </p:cNvPr>
          <p:cNvSpPr txBox="1"/>
          <p:nvPr/>
        </p:nvSpPr>
        <p:spPr>
          <a:xfrm>
            <a:off x="4886291" y="3340912"/>
            <a:ext cx="6839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আমরা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নিষেধ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মেনে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চলব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9308FF-4B5C-4F19-A210-5C3F8442A4FD}"/>
              </a:ext>
            </a:extLst>
          </p:cNvPr>
          <p:cNvSpPr txBox="1"/>
          <p:nvPr/>
        </p:nvSpPr>
        <p:spPr>
          <a:xfrm>
            <a:off x="5181608" y="2804843"/>
            <a:ext cx="626473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আমরা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কার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আদেশ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মেনে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চলব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A2487-5F8F-4D66-9FB1-B54BE6BBA31D}"/>
              </a:ext>
            </a:extLst>
          </p:cNvPr>
          <p:cNvSpPr txBox="1"/>
          <p:nvPr/>
        </p:nvSpPr>
        <p:spPr>
          <a:xfrm>
            <a:off x="4868095" y="3304054"/>
            <a:ext cx="689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আমরা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আদেশ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মেনে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চলব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473021-A2A5-4742-86F0-BC55783C0CA4}"/>
              </a:ext>
            </a:extLst>
          </p:cNvPr>
          <p:cNvSpPr txBox="1"/>
          <p:nvPr/>
        </p:nvSpPr>
        <p:spPr>
          <a:xfrm>
            <a:off x="4897134" y="3471457"/>
            <a:ext cx="516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ইলাহ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মানে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মাবুদ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0678DF-D5CA-43F6-AD52-02A078A4FB96}"/>
              </a:ext>
            </a:extLst>
          </p:cNvPr>
          <p:cNvSpPr txBox="1"/>
          <p:nvPr/>
        </p:nvSpPr>
        <p:spPr>
          <a:xfrm>
            <a:off x="4886291" y="2643134"/>
            <a:ext cx="403966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ইবাদত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কাকে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বলে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 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F89B7E-52DD-46FB-A75F-9C623F5F13BA}"/>
              </a:ext>
            </a:extLst>
          </p:cNvPr>
          <p:cNvSpPr txBox="1"/>
          <p:nvPr/>
        </p:nvSpPr>
        <p:spPr>
          <a:xfrm>
            <a:off x="4797468" y="3324177"/>
            <a:ext cx="694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তায়ালার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আনুগত্য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স্বীকার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তাঁর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আদেশ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নিষেধ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মেনে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চলাকে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বলে</a:t>
            </a:r>
            <a:r>
              <a:rPr lang="en-US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130064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  <p:bldP spid="30" grpId="0"/>
      <p:bldP spid="30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32" grpId="0"/>
      <p:bldP spid="32" grpId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241642" cy="6858000"/>
            <a:chOff x="0" y="0"/>
            <a:chExt cx="12241642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49641" y="6235699"/>
              <a:ext cx="12192001" cy="473247"/>
              <a:chOff x="-177142" y="3601509"/>
              <a:chExt cx="12485625" cy="643638"/>
            </a:xfrm>
          </p:grpSpPr>
          <p:pic>
            <p:nvPicPr>
              <p:cNvPr id="10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135DFD68-607E-4880-A21D-DB53332DC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357" b="35714"/>
              <a:stretch/>
            </p:blipFill>
            <p:spPr bwMode="auto">
              <a:xfrm>
                <a:off x="-177142" y="3601509"/>
                <a:ext cx="4459254" cy="64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BA57EA39-F973-4E5D-BC4D-20E423E54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4165629" y="3629291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Grass Clipart Transparent Png - Grass And Flowers Clipart Png, Png Download  , Transparent Png Image - PNGitem">
                <a:extLst>
                  <a:ext uri="{FF2B5EF4-FFF2-40B4-BE49-F238E27FC236}">
                    <a16:creationId xmlns:a16="http://schemas.microsoft.com/office/drawing/2014/main" id="{D32554E9-01D4-4B53-87AA-F469D059F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1" t="36609" b="35714"/>
              <a:stretch/>
            </p:blipFill>
            <p:spPr bwMode="auto">
              <a:xfrm>
                <a:off x="8178815" y="3631025"/>
                <a:ext cx="4129668" cy="614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93C1499-8E37-4808-8D03-58982CBD199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47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69018">
                  <a:srgbClr val="92D050"/>
                </a:gs>
                <a:gs pos="28000">
                  <a:srgbClr val="F01E0A"/>
                </a:gs>
                <a:gs pos="86000">
                  <a:srgbClr val="00B050"/>
                </a:gs>
                <a:gs pos="21000">
                  <a:srgbClr val="00B050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99FF66"/>
                </a:solidFill>
              </a:endParaRPr>
            </a:p>
          </p:txBody>
        </p:sp>
      </p:grpSp>
      <p:sp>
        <p:nvSpPr>
          <p:cNvPr id="14" name="AutoShape 4" descr="Forests play vital role in empowering people, promoting economic growth and  combating climate change | UN DESA | United Nations Department of Economic  and Social Affai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COVID-19: Normalcy To Return To India&amp;#39;s Industrial Sector, Says Repo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BD898-0069-4B7E-8098-F958F37F7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12738"/>
            <a:ext cx="10415502" cy="41299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42D52F-7679-473D-93A3-219D69D1A51F}"/>
              </a:ext>
            </a:extLst>
          </p:cNvPr>
          <p:cNvSpPr txBox="1"/>
          <p:nvPr/>
        </p:nvSpPr>
        <p:spPr>
          <a:xfrm>
            <a:off x="1137989" y="1046935"/>
            <a:ext cx="950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জিন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ও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মানবজাতিকে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আল্লাহ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তা’আলা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কেন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সৃষ্টি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করেছেন</a:t>
            </a:r>
            <a:r>
              <a:rPr lang="en-US" sz="3600" b="1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 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54C8A2-4D35-4DA4-AF06-2A4FD30C54FD}"/>
              </a:ext>
            </a:extLst>
          </p:cNvPr>
          <p:cNvSpPr txBox="1"/>
          <p:nvPr/>
        </p:nvSpPr>
        <p:spPr>
          <a:xfrm>
            <a:off x="1031540" y="2083893"/>
            <a:ext cx="1040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লালন-পালনকারী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মহান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তায়ালা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2D1659-B48D-4B5D-9935-F48F747B4B8A}"/>
              </a:ext>
            </a:extLst>
          </p:cNvPr>
          <p:cNvSpPr txBox="1"/>
          <p:nvPr/>
        </p:nvSpPr>
        <p:spPr>
          <a:xfrm>
            <a:off x="1937654" y="1435740"/>
            <a:ext cx="765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জীবন-মৃত্যুর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মালিক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F7378B-6561-4F48-B24A-E7DB5E47ED6C}"/>
              </a:ext>
            </a:extLst>
          </p:cNvPr>
          <p:cNvSpPr txBox="1"/>
          <p:nvPr/>
        </p:nvSpPr>
        <p:spPr>
          <a:xfrm>
            <a:off x="799254" y="2197243"/>
            <a:ext cx="10180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জীবন-মৃত্যুর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মালিক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মহান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তা’আলা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।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8B477E-AF1A-46D1-9E9E-27EED25EAB7D}"/>
              </a:ext>
            </a:extLst>
          </p:cNvPr>
          <p:cNvSpPr txBox="1"/>
          <p:nvPr/>
        </p:nvSpPr>
        <p:spPr>
          <a:xfrm>
            <a:off x="1074651" y="861898"/>
            <a:ext cx="867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তা’আলা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কাদের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সেরা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জীব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হিসেবে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করেছেন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DBD3FA-319F-40DE-9B40-CE36BA26E820}"/>
              </a:ext>
            </a:extLst>
          </p:cNvPr>
          <p:cNvSpPr txBox="1"/>
          <p:nvPr/>
        </p:nvSpPr>
        <p:spPr>
          <a:xfrm>
            <a:off x="510744" y="2062227"/>
            <a:ext cx="10966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তা’আলা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আমাদেরকে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সৃষ্টির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</a:p>
          <a:p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সেরা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জীব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হিসেবে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করেছেন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7CC11-D4CC-4015-BD0D-CE229FD3B17E}"/>
              </a:ext>
            </a:extLst>
          </p:cNvPr>
          <p:cNvSpPr txBox="1"/>
          <p:nvPr/>
        </p:nvSpPr>
        <p:spPr>
          <a:xfrm>
            <a:off x="714806" y="2107364"/>
            <a:ext cx="10720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উত্তর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: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জিন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মানবজাতিকে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তা’আলা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কেবল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তাঁর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ইবাদতের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জন্যই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করেছেন</a:t>
            </a:r>
            <a:r>
              <a:rPr lang="en-US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2AF4C-3B6D-4F29-8959-AF317775900E}"/>
              </a:ext>
            </a:extLst>
          </p:cNvPr>
          <p:cNvSpPr txBox="1"/>
          <p:nvPr/>
        </p:nvSpPr>
        <p:spPr>
          <a:xfrm>
            <a:off x="2517068" y="1586069"/>
            <a:ext cx="71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লালন-পালনকারী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</a:t>
            </a: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7337A-2586-44AC-86F6-B3DDADFAC351}"/>
              </a:ext>
            </a:extLst>
          </p:cNvPr>
          <p:cNvSpPr txBox="1"/>
          <p:nvPr/>
        </p:nvSpPr>
        <p:spPr>
          <a:xfrm>
            <a:off x="379341" y="1368576"/>
            <a:ext cx="1143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তা’আলা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আমাদের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জন্য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সৃষ্টি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করেছেন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FE27C1-1DDD-4722-8845-40E1D668D297}"/>
              </a:ext>
            </a:extLst>
          </p:cNvPr>
          <p:cNvSpPr txBox="1"/>
          <p:nvPr/>
        </p:nvSpPr>
        <p:spPr>
          <a:xfrm>
            <a:off x="371888" y="2045672"/>
            <a:ext cx="11637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উত্তর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আল্লাহ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তা’আলা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আমাদের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জন্য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সৃষ্টি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করেছেন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:- </a:t>
            </a: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আসমান-জমিন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চাঁদ-সুরুজ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ফল-ফসল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</a:t>
            </a:r>
          </a:p>
          <a:p>
            <a:pPr algn="just"/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  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গাছ-পালা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নদী-নালা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পাহাড়-পর্বত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3600" b="1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ইত্যাদি</a:t>
            </a:r>
            <a:r>
              <a:rPr lang="en-US" sz="36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742815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831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Vfnbhgmjh,</dc:title>
  <dc:creator>Pc</dc:creator>
  <cp:lastModifiedBy>lenovo</cp:lastModifiedBy>
  <cp:revision>105</cp:revision>
  <dcterms:created xsi:type="dcterms:W3CDTF">2021-06-30T14:44:18Z</dcterms:created>
  <dcterms:modified xsi:type="dcterms:W3CDTF">2021-08-08T20:57:27Z</dcterms:modified>
</cp:coreProperties>
</file>