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7" r:id="rId3"/>
    <p:sldId id="269" r:id="rId4"/>
    <p:sldId id="268" r:id="rId5"/>
    <p:sldId id="256" r:id="rId6"/>
    <p:sldId id="257" r:id="rId7"/>
    <p:sldId id="258" r:id="rId8"/>
    <p:sldId id="259" r:id="rId9"/>
    <p:sldId id="260" r:id="rId10"/>
    <p:sldId id="261" r:id="rId11"/>
    <p:sldId id="262" r:id="rId12"/>
    <p:sldId id="263"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5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136244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283718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270477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64146A-12FB-4080-A112-421CFB2439F7}"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3957569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4146A-12FB-4080-A112-421CFB2439F7}"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1900350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4146A-12FB-4080-A112-421CFB2439F7}"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284151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64146A-12FB-4080-A112-421CFB2439F7}"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3548661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64146A-12FB-4080-A112-421CFB2439F7}"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41881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64146A-12FB-4080-A112-421CFB2439F7}" type="datetimeFigureOut">
              <a:rPr lang="en-US" smtClean="0"/>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1694402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4146A-12FB-4080-A112-421CFB2439F7}" type="datetimeFigureOut">
              <a:rPr lang="en-US" smtClean="0"/>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3154929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4146A-12FB-4080-A112-421CFB2439F7}"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20655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943932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4146A-12FB-4080-A112-421CFB2439F7}"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3144545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4146A-12FB-4080-A112-421CFB2439F7}"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1375832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4146A-12FB-4080-A112-421CFB2439F7}"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F62A1-90F3-4764-8D6F-274AC9674BB1}" type="slidenum">
              <a:rPr lang="en-US" smtClean="0"/>
              <a:t>‹#›</a:t>
            </a:fld>
            <a:endParaRPr lang="en-US"/>
          </a:p>
        </p:txBody>
      </p:sp>
    </p:spTree>
    <p:extLst>
      <p:ext uri="{BB962C8B-B14F-4D97-AF65-F5344CB8AC3E}">
        <p14:creationId xmlns:p14="http://schemas.microsoft.com/office/powerpoint/2010/main" val="144608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25777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118426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9492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155838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221557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7919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000D28B-E19D-421A-9143-DA105B3CEE98}" type="datetimeFigureOut">
              <a:rPr lang="en-US" smtClean="0"/>
              <a:t>11/23/2021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14EAA85-22EB-4BE3-A8A7-07D7743399D2}" type="slidenum">
              <a:rPr lang="en-US" smtClean="0"/>
              <a:t>‹#›</a:t>
            </a:fld>
            <a:endParaRPr lang="en-US"/>
          </a:p>
        </p:txBody>
      </p:sp>
    </p:spTree>
    <p:extLst>
      <p:ext uri="{BB962C8B-B14F-4D97-AF65-F5344CB8AC3E}">
        <p14:creationId xmlns:p14="http://schemas.microsoft.com/office/powerpoint/2010/main" val="235422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1790"/>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34604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4146A-12FB-4080-A112-421CFB2439F7}" type="datetimeFigureOut">
              <a:rPr lang="en-US" smtClean="0"/>
              <a:t>11/23/2021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F62A1-90F3-4764-8D6F-274AC9674BB1}" type="slidenum">
              <a:rPr lang="en-US" smtClean="0"/>
              <a:t>‹#›</a:t>
            </a:fld>
            <a:endParaRPr lang="en-US"/>
          </a:p>
        </p:txBody>
      </p:sp>
    </p:spTree>
    <p:extLst>
      <p:ext uri="{BB962C8B-B14F-4D97-AF65-F5344CB8AC3E}">
        <p14:creationId xmlns:p14="http://schemas.microsoft.com/office/powerpoint/2010/main" val="2738480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xmlns:lc="http://schemas.openxmlformats.org/drawingml/2006/lockedCanvas" id="{116C2124-44E0-4E2E-BECC-9D1A7D28C306}"/>
              </a:ext>
            </a:extLst>
          </p:cNvPr>
          <p:cNvSpPr/>
          <p:nvPr/>
        </p:nvSpPr>
        <p:spPr>
          <a:xfrm>
            <a:off x="2466535" y="1670539"/>
            <a:ext cx="7258929" cy="2743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latin typeface="Book Antiqua" pitchFamily="18" charset="0"/>
              </a:rPr>
              <a:t>Md. MANZURUL.ISLAM</a:t>
            </a:r>
          </a:p>
          <a:p>
            <a:pPr algn="ctr"/>
            <a:r>
              <a:rPr lang="en-US" b="1" dirty="0">
                <a:latin typeface="Book Antiqua" pitchFamily="18" charset="0"/>
              </a:rPr>
              <a:t>   AT</a:t>
            </a:r>
          </a:p>
          <a:p>
            <a:pPr algn="ctr"/>
            <a:r>
              <a:rPr lang="en-US" b="1" dirty="0">
                <a:latin typeface="Book Antiqua" pitchFamily="18" charset="0"/>
              </a:rPr>
              <a:t>ANDHARIJHAR A M </a:t>
            </a:r>
            <a:r>
              <a:rPr lang="en-US" b="1" dirty="0" smtClean="0">
                <a:latin typeface="Book Antiqua" pitchFamily="18" charset="0"/>
              </a:rPr>
              <a:t>A HIGH </a:t>
            </a:r>
            <a:r>
              <a:rPr lang="en-US" b="1" dirty="0">
                <a:latin typeface="Book Antiqua" pitchFamily="18" charset="0"/>
              </a:rPr>
              <a:t>SCHOOL.KURIGRAM</a:t>
            </a:r>
          </a:p>
        </p:txBody>
      </p:sp>
      <p:sp>
        <p:nvSpPr>
          <p:cNvPr id="4" name="Flowchart: Terminator 3">
            <a:extLst>
              <a:ext uri="{FF2B5EF4-FFF2-40B4-BE49-F238E27FC236}">
                <a16:creationId xmlns:a16="http://schemas.microsoft.com/office/drawing/2014/main" xmlns="" xmlns:lc="http://schemas.openxmlformats.org/drawingml/2006/lockedCanvas" id="{315C9061-3D0C-4763-A905-9331D6A0D2AA}"/>
              </a:ext>
            </a:extLst>
          </p:cNvPr>
          <p:cNvSpPr/>
          <p:nvPr/>
        </p:nvSpPr>
        <p:spPr>
          <a:xfrm>
            <a:off x="3092550" y="791307"/>
            <a:ext cx="6006905" cy="63304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dirty="0"/>
              <a:t>Introduction</a:t>
            </a:r>
          </a:p>
        </p:txBody>
      </p:sp>
      <p:sp>
        <p:nvSpPr>
          <p:cNvPr id="5" name="Rectangle: Rounded Corners 9">
            <a:extLst>
              <a:ext uri="{FF2B5EF4-FFF2-40B4-BE49-F238E27FC236}">
                <a16:creationId xmlns:a16="http://schemas.microsoft.com/office/drawing/2014/main" xmlns="" xmlns:lc="http://schemas.openxmlformats.org/drawingml/2006/lockedCanvas" id="{574703C6-F057-4505-A1E7-2753243CAC8D}"/>
              </a:ext>
            </a:extLst>
          </p:cNvPr>
          <p:cNvSpPr/>
          <p:nvPr/>
        </p:nvSpPr>
        <p:spPr>
          <a:xfrm>
            <a:off x="2466536" y="4659924"/>
            <a:ext cx="7258929" cy="14067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u="sng" dirty="0">
                <a:latin typeface="Book Antiqua" pitchFamily="18" charset="0"/>
              </a:rPr>
              <a:t>Presentation made for </a:t>
            </a:r>
          </a:p>
          <a:p>
            <a:pPr algn="ctr"/>
            <a:r>
              <a:rPr lang="en-US" b="1" dirty="0">
                <a:latin typeface="Book Antiqua" pitchFamily="18" charset="0"/>
              </a:rPr>
              <a:t>Class </a:t>
            </a:r>
            <a:r>
              <a:rPr lang="en-US" b="1" dirty="0" smtClean="0">
                <a:latin typeface="Book Antiqua" pitchFamily="18" charset="0"/>
              </a:rPr>
              <a:t>V</a:t>
            </a:r>
            <a:endParaRPr lang="en-US" b="1" dirty="0">
              <a:latin typeface="Book Antiqua" pitchFamily="18" charset="0"/>
            </a:endParaRPr>
          </a:p>
          <a:p>
            <a:pPr algn="ctr"/>
            <a:r>
              <a:rPr lang="en-US" b="1" dirty="0">
                <a:latin typeface="Book Antiqua" pitchFamily="18" charset="0"/>
              </a:rPr>
              <a:t>English </a:t>
            </a:r>
            <a:r>
              <a:rPr lang="en-US" b="1" dirty="0" smtClean="0">
                <a:latin typeface="Book Antiqua" pitchFamily="18" charset="0"/>
              </a:rPr>
              <a:t>Model Test Question</a:t>
            </a:r>
            <a:endParaRPr lang="en-US" b="1" dirty="0">
              <a:latin typeface="Book Antiqua" pitchFamily="18" charset="0"/>
            </a:endParaRPr>
          </a:p>
          <a:p>
            <a:pPr algn="ctr"/>
            <a:endParaRPr lang="en-US" b="1" dirty="0">
              <a:latin typeface="Book Antiqua"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8593" y="1808113"/>
            <a:ext cx="1280400" cy="1234026"/>
          </a:xfrm>
          <a:prstGeom prst="rect">
            <a:avLst/>
          </a:prstGeom>
        </p:spPr>
      </p:pic>
    </p:spTree>
    <p:extLst>
      <p:ext uri="{BB962C8B-B14F-4D97-AF65-F5344CB8AC3E}">
        <p14:creationId xmlns:p14="http://schemas.microsoft.com/office/powerpoint/2010/main" val="3882530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388" y="181958"/>
            <a:ext cx="11685494" cy="5693866"/>
          </a:xfrm>
          <a:prstGeom prst="rect">
            <a:avLst/>
          </a:prstGeom>
        </p:spPr>
        <p:txBody>
          <a:bodyPr wrap="square">
            <a:spAutoFit/>
          </a:bodyPr>
          <a:lstStyle/>
          <a:p>
            <a:pPr marL="457200" algn="just">
              <a:spcAft>
                <a:spcPts val="800"/>
              </a:spcAft>
            </a:pPr>
            <a:r>
              <a:rPr lang="en-US" sz="2800" b="1" dirty="0">
                <a:solidFill>
                  <a:srgbClr val="000000"/>
                </a:solidFill>
                <a:latin typeface="Times New Roman" panose="02020603050405020304" pitchFamily="18" charset="0"/>
              </a:rPr>
              <a:t>7. Answer the following question in a sentence or sentences.         </a:t>
            </a:r>
            <a:endParaRPr lang="en-US" sz="2800" dirty="0"/>
          </a:p>
          <a:p>
            <a:pPr marL="457200" algn="just"/>
            <a:r>
              <a:rPr lang="en-US" sz="2800" dirty="0">
                <a:solidFill>
                  <a:srgbClr val="000000"/>
                </a:solidFill>
                <a:latin typeface="Times New Roman" panose="02020603050405020304" pitchFamily="18" charset="0"/>
              </a:rPr>
              <a:t>(a) How many person are mentioned in the text?                                       1</a:t>
            </a:r>
            <a:endParaRPr lang="en-US" sz="2800" dirty="0"/>
          </a:p>
          <a:p>
            <a:pPr marL="457200" algn="just"/>
            <a:r>
              <a:rPr lang="en-US" sz="2800" dirty="0">
                <a:solidFill>
                  <a:srgbClr val="000000"/>
                </a:solidFill>
                <a:latin typeface="Times New Roman" panose="02020603050405020304" pitchFamily="18" charset="0"/>
              </a:rPr>
              <a:t>(b) Which way does </a:t>
            </a:r>
            <a:r>
              <a:rPr lang="en-US" sz="2800" dirty="0" err="1">
                <a:solidFill>
                  <a:srgbClr val="000000"/>
                </a:solidFill>
                <a:latin typeface="Times New Roman" panose="02020603050405020304" pitchFamily="18" charset="0"/>
              </a:rPr>
              <a:t>Rana</a:t>
            </a:r>
            <a:r>
              <a:rPr lang="en-US" sz="2800" dirty="0">
                <a:solidFill>
                  <a:srgbClr val="000000"/>
                </a:solidFill>
                <a:latin typeface="Times New Roman" panose="02020603050405020304" pitchFamily="18" charset="0"/>
              </a:rPr>
              <a:t> help his father?                                                 2</a:t>
            </a:r>
            <a:endParaRPr lang="en-US" sz="2800" dirty="0"/>
          </a:p>
          <a:p>
            <a:pPr marL="457200" algn="just"/>
            <a:r>
              <a:rPr lang="en-US" sz="2800" dirty="0">
                <a:solidFill>
                  <a:srgbClr val="000000"/>
                </a:solidFill>
                <a:latin typeface="Times New Roman" panose="02020603050405020304" pitchFamily="18" charset="0"/>
              </a:rPr>
              <a:t>(c) Why are </a:t>
            </a:r>
            <a:r>
              <a:rPr lang="en-US" sz="2800" dirty="0" err="1">
                <a:solidFill>
                  <a:srgbClr val="000000"/>
                </a:solidFill>
                <a:latin typeface="Times New Roman" panose="02020603050405020304" pitchFamily="18" charset="0"/>
              </a:rPr>
              <a:t>Runa</a:t>
            </a:r>
            <a:r>
              <a:rPr lang="en-US" sz="2800" dirty="0">
                <a:solidFill>
                  <a:srgbClr val="000000"/>
                </a:solidFill>
                <a:latin typeface="Times New Roman" panose="02020603050405020304" pitchFamily="18" charset="0"/>
              </a:rPr>
              <a:t> parents busy?                                                                 2</a:t>
            </a:r>
            <a:endParaRPr lang="en-US" sz="2800" dirty="0"/>
          </a:p>
          <a:p>
            <a:pPr marL="457200" algn="just"/>
            <a:r>
              <a:rPr lang="en-US" sz="2800" dirty="0">
                <a:solidFill>
                  <a:srgbClr val="000000"/>
                </a:solidFill>
                <a:latin typeface="Times New Roman" panose="02020603050405020304" pitchFamily="18" charset="0"/>
              </a:rPr>
              <a:t>(d) Why are </a:t>
            </a:r>
            <a:r>
              <a:rPr lang="en-US" sz="2800" dirty="0" err="1">
                <a:solidFill>
                  <a:srgbClr val="000000"/>
                </a:solidFill>
                <a:latin typeface="Times New Roman" panose="02020603050405020304" pitchFamily="18" charset="0"/>
              </a:rPr>
              <a:t>Rana</a:t>
            </a:r>
            <a:r>
              <a:rPr lang="en-US" sz="2800" dirty="0">
                <a:solidFill>
                  <a:srgbClr val="000000"/>
                </a:solidFill>
                <a:latin typeface="Times New Roman" panose="02020603050405020304" pitchFamily="18" charset="0"/>
              </a:rPr>
              <a:t> and </a:t>
            </a:r>
            <a:r>
              <a:rPr lang="en-US" sz="2800" dirty="0" err="1">
                <a:solidFill>
                  <a:srgbClr val="000000"/>
                </a:solidFill>
                <a:latin typeface="Times New Roman" panose="02020603050405020304" pitchFamily="18" charset="0"/>
              </a:rPr>
              <a:t>Runa</a:t>
            </a:r>
            <a:r>
              <a:rPr lang="en-US" sz="2800" dirty="0">
                <a:solidFill>
                  <a:srgbClr val="000000"/>
                </a:solidFill>
                <a:latin typeface="Times New Roman" panose="02020603050405020304" pitchFamily="18" charset="0"/>
              </a:rPr>
              <a:t> studying hard?                                               2</a:t>
            </a:r>
            <a:endParaRPr lang="en-US" sz="2800" dirty="0"/>
          </a:p>
          <a:p>
            <a:pPr marL="457200" algn="just">
              <a:spcAft>
                <a:spcPts val="800"/>
              </a:spcAft>
            </a:pPr>
            <a:r>
              <a:rPr lang="en-US" sz="2800" dirty="0">
                <a:solidFill>
                  <a:srgbClr val="000000"/>
                </a:solidFill>
                <a:latin typeface="Times New Roman" panose="02020603050405020304" pitchFamily="18" charset="0"/>
              </a:rPr>
              <a:t>(e) Write three sentence to explain how you expect to get a good result in your exam?                                                                                                  3</a:t>
            </a:r>
            <a:endParaRPr lang="en-US" sz="2800" dirty="0"/>
          </a:p>
          <a:p>
            <a:pPr marL="457200" algn="just">
              <a:spcAft>
                <a:spcPts val="800"/>
              </a:spcAft>
            </a:pPr>
            <a:r>
              <a:rPr lang="en-US" sz="2800" b="1" dirty="0">
                <a:solidFill>
                  <a:srgbClr val="000000"/>
                </a:solidFill>
                <a:latin typeface="Times New Roman" panose="02020603050405020304" pitchFamily="18" charset="0"/>
              </a:rPr>
              <a:t>8. Imagine, you are </a:t>
            </a:r>
            <a:r>
              <a:rPr lang="en-US" sz="2800" b="1" dirty="0" err="1">
                <a:solidFill>
                  <a:srgbClr val="000000"/>
                </a:solidFill>
                <a:latin typeface="Times New Roman" panose="02020603050405020304" pitchFamily="18" charset="0"/>
              </a:rPr>
              <a:t>Mahin</a:t>
            </a:r>
            <a:r>
              <a:rPr lang="en-US" sz="2800" b="1" dirty="0">
                <a:solidFill>
                  <a:srgbClr val="000000"/>
                </a:solidFill>
                <a:latin typeface="Times New Roman" panose="02020603050405020304" pitchFamily="18" charset="0"/>
              </a:rPr>
              <a:t>/</a:t>
            </a:r>
            <a:r>
              <a:rPr lang="en-US" sz="2800" b="1" dirty="0" err="1">
                <a:solidFill>
                  <a:srgbClr val="000000"/>
                </a:solidFill>
                <a:latin typeface="Times New Roman" panose="02020603050405020304" pitchFamily="18" charset="0"/>
              </a:rPr>
              <a:t>Alfi</a:t>
            </a:r>
            <a:r>
              <a:rPr lang="en-US" sz="2800" b="1" dirty="0">
                <a:solidFill>
                  <a:srgbClr val="000000"/>
                </a:solidFill>
                <a:latin typeface="Times New Roman" panose="02020603050405020304" pitchFamily="18" charset="0"/>
              </a:rPr>
              <a:t>. Your friend is </a:t>
            </a:r>
            <a:r>
              <a:rPr lang="en-US" sz="2800" b="1" dirty="0" err="1">
                <a:solidFill>
                  <a:srgbClr val="000000"/>
                </a:solidFill>
                <a:latin typeface="Times New Roman" panose="02020603050405020304" pitchFamily="18" charset="0"/>
              </a:rPr>
              <a:t>Borson</a:t>
            </a:r>
            <a:r>
              <a:rPr lang="en-US" sz="2800" b="1" dirty="0">
                <a:solidFill>
                  <a:srgbClr val="000000"/>
                </a:solidFill>
                <a:latin typeface="Times New Roman" panose="02020603050405020304" pitchFamily="18" charset="0"/>
              </a:rPr>
              <a:t>/ </a:t>
            </a:r>
            <a:r>
              <a:rPr lang="en-US" sz="2800" b="1" dirty="0" err="1">
                <a:solidFill>
                  <a:srgbClr val="000000"/>
                </a:solidFill>
                <a:latin typeface="Times New Roman" panose="02020603050405020304" pitchFamily="18" charset="0"/>
              </a:rPr>
              <a:t>Rupkotha</a:t>
            </a:r>
            <a:r>
              <a:rPr lang="en-US" sz="2800" b="1" dirty="0">
                <a:solidFill>
                  <a:srgbClr val="000000"/>
                </a:solidFill>
                <a:latin typeface="Times New Roman" panose="02020603050405020304" pitchFamily="18" charset="0"/>
              </a:rPr>
              <a:t>. Your friend wants to do a good result in the examination. Now, write a letter to your friend advising what she/he will need to do to get a good result in the examination.                                                                                  10</a:t>
            </a:r>
            <a:endParaRPr lang="en-US" sz="2800" dirty="0"/>
          </a:p>
          <a:p>
            <a:r>
              <a:rPr lang="en-US" dirty="0"/>
              <a:t/>
            </a:r>
            <a:br>
              <a:rPr lang="en-US" dirty="0"/>
            </a:br>
            <a:endParaRPr lang="en-US" dirty="0"/>
          </a:p>
        </p:txBody>
      </p:sp>
    </p:spTree>
    <p:extLst>
      <p:ext uri="{BB962C8B-B14F-4D97-AF65-F5344CB8AC3E}">
        <p14:creationId xmlns:p14="http://schemas.microsoft.com/office/powerpoint/2010/main" val="70949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541" y="685012"/>
            <a:ext cx="11295530" cy="5837495"/>
          </a:xfrm>
          <a:prstGeom prst="rect">
            <a:avLst/>
          </a:prstGeom>
        </p:spPr>
        <p:txBody>
          <a:bodyPr wrap="square">
            <a:spAutoFit/>
          </a:bodyPr>
          <a:lstStyle/>
          <a:p>
            <a:pPr marL="457200" algn="just">
              <a:spcAft>
                <a:spcPts val="800"/>
              </a:spcAft>
            </a:pPr>
            <a:r>
              <a:rPr lang="en-US" sz="3600" b="1" dirty="0">
                <a:solidFill>
                  <a:srgbClr val="000000"/>
                </a:solidFill>
                <a:latin typeface="Times New Roman" panose="02020603050405020304" pitchFamily="18" charset="0"/>
              </a:rPr>
              <a:t>9.Make WH-question from the given sentence with What, Who, When, Where, which, and How using the underline word/words.                10</a:t>
            </a:r>
            <a:endParaRPr lang="en-US" sz="3600" dirty="0"/>
          </a:p>
          <a:p>
            <a:pPr marL="457200" algn="just"/>
            <a:r>
              <a:rPr lang="en-US" sz="3600" dirty="0">
                <a:solidFill>
                  <a:srgbClr val="000000"/>
                </a:solidFill>
                <a:latin typeface="Times New Roman" panose="02020603050405020304" pitchFamily="18" charset="0"/>
              </a:rPr>
              <a:t>(a</a:t>
            </a:r>
            <a:r>
              <a:rPr lang="en-US" sz="3600" u="sng" dirty="0">
                <a:solidFill>
                  <a:srgbClr val="000000"/>
                </a:solidFill>
                <a:latin typeface="Times New Roman" panose="02020603050405020304" pitchFamily="18" charset="0"/>
              </a:rPr>
              <a:t>) A person’s birthday</a:t>
            </a:r>
            <a:r>
              <a:rPr lang="en-US" sz="3600" dirty="0">
                <a:solidFill>
                  <a:srgbClr val="000000"/>
                </a:solidFill>
                <a:latin typeface="Times New Roman" panose="02020603050405020304" pitchFamily="18" charset="0"/>
              </a:rPr>
              <a:t> is a special day. </a:t>
            </a:r>
            <a:endParaRPr lang="en-US" sz="3600" dirty="0"/>
          </a:p>
          <a:p>
            <a:pPr marL="457200" algn="just"/>
            <a:r>
              <a:rPr lang="en-US" sz="3600" dirty="0">
                <a:solidFill>
                  <a:srgbClr val="000000"/>
                </a:solidFill>
                <a:latin typeface="Times New Roman" panose="02020603050405020304" pitchFamily="18" charset="0"/>
              </a:rPr>
              <a:t>(b) There are </a:t>
            </a:r>
            <a:r>
              <a:rPr lang="en-US" sz="3600" u="sng" dirty="0">
                <a:solidFill>
                  <a:srgbClr val="000000"/>
                </a:solidFill>
                <a:latin typeface="Times New Roman" panose="02020603050405020304" pitchFamily="18" charset="0"/>
              </a:rPr>
              <a:t>candles</a:t>
            </a:r>
            <a:r>
              <a:rPr lang="en-US" sz="3600" dirty="0">
                <a:solidFill>
                  <a:srgbClr val="000000"/>
                </a:solidFill>
                <a:latin typeface="Times New Roman" panose="02020603050405020304" pitchFamily="18" charset="0"/>
              </a:rPr>
              <a:t> on the cake.</a:t>
            </a:r>
            <a:endParaRPr lang="en-US" sz="3600" dirty="0"/>
          </a:p>
          <a:p>
            <a:pPr algn="just"/>
            <a:r>
              <a:rPr lang="en-US" sz="3600" dirty="0">
                <a:solidFill>
                  <a:srgbClr val="000000"/>
                </a:solidFill>
                <a:latin typeface="Times New Roman" panose="02020603050405020304" pitchFamily="18" charset="0"/>
              </a:rPr>
              <a:t>    </a:t>
            </a:r>
            <a:r>
              <a:rPr lang="en-US" sz="3600" dirty="0" smtClean="0">
                <a:solidFill>
                  <a:srgbClr val="000000"/>
                </a:solidFill>
                <a:latin typeface="Times New Roman" panose="02020603050405020304" pitchFamily="18" charset="0"/>
              </a:rPr>
              <a:t>(</a:t>
            </a:r>
            <a:r>
              <a:rPr lang="en-US" sz="3600" dirty="0">
                <a:solidFill>
                  <a:srgbClr val="000000"/>
                </a:solidFill>
                <a:latin typeface="Times New Roman" panose="02020603050405020304" pitchFamily="18" charset="0"/>
              </a:rPr>
              <a:t>c) </a:t>
            </a:r>
            <a:r>
              <a:rPr lang="en-US" sz="3600" u="sng" dirty="0">
                <a:solidFill>
                  <a:srgbClr val="000000"/>
                </a:solidFill>
                <a:latin typeface="Times New Roman" panose="02020603050405020304" pitchFamily="18" charset="0"/>
              </a:rPr>
              <a:t>People</a:t>
            </a:r>
            <a:r>
              <a:rPr lang="en-US" sz="3600" dirty="0">
                <a:solidFill>
                  <a:srgbClr val="000000"/>
                </a:solidFill>
                <a:latin typeface="Times New Roman" panose="02020603050405020304" pitchFamily="18" charset="0"/>
              </a:rPr>
              <a:t> sing a song for the person.</a:t>
            </a:r>
            <a:endParaRPr lang="en-US" sz="3600" dirty="0"/>
          </a:p>
          <a:p>
            <a:pPr algn="just"/>
            <a:r>
              <a:rPr lang="en-US" sz="3600" dirty="0" smtClean="0">
                <a:solidFill>
                  <a:srgbClr val="000000"/>
                </a:solidFill>
                <a:latin typeface="Times New Roman" panose="02020603050405020304" pitchFamily="18" charset="0"/>
              </a:rPr>
              <a:t>   (</a:t>
            </a:r>
            <a:r>
              <a:rPr lang="en-US" sz="3600" dirty="0">
                <a:solidFill>
                  <a:srgbClr val="000000"/>
                </a:solidFill>
                <a:latin typeface="Times New Roman" panose="02020603050405020304" pitchFamily="18" charset="0"/>
              </a:rPr>
              <a:t>d) The children’s friends come </a:t>
            </a:r>
            <a:r>
              <a:rPr lang="en-US" sz="3600" u="sng" dirty="0">
                <a:solidFill>
                  <a:srgbClr val="000000"/>
                </a:solidFill>
                <a:latin typeface="Times New Roman" panose="02020603050405020304" pitchFamily="18" charset="0"/>
              </a:rPr>
              <a:t>to the home.</a:t>
            </a:r>
            <a:endParaRPr lang="en-US" sz="3600" dirty="0"/>
          </a:p>
          <a:p>
            <a:pPr algn="just">
              <a:spcAft>
                <a:spcPts val="800"/>
              </a:spcAft>
            </a:pPr>
            <a:r>
              <a:rPr lang="en-US" sz="3600" dirty="0" smtClean="0">
                <a:solidFill>
                  <a:srgbClr val="000000"/>
                </a:solidFill>
                <a:latin typeface="Times New Roman" panose="02020603050405020304" pitchFamily="18" charset="0"/>
              </a:rPr>
              <a:t>   (</a:t>
            </a:r>
            <a:r>
              <a:rPr lang="en-US" sz="3600" dirty="0">
                <a:solidFill>
                  <a:srgbClr val="000000"/>
                </a:solidFill>
                <a:latin typeface="Times New Roman" panose="02020603050405020304" pitchFamily="18" charset="0"/>
              </a:rPr>
              <a:t>e) The children play </a:t>
            </a:r>
            <a:r>
              <a:rPr lang="en-US" sz="3600" u="sng" dirty="0">
                <a:solidFill>
                  <a:srgbClr val="000000"/>
                </a:solidFill>
                <a:latin typeface="Times New Roman" panose="02020603050405020304" pitchFamily="18" charset="0"/>
              </a:rPr>
              <a:t>games</a:t>
            </a:r>
            <a:r>
              <a:rPr lang="en-US" sz="3600" dirty="0">
                <a:solidFill>
                  <a:srgbClr val="000000"/>
                </a:solidFill>
                <a:latin typeface="Times New Roman" panose="02020603050405020304" pitchFamily="18" charset="0"/>
              </a:rPr>
              <a:t> and sing songs.</a:t>
            </a:r>
            <a:endParaRPr lang="en-US" sz="3600" dirty="0"/>
          </a:p>
          <a:p>
            <a:r>
              <a:rPr lang="en-US" sz="3600" dirty="0"/>
              <a:t/>
            </a:r>
            <a:br>
              <a:rPr lang="en-US" sz="3600" dirty="0"/>
            </a:br>
            <a:endParaRPr lang="en-US" sz="3600" dirty="0"/>
          </a:p>
        </p:txBody>
      </p:sp>
    </p:spTree>
    <p:extLst>
      <p:ext uri="{BB962C8B-B14F-4D97-AF65-F5344CB8AC3E}">
        <p14:creationId xmlns:p14="http://schemas.microsoft.com/office/powerpoint/2010/main" val="310654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34052244"/>
              </p:ext>
            </p:extLst>
          </p:nvPr>
        </p:nvGraphicFramePr>
        <p:xfrm>
          <a:off x="457200" y="1997682"/>
          <a:ext cx="11429999" cy="4295541"/>
        </p:xfrm>
        <a:graphic>
          <a:graphicData uri="http://schemas.openxmlformats.org/drawingml/2006/table">
            <a:tbl>
              <a:tblPr/>
              <a:tblGrid>
                <a:gridCol w="11429999"/>
              </a:tblGrid>
              <a:tr h="4295541">
                <a:tc>
                  <a:txBody>
                    <a:bodyPr/>
                    <a:lstStyle/>
                    <a:p>
                      <a:pPr algn="ctr" rtl="0" fontAlgn="t">
                        <a:spcBef>
                          <a:spcPts val="0"/>
                        </a:spcBef>
                        <a:spcAft>
                          <a:spcPts val="0"/>
                        </a:spcAft>
                      </a:pPr>
                      <a:r>
                        <a:rPr lang="en-US" sz="2000" b="1" i="0" u="none" strike="noStrike" dirty="0">
                          <a:solidFill>
                            <a:srgbClr val="000000"/>
                          </a:solidFill>
                          <a:effectLst/>
                          <a:latin typeface="Times New Roman" panose="02020603050405020304" pitchFamily="18" charset="0"/>
                        </a:rPr>
                        <a:t>Guidelines to be healthy </a:t>
                      </a:r>
                      <a:endParaRPr lang="en-US" sz="3200" dirty="0">
                        <a:effectLst/>
                      </a:endParaRPr>
                    </a:p>
                    <a:p>
                      <a:pPr marL="228600" rtl="0" fontAlgn="base">
                        <a:spcBef>
                          <a:spcPts val="0"/>
                        </a:spcBef>
                        <a:spcAft>
                          <a:spcPts val="0"/>
                        </a:spcAft>
                        <a:buFont typeface="+mj-lt"/>
                        <a:buAutoNum type="arabicPeriod"/>
                      </a:pPr>
                      <a:r>
                        <a:rPr lang="en-US" sz="2000" b="0" i="0" u="none" strike="noStrike" dirty="0">
                          <a:solidFill>
                            <a:srgbClr val="000000"/>
                          </a:solidFill>
                          <a:effectLst/>
                          <a:latin typeface="Times New Roman" panose="02020603050405020304" pitchFamily="18" charset="0"/>
                        </a:rPr>
                        <a:t>Eat balanced food</a:t>
                      </a:r>
                    </a:p>
                    <a:p>
                      <a:pPr marL="228600" rtl="0" fontAlgn="base">
                        <a:spcBef>
                          <a:spcPts val="0"/>
                        </a:spcBef>
                        <a:spcAft>
                          <a:spcPts val="0"/>
                        </a:spcAft>
                        <a:buFont typeface="+mj-lt"/>
                        <a:buAutoNum type="arabicPeriod"/>
                      </a:pPr>
                      <a:r>
                        <a:rPr lang="en-US" sz="2000" b="0" i="0" u="none" strike="noStrike" dirty="0">
                          <a:solidFill>
                            <a:srgbClr val="000000"/>
                          </a:solidFill>
                          <a:effectLst/>
                          <a:latin typeface="Times New Roman" panose="02020603050405020304" pitchFamily="18" charset="0"/>
                        </a:rPr>
                        <a:t>Sleep eight hours a day</a:t>
                      </a:r>
                    </a:p>
                    <a:p>
                      <a:pPr marL="228600" rtl="0" fontAlgn="base">
                        <a:spcBef>
                          <a:spcPts val="0"/>
                        </a:spcBef>
                        <a:spcAft>
                          <a:spcPts val="0"/>
                        </a:spcAft>
                        <a:buFont typeface="+mj-lt"/>
                        <a:buAutoNum type="arabicPeriod"/>
                      </a:pPr>
                      <a:r>
                        <a:rPr lang="en-US" sz="2000" b="0" i="0" u="none" strike="noStrike" dirty="0">
                          <a:solidFill>
                            <a:srgbClr val="000000"/>
                          </a:solidFill>
                          <a:effectLst/>
                          <a:latin typeface="Times New Roman" panose="02020603050405020304" pitchFamily="18" charset="0"/>
                        </a:rPr>
                        <a:t>Do exercise regularly.</a:t>
                      </a:r>
                    </a:p>
                    <a:p>
                      <a:pPr marL="228600" rtl="0" fontAlgn="base">
                        <a:spcBef>
                          <a:spcPts val="0"/>
                        </a:spcBef>
                        <a:spcAft>
                          <a:spcPts val="0"/>
                        </a:spcAft>
                        <a:buFont typeface="+mj-lt"/>
                        <a:buAutoNum type="arabicPeriod"/>
                      </a:pPr>
                      <a:r>
                        <a:rPr lang="en-US" sz="2000" b="0" i="0" u="none" strike="noStrike" dirty="0">
                          <a:solidFill>
                            <a:srgbClr val="000000"/>
                          </a:solidFill>
                          <a:effectLst/>
                          <a:latin typeface="Times New Roman" panose="02020603050405020304" pitchFamily="18" charset="0"/>
                        </a:rPr>
                        <a:t>Play regularly.</a:t>
                      </a:r>
                    </a:p>
                    <a:p>
                      <a:pPr marL="228600" rtl="0" fontAlgn="base">
                        <a:spcBef>
                          <a:spcPts val="0"/>
                        </a:spcBef>
                        <a:spcAft>
                          <a:spcPts val="0"/>
                        </a:spcAft>
                        <a:buFont typeface="+mj-lt"/>
                        <a:buAutoNum type="arabicPeriod"/>
                      </a:pPr>
                      <a:r>
                        <a:rPr lang="en-US" sz="2000" b="0" i="0" u="none" strike="noStrike" dirty="0">
                          <a:solidFill>
                            <a:srgbClr val="000000"/>
                          </a:solidFill>
                          <a:effectLst/>
                          <a:latin typeface="Times New Roman" panose="02020603050405020304" pitchFamily="18" charset="0"/>
                        </a:rPr>
                        <a:t>Keep clean your body and clothes.</a:t>
                      </a:r>
                    </a:p>
                    <a:p>
                      <a:pPr marL="228600" rtl="0" fontAlgn="base">
                        <a:spcBef>
                          <a:spcPts val="0"/>
                        </a:spcBef>
                        <a:spcAft>
                          <a:spcPts val="800"/>
                        </a:spcAft>
                        <a:buFont typeface="+mj-lt"/>
                        <a:buAutoNum type="arabicPeriod"/>
                      </a:pPr>
                      <a:r>
                        <a:rPr lang="en-US" sz="2000" b="0" i="0" u="none" strike="noStrike" dirty="0">
                          <a:solidFill>
                            <a:srgbClr val="000000"/>
                          </a:solidFill>
                          <a:effectLst/>
                          <a:latin typeface="Times New Roman" panose="02020603050405020304" pitchFamily="18" charset="0"/>
                        </a:rPr>
                        <a:t>Drink enough water</a:t>
                      </a:r>
                      <a:r>
                        <a:rPr lang="en-US" sz="2000" b="0" i="0" u="none" strike="noStrike" dirty="0" smtClean="0">
                          <a:solidFill>
                            <a:srgbClr val="000000"/>
                          </a:solidFill>
                          <a:effectLst/>
                          <a:latin typeface="Times New Roman" panose="02020603050405020304" pitchFamily="18" charset="0"/>
                        </a:rPr>
                        <a:t>.</a:t>
                      </a:r>
                    </a:p>
                    <a:p>
                      <a:pPr rtl="0"/>
                      <a:r>
                        <a:rPr lang="en-US" sz="1800" b="1" i="0" u="none" strike="noStrike" kern="1200" dirty="0" smtClean="0">
                          <a:solidFill>
                            <a:schemeClr val="tx1"/>
                          </a:solidFill>
                          <a:effectLst/>
                          <a:latin typeface="+mn-lt"/>
                          <a:ea typeface="+mn-ea"/>
                          <a:cs typeface="+mn-cs"/>
                        </a:rPr>
                        <a:t>Question:</a:t>
                      </a:r>
                      <a:endParaRPr lang="en-US" sz="2000" b="0" dirty="0" smtClean="0">
                        <a:effectLst/>
                      </a:endParaRPr>
                    </a:p>
                    <a:p>
                      <a:pPr rtl="0" fontAlgn="base"/>
                      <a:r>
                        <a:rPr lang="en-US" sz="1800" b="0" i="0" u="none" strike="noStrike" kern="1200" dirty="0" smtClean="0">
                          <a:solidFill>
                            <a:schemeClr val="tx1"/>
                          </a:solidFill>
                          <a:effectLst/>
                          <a:latin typeface="+mn-lt"/>
                          <a:ea typeface="+mn-ea"/>
                          <a:cs typeface="+mn-cs"/>
                        </a:rPr>
                        <a:t>A)Which food do you eat to be healthy?                                                     1</a:t>
                      </a:r>
                    </a:p>
                    <a:p>
                      <a:pPr rtl="0" fontAlgn="base"/>
                      <a:r>
                        <a:rPr lang="en-US" sz="1800" b="0" i="0" u="none" strike="noStrike" kern="1200" dirty="0" smtClean="0">
                          <a:solidFill>
                            <a:schemeClr val="tx1"/>
                          </a:solidFill>
                          <a:effectLst/>
                          <a:latin typeface="+mn-lt"/>
                          <a:ea typeface="+mn-ea"/>
                          <a:cs typeface="+mn-cs"/>
                        </a:rPr>
                        <a:t>B)How much time we should sleep a day?                                                  2</a:t>
                      </a:r>
                    </a:p>
                    <a:p>
                      <a:pPr rtl="0" fontAlgn="base"/>
                      <a:r>
                        <a:rPr lang="en-US" sz="1800" b="0" i="0" u="none" strike="noStrike" kern="1200" dirty="0" smtClean="0">
                          <a:solidFill>
                            <a:schemeClr val="tx1"/>
                          </a:solidFill>
                          <a:effectLst/>
                          <a:latin typeface="+mn-lt"/>
                          <a:ea typeface="+mn-ea"/>
                          <a:cs typeface="+mn-cs"/>
                        </a:rPr>
                        <a:t>C)Given three advice to your younger brother to be healthy?                3</a:t>
                      </a:r>
                    </a:p>
                    <a:p>
                      <a:pPr rtl="0" fontAlgn="base"/>
                      <a:endParaRPr lang="en-US" sz="1800" b="0" i="0" u="none" strike="noStrike" kern="1200" dirty="0" smtClean="0">
                        <a:solidFill>
                          <a:schemeClr val="tx1"/>
                        </a:solidFill>
                        <a:effectLst/>
                        <a:latin typeface="+mn-lt"/>
                        <a:ea typeface="+mn-ea"/>
                        <a:cs typeface="+mn-cs"/>
                      </a:endParaRPr>
                    </a:p>
                    <a:p>
                      <a:pPr marL="228600" rtl="0" fontAlgn="base">
                        <a:spcBef>
                          <a:spcPts val="0"/>
                        </a:spcBef>
                        <a:spcAft>
                          <a:spcPts val="800"/>
                        </a:spcAft>
                        <a:buFont typeface="+mj-lt"/>
                        <a:buAutoNum type="arabicPeriod"/>
                      </a:pPr>
                      <a:endParaRPr lang="en-US" sz="2000" b="0" i="0" u="none" strike="noStrike" dirty="0">
                        <a:solidFill>
                          <a:srgbClr val="000000"/>
                        </a:solidFill>
                        <a:effectLst/>
                        <a:latin typeface="Times New Roman" panose="02020603050405020304" pitchFamily="18"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457200" y="372456"/>
            <a:ext cx="11429999"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 Read the following guidelines about how to be healthy and answer the questions</a:t>
            </a:r>
            <a:r>
              <a:rPr kumimoji="0" lang="en-US" sz="11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6            </a:t>
            </a:r>
            <a:r>
              <a:rPr kumimoji="0" lang="en-US" sz="11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8012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729" y="648752"/>
            <a:ext cx="11429999" cy="5991384"/>
          </a:xfrm>
          <a:prstGeom prst="rect">
            <a:avLst/>
          </a:prstGeom>
        </p:spPr>
        <p:txBody>
          <a:bodyPr wrap="square">
            <a:spAutoFit/>
          </a:bodyPr>
          <a:lstStyle/>
          <a:p>
            <a:pPr algn="just">
              <a:spcAft>
                <a:spcPts val="800"/>
              </a:spcAft>
            </a:pPr>
            <a:r>
              <a:rPr lang="en-US" sz="2400" b="1" dirty="0">
                <a:solidFill>
                  <a:srgbClr val="000000"/>
                </a:solidFill>
                <a:latin typeface="Times New Roman" panose="02020603050405020304" pitchFamily="18" charset="0"/>
              </a:rPr>
              <a:t>11. Fill in the blanks by writing the times so that the story make a sense. Write a.m. or p.m. with the time.                                                                                   5</a:t>
            </a:r>
            <a:endParaRPr lang="en-US" sz="2400" dirty="0"/>
          </a:p>
          <a:p>
            <a:pPr algn="just">
              <a:spcAft>
                <a:spcPts val="800"/>
              </a:spcAft>
            </a:pPr>
            <a:r>
              <a:rPr lang="en-US" sz="2400" dirty="0" err="1">
                <a:solidFill>
                  <a:srgbClr val="000000"/>
                </a:solidFill>
                <a:latin typeface="Times New Roman" panose="02020603050405020304" pitchFamily="18" charset="0"/>
              </a:rPr>
              <a:t>Ratul</a:t>
            </a:r>
            <a:r>
              <a:rPr lang="en-US" sz="2400" dirty="0">
                <a:solidFill>
                  <a:srgbClr val="000000"/>
                </a:solidFill>
                <a:latin typeface="Times New Roman" panose="02020603050405020304" pitchFamily="18" charset="0"/>
              </a:rPr>
              <a:t> is a student of class 5. He gets up at (a)------. Then he washes himself. He takes his breakfast at (b)------. After breakfast he starts for school at (c) -------. He returns from school at (d)------------. Then he goes to field at (e)-------to play with his friends.</a:t>
            </a:r>
            <a:endParaRPr lang="en-US" sz="2400" dirty="0"/>
          </a:p>
          <a:p>
            <a:pPr algn="just"/>
            <a:r>
              <a:rPr lang="en-US" sz="2400" dirty="0"/>
              <a:t/>
            </a:r>
            <a:br>
              <a:rPr lang="en-US" sz="2400" dirty="0"/>
            </a:br>
            <a:r>
              <a:rPr lang="en-US" sz="2400" b="1" dirty="0">
                <a:solidFill>
                  <a:srgbClr val="000000"/>
                </a:solidFill>
                <a:latin typeface="Times New Roman" panose="02020603050405020304" pitchFamily="18" charset="0"/>
              </a:rPr>
              <a:t>12. Rearrange the words in the appropriate order to make meaningful sentences.                                                                                                             10</a:t>
            </a:r>
            <a:endParaRPr lang="en-US" sz="2400" dirty="0"/>
          </a:p>
          <a:p>
            <a:pPr indent="457200" algn="just"/>
            <a:r>
              <a:rPr lang="en-US" sz="2400" dirty="0">
                <a:solidFill>
                  <a:srgbClr val="000000"/>
                </a:solidFill>
                <a:latin typeface="Times New Roman" panose="02020603050405020304" pitchFamily="18" charset="0"/>
              </a:rPr>
              <a:t>(a) time/free/I/in/my/run</a:t>
            </a:r>
            <a:endParaRPr lang="en-US" sz="2400" dirty="0"/>
          </a:p>
          <a:p>
            <a:pPr indent="457200" algn="just"/>
            <a:r>
              <a:rPr lang="en-US" sz="2400" dirty="0">
                <a:solidFill>
                  <a:srgbClr val="000000"/>
                </a:solidFill>
                <a:latin typeface="Times New Roman" panose="02020603050405020304" pitchFamily="18" charset="0"/>
              </a:rPr>
              <a:t>(b) hours/are/24/in/there/ a day</a:t>
            </a:r>
            <a:endParaRPr lang="en-US" sz="2400" dirty="0"/>
          </a:p>
          <a:p>
            <a:pPr indent="457200" algn="just"/>
            <a:r>
              <a:rPr lang="en-US" sz="2400" dirty="0">
                <a:solidFill>
                  <a:srgbClr val="000000"/>
                </a:solidFill>
                <a:latin typeface="Times New Roman" panose="02020603050405020304" pitchFamily="18" charset="0"/>
              </a:rPr>
              <a:t>(c) hands/ your/ regularly/ wash</a:t>
            </a:r>
            <a:endParaRPr lang="en-US" sz="2400" dirty="0"/>
          </a:p>
          <a:p>
            <a:pPr indent="457200" algn="just"/>
            <a:r>
              <a:rPr lang="en-US" sz="2400" dirty="0">
                <a:solidFill>
                  <a:srgbClr val="000000"/>
                </a:solidFill>
                <a:latin typeface="Times New Roman" panose="02020603050405020304" pitchFamily="18" charset="0"/>
              </a:rPr>
              <a:t>(d) you/ fine/are / hope/I</a:t>
            </a:r>
            <a:endParaRPr lang="en-US" dirty="0"/>
          </a:p>
          <a:p>
            <a:r>
              <a:rPr lang="en-US" sz="2400" dirty="0"/>
              <a:t> </a:t>
            </a:r>
            <a:r>
              <a:rPr lang="en-US" sz="2400" dirty="0" smtClean="0"/>
              <a:t>     (</a:t>
            </a:r>
            <a:r>
              <a:rPr lang="en-US" sz="2400" dirty="0"/>
              <a:t>e) laughed /the/hare/laughed/and</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87469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42543509"/>
              </p:ext>
            </p:extLst>
          </p:nvPr>
        </p:nvGraphicFramePr>
        <p:xfrm>
          <a:off x="968188" y="1815353"/>
          <a:ext cx="10596283" cy="3657600"/>
        </p:xfrm>
        <a:graphic>
          <a:graphicData uri="http://schemas.openxmlformats.org/drawingml/2006/table">
            <a:tbl>
              <a:tblPr/>
              <a:tblGrid>
                <a:gridCol w="10596283"/>
              </a:tblGrid>
              <a:tr h="3657600">
                <a:tc>
                  <a:txBody>
                    <a:bodyPr/>
                    <a:lstStyle/>
                    <a:p>
                      <a:pPr algn="ctr" rtl="0" fontAlgn="t">
                        <a:spcBef>
                          <a:spcPts val="0"/>
                        </a:spcBef>
                        <a:spcAft>
                          <a:spcPts val="0"/>
                        </a:spcAft>
                      </a:pPr>
                      <a:r>
                        <a:rPr lang="en-US" sz="2400" b="0" i="0" u="none" strike="noStrike" dirty="0">
                          <a:solidFill>
                            <a:srgbClr val="000000"/>
                          </a:solidFill>
                          <a:effectLst/>
                          <a:latin typeface="Times New Roman" panose="02020603050405020304" pitchFamily="18" charset="0"/>
                        </a:rPr>
                        <a:t>Language Club</a:t>
                      </a:r>
                      <a:endParaRPr lang="en-US" sz="4000" b="0" dirty="0">
                        <a:effectLst/>
                      </a:endParaRPr>
                    </a:p>
                    <a:p>
                      <a:pPr rtl="0" fontAlgn="base">
                        <a:spcBef>
                          <a:spcPts val="0"/>
                        </a:spcBef>
                        <a:spcAft>
                          <a:spcPts val="0"/>
                        </a:spcAft>
                        <a:buFont typeface="+mj-lt"/>
                        <a:buAutoNum type="arabicPeriod"/>
                      </a:pPr>
                      <a:r>
                        <a:rPr lang="en-US" sz="2400" b="0" i="0" u="none" strike="noStrike" dirty="0">
                          <a:solidFill>
                            <a:srgbClr val="000000"/>
                          </a:solidFill>
                          <a:effectLst/>
                          <a:latin typeface="Times New Roman" panose="02020603050405020304" pitchFamily="18" charset="0"/>
                        </a:rPr>
                        <a:t>Name                     :…………………………..</a:t>
                      </a:r>
                    </a:p>
                    <a:p>
                      <a:pPr rtl="0" fontAlgn="base">
                        <a:spcBef>
                          <a:spcPts val="0"/>
                        </a:spcBef>
                        <a:spcAft>
                          <a:spcPts val="0"/>
                        </a:spcAft>
                        <a:buFont typeface="+mj-lt"/>
                        <a:buAutoNum type="arabicPeriod"/>
                      </a:pPr>
                      <a:r>
                        <a:rPr lang="en-US" sz="2400" b="0" i="0" u="none" strike="noStrike" dirty="0">
                          <a:solidFill>
                            <a:srgbClr val="000000"/>
                          </a:solidFill>
                          <a:effectLst/>
                          <a:latin typeface="Times New Roman" panose="02020603050405020304" pitchFamily="18" charset="0"/>
                        </a:rPr>
                        <a:t>Father’s name       :…………………………..</a:t>
                      </a:r>
                    </a:p>
                    <a:p>
                      <a:pPr rtl="0" fontAlgn="base">
                        <a:spcBef>
                          <a:spcPts val="0"/>
                        </a:spcBef>
                        <a:spcAft>
                          <a:spcPts val="0"/>
                        </a:spcAft>
                        <a:buFont typeface="+mj-lt"/>
                        <a:buAutoNum type="arabicPeriod"/>
                      </a:pPr>
                      <a:r>
                        <a:rPr lang="en-US" sz="2400" b="0" i="0" u="none" strike="noStrike" dirty="0">
                          <a:solidFill>
                            <a:srgbClr val="000000"/>
                          </a:solidFill>
                          <a:effectLst/>
                          <a:latin typeface="Times New Roman" panose="02020603050405020304" pitchFamily="18" charset="0"/>
                        </a:rPr>
                        <a:t>Mother’s name     :…………………………..</a:t>
                      </a:r>
                    </a:p>
                    <a:p>
                      <a:pPr rtl="0" fontAlgn="base">
                        <a:spcBef>
                          <a:spcPts val="0"/>
                        </a:spcBef>
                        <a:spcAft>
                          <a:spcPts val="0"/>
                        </a:spcAft>
                        <a:buFont typeface="+mj-lt"/>
                        <a:buAutoNum type="arabicPeriod"/>
                      </a:pPr>
                      <a:r>
                        <a:rPr lang="en-US" sz="2400" b="0" i="0" u="none" strike="noStrike" dirty="0">
                          <a:solidFill>
                            <a:srgbClr val="000000"/>
                          </a:solidFill>
                          <a:effectLst/>
                          <a:latin typeface="Times New Roman" panose="02020603050405020304" pitchFamily="18" charset="0"/>
                        </a:rPr>
                        <a:t>Class                    :…………………………..</a:t>
                      </a:r>
                    </a:p>
                    <a:p>
                      <a:pPr rtl="0" fontAlgn="base">
                        <a:spcBef>
                          <a:spcPts val="0"/>
                        </a:spcBef>
                        <a:spcAft>
                          <a:spcPts val="800"/>
                        </a:spcAft>
                        <a:buFont typeface="+mj-lt"/>
                        <a:buAutoNum type="arabicPeriod"/>
                      </a:pPr>
                      <a:r>
                        <a:rPr lang="en-US" sz="2400" b="0" i="0" u="none" strike="noStrike" dirty="0">
                          <a:solidFill>
                            <a:srgbClr val="000000"/>
                          </a:solidFill>
                          <a:effectLst/>
                          <a:latin typeface="Times New Roman" panose="02020603050405020304" pitchFamily="18" charset="0"/>
                        </a:rPr>
                        <a:t>Date of birth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008529" y="405071"/>
            <a:ext cx="10771095"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13. Imagine, you are </a:t>
            </a:r>
            <a:r>
              <a:rPr kumimoji="0" lang="en-US" sz="16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Reshma</a:t>
            </a:r>
            <a:r>
              <a:rPr kumimoji="0" lang="en-US" sz="16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16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Akter</a:t>
            </a:r>
            <a:r>
              <a:rPr kumimoji="0" lang="en-US" sz="16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Mr. </a:t>
            </a:r>
            <a:r>
              <a:rPr kumimoji="0" lang="en-US" sz="16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Rojob</a:t>
            </a:r>
            <a:r>
              <a:rPr kumimoji="0" lang="en-US" sz="16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Ali is your father and your mother is Mrs. </a:t>
            </a:r>
            <a:r>
              <a:rPr kumimoji="0" lang="en-US" sz="16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Monira</a:t>
            </a:r>
            <a:r>
              <a:rPr kumimoji="0" lang="en-US" sz="16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Ali. You read in class 5 and your date of birth 15 December 2007. You want to be a member of a language club. Now fill up the form using above information.                            </a:t>
            </a:r>
            <a:r>
              <a:rPr kumimoji="0" 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5</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696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906" y="1196789"/>
            <a:ext cx="10582835" cy="5284693"/>
          </a:xfrm>
          <a:prstGeom prst="rect">
            <a:avLst/>
          </a:prstGeom>
        </p:spPr>
      </p:pic>
      <p:sp>
        <p:nvSpPr>
          <p:cNvPr id="3" name="Rounded Rectangle 2"/>
          <p:cNvSpPr/>
          <p:nvPr/>
        </p:nvSpPr>
        <p:spPr>
          <a:xfrm>
            <a:off x="1869141" y="282387"/>
            <a:ext cx="8364070" cy="7126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70C0"/>
                </a:solidFill>
              </a:rPr>
              <a:t>Exam hall room </a:t>
            </a:r>
            <a:endParaRPr lang="en-US" dirty="0">
              <a:solidFill>
                <a:srgbClr val="0070C0"/>
              </a:solidFill>
            </a:endParaRPr>
          </a:p>
        </p:txBody>
      </p:sp>
    </p:spTree>
    <p:extLst>
      <p:ext uri="{BB962C8B-B14F-4D97-AF65-F5344CB8AC3E}">
        <p14:creationId xmlns:p14="http://schemas.microsoft.com/office/powerpoint/2010/main" val="247162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20B99271-D93D-4A35-8700-1DAC7EB07CE8}"/>
              </a:ext>
            </a:extLst>
          </p:cNvPr>
          <p:cNvSpPr/>
          <p:nvPr/>
        </p:nvSpPr>
        <p:spPr>
          <a:xfrm>
            <a:off x="1617785" y="316523"/>
            <a:ext cx="9302261" cy="110783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a:latin typeface="Book Antiqua" pitchFamily="18" charset="0"/>
              </a:rPr>
              <a:t>Learning outcomes</a:t>
            </a:r>
          </a:p>
          <a:p>
            <a:pPr algn="ctr"/>
            <a:endParaRPr lang="en-US" dirty="0"/>
          </a:p>
        </p:txBody>
      </p:sp>
      <p:sp>
        <p:nvSpPr>
          <p:cNvPr id="3" name="Rectangle: Top Corners Rounded 5">
            <a:extLst>
              <a:ext uri="{FF2B5EF4-FFF2-40B4-BE49-F238E27FC236}">
                <a16:creationId xmlns="" xmlns:a16="http://schemas.microsoft.com/office/drawing/2014/main" id="{73D0654D-2FCB-458F-B2B1-97B5B42D5FD2}"/>
              </a:ext>
            </a:extLst>
          </p:cNvPr>
          <p:cNvSpPr/>
          <p:nvPr/>
        </p:nvSpPr>
        <p:spPr>
          <a:xfrm>
            <a:off x="403412" y="1600200"/>
            <a:ext cx="11497235" cy="5029199"/>
          </a:xfrm>
          <a:prstGeom prst="round2Same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B050"/>
                </a:solidFill>
                <a:latin typeface="Book Antiqua" pitchFamily="18" charset="0"/>
              </a:rPr>
              <a:t>At the end of the </a:t>
            </a:r>
            <a:r>
              <a:rPr lang="en-US" sz="2800" b="1" dirty="0" smtClean="0">
                <a:solidFill>
                  <a:srgbClr val="00B050"/>
                </a:solidFill>
                <a:latin typeface="Book Antiqua" pitchFamily="18" charset="0"/>
              </a:rPr>
              <a:t>Model Test Question</a:t>
            </a:r>
            <a:r>
              <a:rPr lang="en-US" sz="2800" b="1" dirty="0" smtClean="0">
                <a:solidFill>
                  <a:srgbClr val="00B050"/>
                </a:solidFill>
                <a:latin typeface="Book Antiqua" pitchFamily="18" charset="0"/>
              </a:rPr>
              <a:t>, </a:t>
            </a:r>
            <a:r>
              <a:rPr lang="en-US" sz="2800" b="1" dirty="0">
                <a:solidFill>
                  <a:srgbClr val="00B050"/>
                </a:solidFill>
                <a:latin typeface="Book Antiqua" pitchFamily="18" charset="0"/>
              </a:rPr>
              <a:t>we will be able to—</a:t>
            </a:r>
          </a:p>
          <a:p>
            <a:pPr marL="342900" indent="-342900">
              <a:buFont typeface="Wingdings" pitchFamily="2" charset="2"/>
              <a:buChar char="Ø"/>
            </a:pPr>
            <a:r>
              <a:rPr lang="en-US" sz="2800" b="1" dirty="0" smtClean="0">
                <a:solidFill>
                  <a:srgbClr val="00B050"/>
                </a:solidFill>
                <a:latin typeface="Book Antiqua" pitchFamily="18" charset="0"/>
              </a:rPr>
              <a:t> If we exercise this model test question. </a:t>
            </a:r>
          </a:p>
          <a:p>
            <a:pPr marL="342900" indent="-342900">
              <a:buFont typeface="Wingdings" pitchFamily="2" charset="2"/>
              <a:buChar char="Ø"/>
            </a:pPr>
            <a:r>
              <a:rPr lang="en-US" sz="2800" b="1" dirty="0" smtClean="0">
                <a:solidFill>
                  <a:srgbClr val="00B050"/>
                </a:solidFill>
                <a:latin typeface="Book Antiqua" pitchFamily="18" charset="0"/>
              </a:rPr>
              <a:t>Earn must be good result the exam .</a:t>
            </a:r>
            <a:endParaRPr lang="en-US" sz="2800" b="1" dirty="0">
              <a:solidFill>
                <a:srgbClr val="00B050"/>
              </a:solidFill>
              <a:latin typeface="Book Antiqua" pitchFamily="18" charset="0"/>
            </a:endParaRPr>
          </a:p>
          <a:p>
            <a:endParaRPr lang="en-US" sz="2800" b="1" dirty="0">
              <a:solidFill>
                <a:srgbClr val="00B050"/>
              </a:solidFill>
              <a:latin typeface="Book Antiqua" pitchFamily="18" charset="0"/>
            </a:endParaRPr>
          </a:p>
          <a:p>
            <a:pPr algn="ctr"/>
            <a:endParaRPr lang="en-US" dirty="0"/>
          </a:p>
        </p:txBody>
      </p:sp>
    </p:spTree>
    <p:extLst>
      <p:ext uri="{BB962C8B-B14F-4D97-AF65-F5344CB8AC3E}">
        <p14:creationId xmlns:p14="http://schemas.microsoft.com/office/powerpoint/2010/main" val="255211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5153" y="215153"/>
            <a:ext cx="11524129" cy="6320118"/>
          </a:xfrm>
          <a:prstGeom prst="roundRect">
            <a:avLst>
              <a:gd name="adj" fmla="val 0"/>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Model Test Exam 2021</a:t>
            </a:r>
            <a:endParaRPr lang="en-US" dirty="0"/>
          </a:p>
          <a:p>
            <a:pPr algn="ctr"/>
            <a:r>
              <a:rPr lang="en-US" dirty="0"/>
              <a:t>Class: Five</a:t>
            </a:r>
          </a:p>
          <a:p>
            <a:pPr algn="ctr"/>
            <a:r>
              <a:rPr lang="en-US" dirty="0"/>
              <a:t>Subject: English</a:t>
            </a:r>
          </a:p>
          <a:p>
            <a:r>
              <a:rPr lang="en-US" dirty="0"/>
              <a:t>Time: 2.15 Hours                                                                  </a:t>
            </a:r>
            <a:r>
              <a:rPr lang="en-US" dirty="0" smtClean="0"/>
              <a:t>                                                                               </a:t>
            </a:r>
            <a:r>
              <a:rPr lang="en-US" dirty="0"/>
              <a:t>Full Marks: 100</a:t>
            </a:r>
          </a:p>
          <a:p>
            <a:r>
              <a:rPr lang="en-US" sz="2400" b="1" dirty="0"/>
              <a:t>Read the text and answer the question no. 1,2,3 and 4.</a:t>
            </a:r>
            <a:endParaRPr lang="en-US" sz="2400" dirty="0"/>
          </a:p>
          <a:p>
            <a:r>
              <a:rPr lang="en-US" sz="2400" dirty="0"/>
              <a:t>A person’s birthday is a special day. This is the date when the person was born people around the world celebrate birthday in different ways. In many countries people celebrate with a cake. There are candles on the cake there is one candle for each year of the person’s life, people sing song for the person. At the end of the song, the person blows out the candles. In some countries there is often a party for children’s birthday. The children’s friends come to the home. There is special food, sweets. The children play games and sing. The friends often bring a birthday gift for child. The gifts are wrapped in colorful paper. The gift may be a toy, a book or some clothes. In some countries, the friends did not bring gift. The most important things is to enjoy the day and spend time with friends and family .</a:t>
            </a:r>
          </a:p>
          <a:p>
            <a:r>
              <a:rPr lang="en-US" sz="2400" dirty="0"/>
              <a:t/>
            </a:r>
            <a:br>
              <a:rPr lang="en-US" sz="2400" dirty="0"/>
            </a:br>
            <a:endParaRPr lang="en-US" sz="2400" dirty="0"/>
          </a:p>
        </p:txBody>
      </p:sp>
    </p:spTree>
    <p:extLst>
      <p:ext uri="{BB962C8B-B14F-4D97-AF65-F5344CB8AC3E}">
        <p14:creationId xmlns:p14="http://schemas.microsoft.com/office/powerpoint/2010/main" val="117753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1485450"/>
              </p:ext>
            </p:extLst>
          </p:nvPr>
        </p:nvGraphicFramePr>
        <p:xfrm>
          <a:off x="484094" y="1322950"/>
          <a:ext cx="10838329" cy="5364480"/>
        </p:xfrm>
        <a:graphic>
          <a:graphicData uri="http://schemas.openxmlformats.org/drawingml/2006/table">
            <a:tbl>
              <a:tblPr/>
              <a:tblGrid>
                <a:gridCol w="3154819"/>
                <a:gridCol w="7683510"/>
              </a:tblGrid>
              <a:tr h="437356">
                <a:tc>
                  <a:txBody>
                    <a:bodyPr/>
                    <a:lstStyle/>
                    <a:p>
                      <a:pPr algn="ctr" rtl="0" fontAlgn="t">
                        <a:spcBef>
                          <a:spcPts val="0"/>
                        </a:spcBef>
                        <a:spcAft>
                          <a:spcPts val="800"/>
                        </a:spcAft>
                      </a:pPr>
                      <a:r>
                        <a:rPr lang="en-US" sz="2400" b="1" i="0" u="none" strike="noStrike" dirty="0">
                          <a:solidFill>
                            <a:srgbClr val="000000"/>
                          </a:solidFill>
                          <a:effectLst/>
                          <a:latin typeface="Times New Roman" panose="02020603050405020304" pitchFamily="18" charset="0"/>
                        </a:rPr>
                        <a:t>Column A</a:t>
                      </a:r>
                      <a:endParaRPr lang="en-US" sz="40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US" sz="2400" b="1" i="0" u="none" strike="noStrike" dirty="0">
                          <a:solidFill>
                            <a:srgbClr val="000000"/>
                          </a:solidFill>
                          <a:effectLst/>
                          <a:latin typeface="Times New Roman" panose="02020603050405020304" pitchFamily="18" charset="0"/>
                        </a:rPr>
                        <a:t>Column B</a:t>
                      </a:r>
                      <a:endParaRPr lang="en-US" sz="40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356">
                <a:tc>
                  <a:txBody>
                    <a:bodyPr/>
                    <a:lstStyle/>
                    <a:p>
                      <a:pPr rtl="0" fontAlgn="base">
                        <a:spcBef>
                          <a:spcPts val="0"/>
                        </a:spcBef>
                        <a:spcAft>
                          <a:spcPts val="800"/>
                        </a:spcAft>
                        <a:buFont typeface="+mj-lt"/>
                        <a:buAutoNum type="arabicPeriod"/>
                      </a:pPr>
                      <a:r>
                        <a:rPr lang="en-US" sz="2400" b="0" i="0" u="none" strike="noStrike" dirty="0">
                          <a:solidFill>
                            <a:srgbClr val="000000"/>
                          </a:solidFill>
                          <a:effectLst/>
                          <a:latin typeface="Times New Roman" panose="02020603050405020304" pitchFamily="18" charset="0"/>
                        </a:rPr>
                        <a:t>Special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a:pPr>
                      <a:r>
                        <a:rPr lang="en-US" sz="2400" b="0" i="0" u="none" strike="noStrike" dirty="0">
                          <a:solidFill>
                            <a:srgbClr val="000000"/>
                          </a:solidFill>
                          <a:effectLst/>
                          <a:latin typeface="Times New Roman" panose="02020603050405020304" pitchFamily="18" charset="0"/>
                        </a:rPr>
                        <a:t>not the same or similar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356">
                <a:tc>
                  <a:txBody>
                    <a:bodyPr/>
                    <a:lstStyle/>
                    <a:p>
                      <a:pPr rtl="0" fontAlgn="base">
                        <a:spcBef>
                          <a:spcPts val="0"/>
                        </a:spcBef>
                        <a:spcAft>
                          <a:spcPts val="800"/>
                        </a:spcAft>
                        <a:buFont typeface="+mj-lt"/>
                        <a:buAutoNum type="arabicPeriod" startAt="2"/>
                      </a:pPr>
                      <a:r>
                        <a:rPr lang="en-US" sz="2400" b="0" i="0" u="none" strike="noStrike" dirty="0">
                          <a:solidFill>
                            <a:srgbClr val="000000"/>
                          </a:solidFill>
                          <a:effectLst/>
                          <a:latin typeface="Times New Roman" panose="02020603050405020304" pitchFamily="18" charset="0"/>
                        </a:rPr>
                        <a:t>Celebrate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startAt="2"/>
                      </a:pPr>
                      <a:r>
                        <a:rPr lang="en-US" sz="2400" b="0" i="0" u="none" strike="noStrike">
                          <a:solidFill>
                            <a:srgbClr val="000000"/>
                          </a:solidFill>
                          <a:effectLst/>
                          <a:latin typeface="Times New Roman" panose="02020603050405020304" pitchFamily="18" charset="0"/>
                        </a:rPr>
                        <a:t>an  object for a child to play with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356">
                <a:tc>
                  <a:txBody>
                    <a:bodyPr/>
                    <a:lstStyle/>
                    <a:p>
                      <a:pPr rtl="0" fontAlgn="base">
                        <a:spcBef>
                          <a:spcPts val="0"/>
                        </a:spcBef>
                        <a:spcAft>
                          <a:spcPts val="800"/>
                        </a:spcAft>
                        <a:buFont typeface="+mj-lt"/>
                        <a:buAutoNum type="arabicPeriod" startAt="3"/>
                      </a:pPr>
                      <a:r>
                        <a:rPr lang="en-US" sz="2400" b="0" i="0" u="none" strike="noStrike" dirty="0">
                          <a:solidFill>
                            <a:srgbClr val="000000"/>
                          </a:solidFill>
                          <a:effectLst/>
                          <a:latin typeface="Times New Roman" panose="02020603050405020304" pitchFamily="18" charset="0"/>
                        </a:rPr>
                        <a:t>Different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startAt="3"/>
                      </a:pPr>
                      <a:r>
                        <a:rPr lang="en-US" sz="2400" b="0" i="0" u="none" strike="noStrike" dirty="0">
                          <a:solidFill>
                            <a:srgbClr val="000000"/>
                          </a:solidFill>
                          <a:effectLst/>
                          <a:latin typeface="Times New Roman" panose="02020603050405020304" pitchFamily="18" charset="0"/>
                        </a:rPr>
                        <a:t>not usual or ordinary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356">
                <a:tc>
                  <a:txBody>
                    <a:bodyPr/>
                    <a:lstStyle/>
                    <a:p>
                      <a:pPr rtl="0" fontAlgn="base">
                        <a:spcBef>
                          <a:spcPts val="0"/>
                        </a:spcBef>
                        <a:spcAft>
                          <a:spcPts val="800"/>
                        </a:spcAft>
                        <a:buFont typeface="+mj-lt"/>
                        <a:buAutoNum type="arabicPeriod" startAt="4"/>
                      </a:pPr>
                      <a:r>
                        <a:rPr lang="en-US" sz="2400" b="0" i="0" u="none" strike="noStrike" dirty="0">
                          <a:solidFill>
                            <a:srgbClr val="000000"/>
                          </a:solidFill>
                          <a:effectLst/>
                          <a:latin typeface="Times New Roman" panose="02020603050405020304" pitchFamily="18" charset="0"/>
                        </a:rPr>
                        <a:t>Often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startAt="4"/>
                      </a:pPr>
                      <a:r>
                        <a:rPr lang="en-US" sz="2400" b="0" i="0" u="none" strike="noStrike" dirty="0">
                          <a:solidFill>
                            <a:srgbClr val="000000"/>
                          </a:solidFill>
                          <a:effectLst/>
                          <a:latin typeface="Times New Roman" panose="02020603050405020304" pitchFamily="18" charset="0"/>
                        </a:rPr>
                        <a:t>a warm pair of soft trousers</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356">
                <a:tc>
                  <a:txBody>
                    <a:bodyPr/>
                    <a:lstStyle/>
                    <a:p>
                      <a:pPr rtl="0" fontAlgn="base">
                        <a:spcBef>
                          <a:spcPts val="0"/>
                        </a:spcBef>
                        <a:spcAft>
                          <a:spcPts val="800"/>
                        </a:spcAft>
                        <a:buFont typeface="+mj-lt"/>
                        <a:buAutoNum type="arabicPeriod" startAt="5"/>
                      </a:pPr>
                      <a:r>
                        <a:rPr lang="en-US" sz="2400" b="0" i="0" u="none" strike="noStrike" dirty="0">
                          <a:solidFill>
                            <a:srgbClr val="000000"/>
                          </a:solidFill>
                          <a:effectLst/>
                          <a:latin typeface="Times New Roman" panose="02020603050405020304" pitchFamily="18" charset="0"/>
                        </a:rPr>
                        <a:t>Toy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startAt="5"/>
                      </a:pPr>
                      <a:r>
                        <a:rPr lang="en-US" sz="2400" b="0" i="0" u="none" strike="noStrike" dirty="0">
                          <a:solidFill>
                            <a:srgbClr val="000000"/>
                          </a:solidFill>
                          <a:effectLst/>
                          <a:latin typeface="Times New Roman" panose="02020603050405020304" pitchFamily="18" charset="0"/>
                        </a:rPr>
                        <a:t>now and then </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3752">
                <a:tc>
                  <a:txBody>
                    <a:bodyPr/>
                    <a:lstStyle/>
                    <a:p>
                      <a:pPr fontAlgn="t"/>
                      <a:r>
                        <a:rPr lang="en-US" sz="4000">
                          <a:effectLst/>
                        </a:rPr>
                        <a:t/>
                      </a:r>
                      <a:br>
                        <a:rPr lang="en-US" sz="4000">
                          <a:effectLst/>
                        </a:rPr>
                      </a:br>
                      <a:endParaRPr lang="en-US" sz="40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startAt="6"/>
                      </a:pPr>
                      <a:r>
                        <a:rPr lang="en-US" sz="2400" b="0" i="0" u="none" strike="noStrike" dirty="0">
                          <a:solidFill>
                            <a:srgbClr val="000000"/>
                          </a:solidFill>
                          <a:effectLst/>
                          <a:latin typeface="Times New Roman" panose="02020603050405020304" pitchFamily="18" charset="0"/>
                        </a:rPr>
                        <a:t>to do something to show special happiness</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3752">
                <a:tc>
                  <a:txBody>
                    <a:bodyPr/>
                    <a:lstStyle/>
                    <a:p>
                      <a:pPr fontAlgn="t"/>
                      <a:r>
                        <a:rPr lang="en-US" sz="4000">
                          <a:effectLst/>
                        </a:rPr>
                        <a:t/>
                      </a:r>
                      <a:br>
                        <a:rPr lang="en-US" sz="4000">
                          <a:effectLst/>
                        </a:rPr>
                      </a:br>
                      <a:endParaRPr lang="en-US" sz="40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800"/>
                        </a:spcAft>
                        <a:buFont typeface="+mj-lt"/>
                        <a:buAutoNum type="arabicPeriod" startAt="7"/>
                      </a:pPr>
                      <a:r>
                        <a:rPr lang="en-US" sz="2400" b="0" i="0" u="none" strike="noStrike" dirty="0">
                          <a:solidFill>
                            <a:srgbClr val="000000"/>
                          </a:solidFill>
                          <a:effectLst/>
                          <a:latin typeface="Times New Roman" panose="02020603050405020304" pitchFamily="18" charset="0"/>
                        </a:rPr>
                        <a:t>a place with heavenly peace</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2"/>
          <p:cNvSpPr>
            <a:spLocks noChangeArrowheads="1"/>
          </p:cNvSpPr>
          <p:nvPr/>
        </p:nvSpPr>
        <p:spPr bwMode="auto">
          <a:xfrm>
            <a:off x="658907" y="49852"/>
            <a:ext cx="10851776"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Match the words in column A with their meanings in column B. Two extra meanings are given in column B.                                             5</a:t>
            </a:r>
            <a:endParaRPr kumimoji="0" 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8124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4742" y="841392"/>
            <a:ext cx="10555940" cy="4031873"/>
          </a:xfrm>
          <a:prstGeom prst="rect">
            <a:avLst/>
          </a:prstGeom>
        </p:spPr>
        <p:txBody>
          <a:bodyPr wrap="square">
            <a:spAutoFit/>
          </a:bodyPr>
          <a:lstStyle/>
          <a:p>
            <a:pPr fontAlgn="base"/>
            <a:r>
              <a:rPr lang="en-US" sz="3200" b="1" dirty="0" smtClean="0">
                <a:solidFill>
                  <a:srgbClr val="000000"/>
                </a:solidFill>
                <a:latin typeface="Times New Roman" panose="02020603050405020304" pitchFamily="18" charset="0"/>
              </a:rPr>
              <a:t>2.Write </a:t>
            </a:r>
            <a:r>
              <a:rPr lang="en-US" sz="3200" b="1" dirty="0">
                <a:solidFill>
                  <a:srgbClr val="000000"/>
                </a:solidFill>
                <a:latin typeface="Times New Roman" panose="02020603050405020304" pitchFamily="18" charset="0"/>
              </a:rPr>
              <a:t>‘True’ for correct </a:t>
            </a:r>
            <a:r>
              <a:rPr lang="en-US" sz="3200" b="1" dirty="0" err="1">
                <a:solidFill>
                  <a:srgbClr val="000000"/>
                </a:solidFill>
                <a:latin typeface="Times New Roman" panose="02020603050405020304" pitchFamily="18" charset="0"/>
              </a:rPr>
              <a:t>statemet</a:t>
            </a:r>
            <a:r>
              <a:rPr lang="en-US" sz="3200" b="1" dirty="0">
                <a:solidFill>
                  <a:srgbClr val="000000"/>
                </a:solidFill>
                <a:latin typeface="Times New Roman" panose="02020603050405020304" pitchFamily="18" charset="0"/>
              </a:rPr>
              <a:t> or ‘False’ for the </a:t>
            </a:r>
            <a:r>
              <a:rPr lang="en-US" sz="3200" b="1" dirty="0" smtClean="0">
                <a:solidFill>
                  <a:srgbClr val="000000"/>
                </a:solidFill>
                <a:latin typeface="Times New Roman" panose="02020603050405020304" pitchFamily="18" charset="0"/>
              </a:rPr>
              <a:t>incorrect statement</a:t>
            </a:r>
            <a:r>
              <a:rPr lang="en-US" sz="3200" b="1" dirty="0">
                <a:solidFill>
                  <a:srgbClr val="000000"/>
                </a:solidFill>
                <a:latin typeface="Times New Roman" panose="02020603050405020304" pitchFamily="18" charset="0"/>
              </a:rPr>
              <a:t>.                                                                </a:t>
            </a:r>
            <a:r>
              <a:rPr lang="en-US" sz="3200" b="1" dirty="0" smtClean="0">
                <a:solidFill>
                  <a:srgbClr val="000000"/>
                </a:solidFill>
                <a:latin typeface="Times New Roman" panose="02020603050405020304" pitchFamily="18" charset="0"/>
              </a:rPr>
              <a:t>6</a:t>
            </a:r>
            <a:endParaRPr lang="en-US" sz="3200" b="1" dirty="0">
              <a:solidFill>
                <a:srgbClr val="000000"/>
              </a:solidFill>
              <a:latin typeface="Times New Roman" panose="02020603050405020304" pitchFamily="18" charset="0"/>
            </a:endParaRPr>
          </a:p>
          <a:p>
            <a:pPr marL="228600" fontAlgn="base">
              <a:buFont typeface="+mj-lt"/>
              <a:buAutoNum type="arabicPeriod"/>
            </a:pPr>
            <a:r>
              <a:rPr lang="en-US" sz="3200" dirty="0">
                <a:solidFill>
                  <a:srgbClr val="000000"/>
                </a:solidFill>
                <a:latin typeface="Times New Roman" panose="02020603050405020304" pitchFamily="18" charset="0"/>
              </a:rPr>
              <a:t>Birthday is a special party.</a:t>
            </a:r>
            <a:endParaRPr lang="en-US" sz="3200" b="1" dirty="0">
              <a:solidFill>
                <a:srgbClr val="000000"/>
              </a:solidFill>
              <a:latin typeface="Times New Roman" panose="02020603050405020304" pitchFamily="18" charset="0"/>
            </a:endParaRPr>
          </a:p>
          <a:p>
            <a:pPr marL="228600" fontAlgn="base">
              <a:buFont typeface="+mj-lt"/>
              <a:buAutoNum type="arabicPeriod"/>
            </a:pPr>
            <a:r>
              <a:rPr lang="en-US" sz="3200" dirty="0">
                <a:solidFill>
                  <a:srgbClr val="000000"/>
                </a:solidFill>
                <a:latin typeface="Times New Roman" panose="02020603050405020304" pitchFamily="18" charset="0"/>
              </a:rPr>
              <a:t>We have cake on birthday.</a:t>
            </a:r>
            <a:endParaRPr lang="en-US" sz="3200" b="1" dirty="0">
              <a:solidFill>
                <a:srgbClr val="000000"/>
              </a:solidFill>
              <a:latin typeface="Times New Roman" panose="02020603050405020304" pitchFamily="18" charset="0"/>
            </a:endParaRPr>
          </a:p>
          <a:p>
            <a:pPr marL="228600" fontAlgn="base">
              <a:buFont typeface="+mj-lt"/>
              <a:buAutoNum type="arabicPeriod"/>
            </a:pPr>
            <a:r>
              <a:rPr lang="en-US" sz="3200" dirty="0">
                <a:solidFill>
                  <a:srgbClr val="000000"/>
                </a:solidFill>
                <a:latin typeface="Times New Roman" panose="02020603050405020304" pitchFamily="18" charset="0"/>
              </a:rPr>
              <a:t>Birthday is celebrated in Bangladesh only.</a:t>
            </a:r>
            <a:endParaRPr lang="en-US" sz="3200" b="1" dirty="0">
              <a:solidFill>
                <a:srgbClr val="000000"/>
              </a:solidFill>
              <a:latin typeface="Times New Roman" panose="02020603050405020304" pitchFamily="18" charset="0"/>
            </a:endParaRPr>
          </a:p>
          <a:p>
            <a:pPr marL="228600" fontAlgn="base">
              <a:buFont typeface="+mj-lt"/>
              <a:buAutoNum type="arabicPeriod"/>
            </a:pPr>
            <a:r>
              <a:rPr lang="en-US" sz="3200" dirty="0">
                <a:solidFill>
                  <a:srgbClr val="000000"/>
                </a:solidFill>
                <a:latin typeface="Times New Roman" panose="02020603050405020304" pitchFamily="18" charset="0"/>
              </a:rPr>
              <a:t>The gifts are made of </a:t>
            </a:r>
            <a:r>
              <a:rPr lang="en-US" sz="3200" dirty="0" err="1">
                <a:solidFill>
                  <a:srgbClr val="000000"/>
                </a:solidFill>
                <a:latin typeface="Times New Roman" panose="02020603050405020304" pitchFamily="18" charset="0"/>
              </a:rPr>
              <a:t>colourful</a:t>
            </a:r>
            <a:r>
              <a:rPr lang="en-US" sz="3200" dirty="0">
                <a:solidFill>
                  <a:srgbClr val="000000"/>
                </a:solidFill>
                <a:latin typeface="Times New Roman" panose="02020603050405020304" pitchFamily="18" charset="0"/>
              </a:rPr>
              <a:t> paper. </a:t>
            </a:r>
            <a:endParaRPr lang="en-US" sz="3200" b="1" dirty="0">
              <a:solidFill>
                <a:srgbClr val="000000"/>
              </a:solidFill>
              <a:latin typeface="Times New Roman" panose="02020603050405020304" pitchFamily="18" charset="0"/>
            </a:endParaRPr>
          </a:p>
          <a:p>
            <a:pPr marL="228600" fontAlgn="base">
              <a:buFont typeface="+mj-lt"/>
              <a:buAutoNum type="arabicPeriod"/>
            </a:pPr>
            <a:r>
              <a:rPr lang="en-US" sz="3200" dirty="0">
                <a:solidFill>
                  <a:srgbClr val="000000"/>
                </a:solidFill>
                <a:latin typeface="Times New Roman" panose="02020603050405020304" pitchFamily="18" charset="0"/>
              </a:rPr>
              <a:t>Celebrating a birthday is meaningless.</a:t>
            </a:r>
            <a:endParaRPr lang="en-US" sz="3200" b="1" dirty="0">
              <a:solidFill>
                <a:srgbClr val="000000"/>
              </a:solidFill>
              <a:latin typeface="Times New Roman" panose="02020603050405020304" pitchFamily="18" charset="0"/>
            </a:endParaRPr>
          </a:p>
          <a:p>
            <a:pPr marL="228600" fontAlgn="base">
              <a:buFont typeface="+mj-lt"/>
              <a:buAutoNum type="arabicPeriod"/>
            </a:pPr>
            <a:r>
              <a:rPr lang="en-US" sz="3200" dirty="0">
                <a:solidFill>
                  <a:srgbClr val="000000"/>
                </a:solidFill>
                <a:latin typeface="Times New Roman" panose="02020603050405020304" pitchFamily="18" charset="0"/>
              </a:rPr>
              <a:t>The birthday gifts may be toys, books or some clothes. </a:t>
            </a:r>
            <a:r>
              <a:rPr lang="en-US" sz="3200" b="1" dirty="0">
                <a:solidFill>
                  <a:srgbClr val="000000"/>
                </a:solidFill>
                <a:latin typeface="Times New Roman" panose="02020603050405020304" pitchFamily="18" charset="0"/>
              </a:rPr>
              <a:t> </a:t>
            </a:r>
            <a:endParaRPr lang="en-US" sz="3200" b="1"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390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119" y="1028343"/>
            <a:ext cx="11295528" cy="3416320"/>
          </a:xfrm>
          <a:prstGeom prst="rect">
            <a:avLst/>
          </a:prstGeom>
        </p:spPr>
        <p:txBody>
          <a:bodyPr wrap="square">
            <a:spAutoFit/>
          </a:bodyPr>
          <a:lstStyle/>
          <a:p>
            <a:pPr fontAlgn="base"/>
            <a:r>
              <a:rPr lang="en-US" sz="2400" b="1" dirty="0" smtClean="0">
                <a:solidFill>
                  <a:srgbClr val="000000"/>
                </a:solidFill>
                <a:latin typeface="Times New Roman" panose="02020603050405020304" pitchFamily="18" charset="0"/>
              </a:rPr>
              <a:t>3.Answer </a:t>
            </a:r>
            <a:r>
              <a:rPr lang="en-US" sz="2400" b="1" dirty="0">
                <a:solidFill>
                  <a:srgbClr val="000000"/>
                </a:solidFill>
                <a:latin typeface="Times New Roman" panose="02020603050405020304" pitchFamily="18" charset="0"/>
              </a:rPr>
              <a:t>the following question in a sentence or sentences. </a:t>
            </a:r>
          </a:p>
          <a:p>
            <a:pPr marL="457200" algn="just"/>
            <a:r>
              <a:rPr lang="en-US" sz="2400" dirty="0">
                <a:solidFill>
                  <a:srgbClr val="000000"/>
                </a:solidFill>
                <a:latin typeface="Times New Roman" panose="02020603050405020304" pitchFamily="18" charset="0"/>
              </a:rPr>
              <a:t>(a) </a:t>
            </a:r>
            <a:r>
              <a:rPr lang="en-US" sz="2400" dirty="0" smtClean="0">
                <a:solidFill>
                  <a:srgbClr val="000000"/>
                </a:solidFill>
                <a:latin typeface="Times New Roman" panose="02020603050405020304" pitchFamily="18" charset="0"/>
              </a:rPr>
              <a:t>What are </a:t>
            </a:r>
            <a:r>
              <a:rPr lang="en-US" sz="2400" dirty="0">
                <a:solidFill>
                  <a:srgbClr val="000000"/>
                </a:solidFill>
                <a:latin typeface="Times New Roman" panose="02020603050405020304" pitchFamily="18" charset="0"/>
              </a:rPr>
              <a:t>the necessary things to celebrate party?  </a:t>
            </a:r>
            <a:r>
              <a:rPr lang="en-US" sz="2400" dirty="0" smtClean="0">
                <a:solidFill>
                  <a:srgbClr val="000000"/>
                </a:solidFill>
                <a:latin typeface="Times New Roman" panose="02020603050405020304" pitchFamily="18" charset="0"/>
              </a:rPr>
              <a:t>Write </a:t>
            </a:r>
            <a:r>
              <a:rPr lang="en-US" sz="2400" dirty="0">
                <a:solidFill>
                  <a:srgbClr val="000000"/>
                </a:solidFill>
                <a:latin typeface="Times New Roman" panose="02020603050405020304" pitchFamily="18" charset="0"/>
              </a:rPr>
              <a:t>two </a:t>
            </a:r>
            <a:r>
              <a:rPr lang="en-US" sz="2400" dirty="0" smtClean="0">
                <a:solidFill>
                  <a:srgbClr val="000000"/>
                </a:solidFill>
                <a:latin typeface="Times New Roman" panose="02020603050405020304" pitchFamily="18" charset="0"/>
              </a:rPr>
              <a:t>names</a:t>
            </a:r>
            <a:r>
              <a:rPr lang="en-US" sz="2400" dirty="0">
                <a:solidFill>
                  <a:srgbClr val="000000"/>
                </a:solidFill>
                <a:latin typeface="Times New Roman" panose="02020603050405020304" pitchFamily="18" charset="0"/>
              </a:rPr>
              <a:t>.             1</a:t>
            </a:r>
            <a:endParaRPr lang="en-US" sz="2400" dirty="0"/>
          </a:p>
          <a:p>
            <a:pPr marL="457200" algn="just"/>
            <a:r>
              <a:rPr lang="en-US" sz="2400" dirty="0">
                <a:solidFill>
                  <a:srgbClr val="000000"/>
                </a:solidFill>
                <a:latin typeface="Times New Roman" panose="02020603050405020304" pitchFamily="18" charset="0"/>
              </a:rPr>
              <a:t>(b) Write the names of three things as birthday gift.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  2</a:t>
            </a:r>
            <a:endParaRPr lang="en-US" sz="2400" dirty="0"/>
          </a:p>
          <a:p>
            <a:pPr marL="457200" algn="just"/>
            <a:r>
              <a:rPr lang="en-US" sz="2400" dirty="0">
                <a:solidFill>
                  <a:srgbClr val="000000"/>
                </a:solidFill>
                <a:latin typeface="Times New Roman" panose="02020603050405020304" pitchFamily="18" charset="0"/>
              </a:rPr>
              <a:t>(c) What type of day is birthday?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  2</a:t>
            </a:r>
            <a:endParaRPr lang="en-US" sz="2400" dirty="0"/>
          </a:p>
          <a:p>
            <a:pPr marL="457200" algn="just"/>
            <a:r>
              <a:rPr lang="en-US" sz="2400" dirty="0">
                <a:solidFill>
                  <a:srgbClr val="000000"/>
                </a:solidFill>
                <a:latin typeface="Times New Roman" panose="02020603050405020304" pitchFamily="18" charset="0"/>
              </a:rPr>
              <a:t>(d) Why is birthday a special day to a person?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  2</a:t>
            </a:r>
            <a:endParaRPr lang="en-US" sz="2400" dirty="0"/>
          </a:p>
          <a:p>
            <a:pPr marL="457200" algn="just"/>
            <a:r>
              <a:rPr lang="en-US" sz="2400" dirty="0">
                <a:solidFill>
                  <a:srgbClr val="000000"/>
                </a:solidFill>
                <a:latin typeface="Times New Roman" panose="02020603050405020304" pitchFamily="18" charset="0"/>
              </a:rPr>
              <a:t>(e) Why do the child’s friends come </a:t>
            </a:r>
            <a:r>
              <a:rPr lang="en-US" sz="2400" dirty="0" err="1">
                <a:solidFill>
                  <a:srgbClr val="000000"/>
                </a:solidFill>
                <a:latin typeface="Times New Roman" panose="02020603050405020304" pitchFamily="18" charset="0"/>
              </a:rPr>
              <a:t>th</a:t>
            </a:r>
            <a:r>
              <a:rPr lang="en-US" sz="2400" dirty="0">
                <a:solidFill>
                  <a:srgbClr val="000000"/>
                </a:solidFill>
                <a:latin typeface="Times New Roman" panose="02020603050405020304" pitchFamily="18" charset="0"/>
              </a:rPr>
              <a:t> birthday party?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  2</a:t>
            </a:r>
            <a:endParaRPr lang="en-US" sz="2400" dirty="0"/>
          </a:p>
          <a:p>
            <a:pPr marL="457200" algn="just"/>
            <a:r>
              <a:rPr lang="en-US" sz="2400" dirty="0">
                <a:solidFill>
                  <a:srgbClr val="000000"/>
                </a:solidFill>
                <a:latin typeface="Times New Roman" panose="02020603050405020304" pitchFamily="18" charset="0"/>
              </a:rPr>
              <a:t>(f) What is the most important thing of a birthday?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  3</a:t>
            </a:r>
            <a:endParaRPr lang="en-US" sz="2400" dirty="0"/>
          </a:p>
          <a:p>
            <a:r>
              <a:rPr lang="en-US" sz="2400" dirty="0"/>
              <a:t/>
            </a:r>
            <a:br>
              <a:rPr lang="en-US" sz="2400" dirty="0"/>
            </a:br>
            <a:endParaRPr lang="en-US" sz="2400" dirty="0"/>
          </a:p>
        </p:txBody>
      </p:sp>
      <p:sp>
        <p:nvSpPr>
          <p:cNvPr id="3" name="Rectangle 2"/>
          <p:cNvSpPr/>
          <p:nvPr/>
        </p:nvSpPr>
        <p:spPr>
          <a:xfrm>
            <a:off x="506505" y="3985283"/>
            <a:ext cx="10654553" cy="1815882"/>
          </a:xfrm>
          <a:prstGeom prst="rect">
            <a:avLst/>
          </a:prstGeom>
        </p:spPr>
        <p:txBody>
          <a:bodyPr wrap="square">
            <a:spAutoFit/>
          </a:bodyPr>
          <a:lstStyle/>
          <a:p>
            <a:pPr marL="457200" algn="just"/>
            <a:r>
              <a:rPr lang="en-US" sz="2800" b="1" dirty="0">
                <a:solidFill>
                  <a:srgbClr val="000000"/>
                </a:solidFill>
                <a:latin typeface="Times New Roman" panose="02020603050405020304" pitchFamily="18" charset="0"/>
              </a:rPr>
              <a:t>4. Write a short composition about your birthday party.                    </a:t>
            </a:r>
            <a:r>
              <a:rPr lang="en-US" sz="2800" b="1" dirty="0" smtClean="0">
                <a:solidFill>
                  <a:srgbClr val="000000"/>
                </a:solidFill>
                <a:latin typeface="Times New Roman" panose="02020603050405020304" pitchFamily="18" charset="0"/>
              </a:rPr>
              <a:t>                                                                            10</a:t>
            </a:r>
            <a:endParaRPr lang="en-US" sz="2800" dirty="0"/>
          </a:p>
          <a:p>
            <a:pPr marL="457200" algn="just"/>
            <a:r>
              <a:rPr lang="en-US" sz="2800" dirty="0"/>
              <a:t/>
            </a:r>
            <a:br>
              <a:rPr lang="en-US" sz="2800" dirty="0"/>
            </a:br>
            <a:endParaRPr lang="en-US" sz="2800" dirty="0"/>
          </a:p>
        </p:txBody>
      </p:sp>
    </p:spTree>
    <p:extLst>
      <p:ext uri="{BB962C8B-B14F-4D97-AF65-F5344CB8AC3E}">
        <p14:creationId xmlns:p14="http://schemas.microsoft.com/office/powerpoint/2010/main" val="356602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5" y="197346"/>
            <a:ext cx="11551022" cy="4708981"/>
          </a:xfrm>
          <a:prstGeom prst="rect">
            <a:avLst/>
          </a:prstGeom>
        </p:spPr>
        <p:txBody>
          <a:bodyPr wrap="square">
            <a:spAutoFit/>
          </a:bodyPr>
          <a:lstStyle/>
          <a:p>
            <a:pPr marL="457200" algn="just"/>
            <a:r>
              <a:rPr lang="en-US" sz="2400" dirty="0" err="1" smtClean="0">
                <a:solidFill>
                  <a:srgbClr val="000000"/>
                </a:solidFill>
                <a:latin typeface="Times New Roman" panose="02020603050405020304" pitchFamily="18" charset="0"/>
              </a:rPr>
              <a:t>Runa</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is a student of class five. She wants to be a good student. She is a good singer. She has an elder brother named </a:t>
            </a:r>
            <a:r>
              <a:rPr lang="en-US" sz="2400" dirty="0" err="1">
                <a:solidFill>
                  <a:srgbClr val="000000"/>
                </a:solidFill>
                <a:latin typeface="Times New Roman" panose="02020603050405020304" pitchFamily="18" charset="0"/>
              </a:rPr>
              <a:t>Rana</a:t>
            </a:r>
            <a:r>
              <a:rPr lang="en-US" sz="2400" dirty="0">
                <a:solidFill>
                  <a:srgbClr val="000000"/>
                </a:solidFill>
                <a:latin typeface="Times New Roman" panose="02020603050405020304" pitchFamily="18" charset="0"/>
              </a:rPr>
              <a:t>. He is a good student of class eight and good cricketer. This year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will take part in Primary Education Completion Examination and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will take part in the Junior School Certification. So they are both going to study hard. </a:t>
            </a:r>
            <a:r>
              <a:rPr lang="en-US" sz="2400" dirty="0" err="1">
                <a:solidFill>
                  <a:srgbClr val="000000"/>
                </a:solidFill>
                <a:latin typeface="Times New Roman" panose="02020603050405020304" pitchFamily="18" charset="0"/>
              </a:rPr>
              <a:t>Runa’s</a:t>
            </a:r>
            <a:r>
              <a:rPr lang="en-US" sz="2400" dirty="0">
                <a:solidFill>
                  <a:srgbClr val="000000"/>
                </a:solidFill>
                <a:latin typeface="Times New Roman" panose="02020603050405020304" pitchFamily="18" charset="0"/>
              </a:rPr>
              <a:t> mother is a nurse and her father is a book-seller. They are busy in their duties. So, they cannot always take proper care of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and </a:t>
            </a:r>
            <a:r>
              <a:rPr lang="en-US" sz="2400" dirty="0" err="1">
                <a:solidFill>
                  <a:srgbClr val="000000"/>
                </a:solidFill>
                <a:latin typeface="Times New Roman" panose="02020603050405020304" pitchFamily="18" charset="0"/>
              </a:rPr>
              <a:t>Rana</a:t>
            </a:r>
            <a:r>
              <a:rPr lang="en-US" sz="2400" dirty="0">
                <a:solidFill>
                  <a:srgbClr val="000000"/>
                </a:solidFill>
                <a:latin typeface="Times New Roman" panose="02020603050405020304" pitchFamily="18" charset="0"/>
              </a:rPr>
              <a:t>. They are feeling a little worried about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will do in the exams even though she is studying regularly to make sure she has a good results. She wants to get GPA 5. Their parents hope that both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and </a:t>
            </a:r>
            <a:r>
              <a:rPr lang="en-US" sz="2400" dirty="0" err="1">
                <a:solidFill>
                  <a:srgbClr val="000000"/>
                </a:solidFill>
                <a:latin typeface="Times New Roman" panose="02020603050405020304" pitchFamily="18" charset="0"/>
              </a:rPr>
              <a:t>Rana</a:t>
            </a:r>
            <a:r>
              <a:rPr lang="en-US" sz="2400" dirty="0">
                <a:solidFill>
                  <a:srgbClr val="000000"/>
                </a:solidFill>
                <a:latin typeface="Times New Roman" panose="02020603050405020304" pitchFamily="18" charset="0"/>
              </a:rPr>
              <a:t> will do well.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and </a:t>
            </a:r>
            <a:r>
              <a:rPr lang="en-US" sz="2400" dirty="0" err="1">
                <a:solidFill>
                  <a:srgbClr val="000000"/>
                </a:solidFill>
                <a:latin typeface="Times New Roman" panose="02020603050405020304" pitchFamily="18" charset="0"/>
              </a:rPr>
              <a:t>Rana</a:t>
            </a:r>
            <a:r>
              <a:rPr lang="en-US" sz="2400" dirty="0">
                <a:solidFill>
                  <a:srgbClr val="000000"/>
                </a:solidFill>
                <a:latin typeface="Times New Roman" panose="02020603050405020304" pitchFamily="18" charset="0"/>
              </a:rPr>
              <a:t> are very helpful and friendly to each other. </a:t>
            </a:r>
            <a:r>
              <a:rPr lang="en-US" sz="2400" dirty="0" err="1">
                <a:solidFill>
                  <a:srgbClr val="000000"/>
                </a:solidFill>
                <a:latin typeface="Times New Roman" panose="02020603050405020304" pitchFamily="18" charset="0"/>
              </a:rPr>
              <a:t>Rana</a:t>
            </a:r>
            <a:r>
              <a:rPr lang="en-US" sz="2400" dirty="0">
                <a:solidFill>
                  <a:srgbClr val="000000"/>
                </a:solidFill>
                <a:latin typeface="Times New Roman" panose="02020603050405020304" pitchFamily="18" charset="0"/>
              </a:rPr>
              <a:t> takes care of his sister. He helps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to prepare her lessons. Sometimes, </a:t>
            </a:r>
            <a:r>
              <a:rPr lang="en-US" sz="2400" dirty="0" err="1">
                <a:solidFill>
                  <a:srgbClr val="000000"/>
                </a:solidFill>
                <a:latin typeface="Times New Roman" panose="02020603050405020304" pitchFamily="18" charset="0"/>
              </a:rPr>
              <a:t>Rana</a:t>
            </a:r>
            <a:r>
              <a:rPr lang="en-US" sz="2400" dirty="0">
                <a:solidFill>
                  <a:srgbClr val="000000"/>
                </a:solidFill>
                <a:latin typeface="Times New Roman" panose="02020603050405020304" pitchFamily="18" charset="0"/>
              </a:rPr>
              <a:t> helps his father in the book shop and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helps her mother to cook food </a:t>
            </a:r>
            <a:r>
              <a:rPr lang="en-US" sz="2400" dirty="0" err="1">
                <a:solidFill>
                  <a:srgbClr val="000000"/>
                </a:solidFill>
                <a:latin typeface="Times New Roman" panose="02020603050405020304" pitchFamily="18" charset="0"/>
              </a:rPr>
              <a:t>Runa</a:t>
            </a:r>
            <a:r>
              <a:rPr lang="en-US" sz="2400" dirty="0">
                <a:solidFill>
                  <a:srgbClr val="000000"/>
                </a:solidFill>
                <a:latin typeface="Times New Roman" panose="02020603050405020304" pitchFamily="18" charset="0"/>
              </a:rPr>
              <a:t> is proud of her family. </a:t>
            </a:r>
            <a:endParaRPr lang="en-US" dirty="0"/>
          </a:p>
          <a:p>
            <a:r>
              <a:rPr lang="en-US" dirty="0"/>
              <a:t/>
            </a:r>
            <a:br>
              <a:rPr lang="en-US" dirty="0"/>
            </a:br>
            <a:endParaRPr lang="en-US" dirty="0"/>
          </a:p>
        </p:txBody>
      </p:sp>
    </p:spTree>
    <p:extLst>
      <p:ext uri="{BB962C8B-B14F-4D97-AF65-F5344CB8AC3E}">
        <p14:creationId xmlns:p14="http://schemas.microsoft.com/office/powerpoint/2010/main" val="30005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5654801"/>
              </p:ext>
            </p:extLst>
          </p:nvPr>
        </p:nvGraphicFramePr>
        <p:xfrm>
          <a:off x="997528" y="1206832"/>
          <a:ext cx="8631381" cy="792480"/>
        </p:xfrm>
        <a:graphic>
          <a:graphicData uri="http://schemas.openxmlformats.org/drawingml/2006/table">
            <a:tbl>
              <a:tblPr/>
              <a:tblGrid>
                <a:gridCol w="1996374"/>
                <a:gridCol w="2211669"/>
                <a:gridCol w="2211669"/>
                <a:gridCol w="2211669"/>
              </a:tblGrid>
              <a:tr h="0">
                <a:tc>
                  <a:txBody>
                    <a:bodyPr/>
                    <a:lstStyle/>
                    <a:p>
                      <a:pPr algn="just" rtl="0" fontAlgn="t">
                        <a:spcBef>
                          <a:spcPts val="0"/>
                        </a:spcBef>
                        <a:spcAft>
                          <a:spcPts val="800"/>
                        </a:spcAft>
                      </a:pPr>
                      <a:r>
                        <a:rPr lang="en-US" sz="2000" b="0" i="0" u="none" strike="noStrike" dirty="0">
                          <a:solidFill>
                            <a:srgbClr val="000000"/>
                          </a:solidFill>
                          <a:effectLst/>
                          <a:latin typeface="Times New Roman" panose="02020603050405020304" pitchFamily="18" charset="0"/>
                        </a:rPr>
                        <a:t>know </a:t>
                      </a:r>
                      <a:endParaRPr lang="en-US"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800"/>
                        </a:spcAft>
                      </a:pPr>
                      <a:r>
                        <a:rPr lang="en-US" sz="2000" b="0" i="0" u="none" strike="noStrike" dirty="0">
                          <a:solidFill>
                            <a:srgbClr val="000000"/>
                          </a:solidFill>
                          <a:effectLst/>
                          <a:latin typeface="Times New Roman" panose="02020603050405020304" pitchFamily="18" charset="0"/>
                        </a:rPr>
                        <a:t>book-seller</a:t>
                      </a:r>
                      <a:endParaRPr lang="en-US"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800"/>
                        </a:spcAft>
                      </a:pPr>
                      <a:r>
                        <a:rPr lang="en-US" sz="2000" b="0" i="0" u="none" strike="noStrike">
                          <a:solidFill>
                            <a:srgbClr val="000000"/>
                          </a:solidFill>
                          <a:effectLst/>
                          <a:latin typeface="Times New Roman" panose="02020603050405020304" pitchFamily="18" charset="0"/>
                        </a:rPr>
                        <a:t>newspaper</a:t>
                      </a:r>
                      <a:endParaRPr lang="en-US"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800"/>
                        </a:spcAft>
                      </a:pPr>
                      <a:r>
                        <a:rPr lang="en-US" sz="2000" b="0" i="0" u="none" strike="noStrike">
                          <a:solidFill>
                            <a:srgbClr val="000000"/>
                          </a:solidFill>
                          <a:effectLst/>
                          <a:latin typeface="Times New Roman" panose="02020603050405020304" pitchFamily="18" charset="0"/>
                        </a:rPr>
                        <a:t>hope </a:t>
                      </a:r>
                      <a:endParaRPr lang="en-US"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just" rtl="0" fontAlgn="t">
                        <a:spcBef>
                          <a:spcPts val="0"/>
                        </a:spcBef>
                        <a:spcAft>
                          <a:spcPts val="800"/>
                        </a:spcAft>
                      </a:pPr>
                      <a:r>
                        <a:rPr lang="en-US" sz="2000" b="0" i="0" u="none" strike="noStrike" dirty="0">
                          <a:solidFill>
                            <a:srgbClr val="000000"/>
                          </a:solidFill>
                          <a:effectLst/>
                          <a:latin typeface="Times New Roman" panose="02020603050405020304" pitchFamily="18" charset="0"/>
                        </a:rPr>
                        <a:t>books </a:t>
                      </a:r>
                      <a:endParaRPr lang="en-US"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800"/>
                        </a:spcAft>
                      </a:pPr>
                      <a:r>
                        <a:rPr lang="en-US" sz="2000" b="0" i="0" u="none" strike="noStrike" dirty="0">
                          <a:solidFill>
                            <a:srgbClr val="000000"/>
                          </a:solidFill>
                          <a:effectLst/>
                          <a:latin typeface="Times New Roman" panose="02020603050405020304" pitchFamily="18" charset="0"/>
                        </a:rPr>
                        <a:t>nurse</a:t>
                      </a:r>
                      <a:endParaRPr lang="en-US"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800"/>
                        </a:spcAft>
                      </a:pPr>
                      <a:r>
                        <a:rPr lang="en-US" sz="2000" b="0" i="0" u="none" strike="noStrike" dirty="0">
                          <a:solidFill>
                            <a:srgbClr val="000000"/>
                          </a:solidFill>
                          <a:effectLst/>
                          <a:latin typeface="Times New Roman" panose="02020603050405020304" pitchFamily="18" charset="0"/>
                        </a:rPr>
                        <a:t>regularly </a:t>
                      </a:r>
                      <a:endParaRPr lang="en-US"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800"/>
                        </a:spcAft>
                      </a:pPr>
                      <a:r>
                        <a:rPr lang="en-US" sz="2000" b="0" i="0" u="none" strike="noStrike" dirty="0">
                          <a:solidFill>
                            <a:srgbClr val="000000"/>
                          </a:solidFill>
                          <a:effectLst/>
                          <a:latin typeface="Times New Roman" panose="02020603050405020304" pitchFamily="18" charset="0"/>
                        </a:rPr>
                        <a:t>proud </a:t>
                      </a:r>
                      <a:endParaRPr lang="en-US"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817419" y="494681"/>
            <a:ext cx="9462656"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 Fill in the gaps with the best word from the box. </a:t>
            </a:r>
            <a:r>
              <a:rPr kumimoji="0" lang="en-US"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Fiad</a:t>
            </a:r>
            <a:r>
              <a:rPr kumimoji="0" 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the information in the text. There are extra words which you need not use.                5</a:t>
            </a:r>
          </a:p>
          <a:p>
            <a:pPr marL="0" marR="0" lvl="0" indent="0" algn="l" defTabSz="914400" rtl="0" eaLnBrk="0" fontAlgn="base" latinLnBrk="0" hangingPunct="0">
              <a:lnSpc>
                <a:spcPct val="100000"/>
              </a:lnSpc>
              <a:spcBef>
                <a:spcPct val="0"/>
              </a:spcBef>
              <a:spcAft>
                <a:spcPct val="0"/>
              </a:spcAft>
              <a:buClrTx/>
              <a:buSzTx/>
              <a:buFontTx/>
              <a:buNone/>
              <a:tabLst/>
            </a:pPr>
            <a:endParaRPr lang="en-US" b="1"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Rana’s</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father mainly sells ------------to the customers.</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Runa’s</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mother is a ----------------.</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All parents -----------their children do well in the examination.</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You  should be ----------of your family.</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Good students prepare their lessons-------------------.</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 Write ‘True’ for correct </a:t>
            </a:r>
            <a:r>
              <a:rPr kumimoji="0" lang="en-US"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statemet</a:t>
            </a:r>
            <a:r>
              <a:rPr kumimoji="0" 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or ‘False’ for the incorrect statement.                                                                                                6</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Rana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is a good student singer.</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Runa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is a student of class eight.</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(c) Both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Rana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and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Runa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are good student.</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Rana’s</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mother is a doctor</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(e)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Rana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and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Runa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are hostile to each other.</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
            </a:r>
            <a:br>
              <a:rPr kumimoji="0" lang="en-US" sz="1800" b="0" i="0" u="none" strike="noStrike" cap="none" normalizeH="0" baseline="0" dirty="0" smtClean="0">
                <a:ln>
                  <a:noFill/>
                </a:ln>
                <a:solidFill>
                  <a:schemeClr val="tx1"/>
                </a:solidFill>
                <a:effectLst/>
                <a:latin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4931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560</Words>
  <Application>Microsoft Office PowerPoint</Application>
  <PresentationFormat>Widescreen</PresentationFormat>
  <Paragraphs>124</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Book Antiqua</vt:lpstr>
      <vt:lpstr>Calibri</vt:lpstr>
      <vt:lpstr>Calibri Light</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12</cp:revision>
  <dcterms:created xsi:type="dcterms:W3CDTF">2021-11-24T03:19:39Z</dcterms:created>
  <dcterms:modified xsi:type="dcterms:W3CDTF">2021-11-24T04:18:13Z</dcterms:modified>
</cp:coreProperties>
</file>