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sldIdLst>
    <p:sldId id="378" r:id="rId2"/>
    <p:sldId id="257" r:id="rId3"/>
    <p:sldId id="285" r:id="rId4"/>
    <p:sldId id="381" r:id="rId5"/>
    <p:sldId id="362" r:id="rId6"/>
    <p:sldId id="375" r:id="rId7"/>
    <p:sldId id="361" r:id="rId8"/>
    <p:sldId id="369" r:id="rId9"/>
    <p:sldId id="276" r:id="rId10"/>
    <p:sldId id="360" r:id="rId11"/>
    <p:sldId id="366" r:id="rId12"/>
    <p:sldId id="368" r:id="rId13"/>
    <p:sldId id="367" r:id="rId14"/>
    <p:sldId id="266" r:id="rId15"/>
    <p:sldId id="380" r:id="rId16"/>
    <p:sldId id="363" r:id="rId17"/>
    <p:sldId id="267" r:id="rId18"/>
    <p:sldId id="341" r:id="rId19"/>
    <p:sldId id="284" r:id="rId20"/>
    <p:sldId id="3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FF00"/>
    <a:srgbClr val="0C0000"/>
    <a:srgbClr val="28C10F"/>
    <a:srgbClr val="FEBE75"/>
    <a:srgbClr val="FF3300"/>
    <a:srgbClr val="F20E44"/>
    <a:srgbClr val="0033CC"/>
    <a:srgbClr val="FF0000"/>
    <a:srgbClr val="42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7D547-38DA-4858-A704-BC54E7B1C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565C-3F23-4751-8D5C-D07503631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A0C0C-56E3-4639-99E4-E96B656F7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7C80F-2B3D-46DE-98A5-FA1BFD30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9BC23-E3C9-416E-9810-02FD7DE2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3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E5F9-E4B0-4526-8E7D-CD07CFA9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AE85E-2D3B-4C48-B3D1-0581D5F8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250-9166-49E6-AEB0-22CDBCE30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AC0CF-BA4F-48F9-B43D-CBBBF417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630F5-18C9-4E20-AB63-38E74D22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4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E52EC-F2A6-4DDA-B0A0-252C74154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88738-A2DE-436D-AD02-E1E3BB2D0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296FD-2C5D-4943-B7C5-FA2D9822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0B0D1-1332-4ADD-A7CF-923E6AF6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C3270-40E1-42AB-8A31-1538E7D8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3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95DA-8E8B-43D3-A300-98DD8F7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03C4-4956-4A80-AE2F-E9D1AB833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581D2-B666-4FF1-B1E7-C44A331A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ABA29-DE87-4D67-BD88-9DF2D25F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F8E9A-B676-4A31-A419-9FA498E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7BE0-A350-495B-8D1F-EEE50836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A0B19-57ED-4584-9C22-7B1D2D99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C6CDB-9B89-4C0F-B1BD-AE2007FE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47994-550B-4B58-BB7F-A2725F9B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41923-9036-44DD-B941-062DF11D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1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CBA1-2AF9-49CD-8770-6ED194DB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F108-AA92-47D4-B944-479244E06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413AA-9C73-4C84-838C-0977336B9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AA53F-5325-4148-90C1-CB16AC40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B830D-3D86-432C-AD60-8C1347B9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4FE5F-8903-4CBA-857E-CD30A3C9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2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ED3A-956C-479C-98BA-E16F8FCD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FADDE-AD4F-4B34-A90E-5B1B41BD4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E656A-9586-4C05-9276-3AC084F15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F1BD-2690-4009-8D45-16566F2D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9598B-DF2F-4D02-97DD-25F26278E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AF9B7-0BF8-4430-B89C-F41AECBA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C19A49-17EB-4093-86CD-5F4545E2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B6F78-299E-4F9E-8AF6-95F7695E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8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1A6C-208A-46BF-91E6-645004B4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BEFB4-91DC-4944-879B-DF0392B3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637FD-CBEF-43F9-9BF7-784A4F1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52EED-3034-4E67-951F-6C8A39F9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4D480-D311-462C-A38B-569BEA44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C4F91-5BB6-4CA1-88B0-4D8A9A64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7EE07-A6B1-4F9A-A8E4-92EB6FBF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9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F33E-4C90-44FA-9BB6-25149DF4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8E50E-5516-43B3-84AC-A5A3F6DB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0328A-DBD6-47F4-9406-7FB7B1053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3180A-A06A-4FF5-B392-D8FD59E03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6089D-6293-4388-ACBB-08E8C77A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D548B-983C-4379-81AF-306B2D30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6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3D348-FEFA-4939-8E15-4CC1FF87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8C2E8-B097-48DB-8B0F-8CC8BD8BE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6AEA9-188B-4ED4-AB76-3AE2B086F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5D4FC-2519-4742-A7E2-6A6BA062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56D8B-0846-4988-8083-EFD7E2CA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283DA-DA33-4224-9054-D602A0B7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3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3EF6FE-68D1-4FBB-A7A0-90610D59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836B6-793D-4E77-A0EF-B75932374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79A65-5CED-45F5-8B58-13085CCCC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3E253-AF46-4BAF-9F08-6A2F20C07EF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6D5FD-9513-4497-AC74-0B88F5631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36B42-F973-4DA7-92F3-46D857E6F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795665-FA03-4A0C-94C4-E1A15FE34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3" b="12367"/>
          <a:stretch/>
        </p:blipFill>
        <p:spPr>
          <a:xfrm>
            <a:off x="3651911" y="844883"/>
            <a:ext cx="4888178" cy="3195409"/>
          </a:xfrm>
          <a:prstGeom prst="rect">
            <a:avLst/>
          </a:prstGeom>
          <a:ln w="228600" cap="sq" cmpd="thickThin">
            <a:solidFill>
              <a:srgbClr val="FF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D7842E-9BCE-46D1-98C5-75BA83F48F16}"/>
              </a:ext>
            </a:extLst>
          </p:cNvPr>
          <p:cNvSpPr/>
          <p:nvPr/>
        </p:nvSpPr>
        <p:spPr>
          <a:xfrm>
            <a:off x="812821" y="4642506"/>
            <a:ext cx="10306929" cy="1453058"/>
          </a:xfrm>
          <a:prstGeom prst="rect">
            <a:avLst/>
          </a:prstGeom>
          <a:solidFill>
            <a:srgbClr val="0033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 ক্লাসে সবাইকে স্বাগত</a:t>
            </a:r>
            <a:endParaRPr lang="en-US" sz="80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ECC9EA-55D3-4AEB-BF68-C5FD09F77A62}"/>
              </a:ext>
            </a:extLst>
          </p:cNvPr>
          <p:cNvGrpSpPr/>
          <p:nvPr/>
        </p:nvGrpSpPr>
        <p:grpSpPr>
          <a:xfrm>
            <a:off x="60960" y="73855"/>
            <a:ext cx="12070080" cy="6710289"/>
            <a:chOff x="56271" y="70340"/>
            <a:chExt cx="12070080" cy="6710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30449A-59DF-4696-8227-A48481BB4B8C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6F38D6-58C3-4F39-BA82-118D28D656E4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F98413-663D-406D-98C1-08231650C3CA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347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BDBDD0-A1D4-4588-9334-3A815F181D14}"/>
              </a:ext>
            </a:extLst>
          </p:cNvPr>
          <p:cNvSpPr/>
          <p:nvPr/>
        </p:nvSpPr>
        <p:spPr>
          <a:xfrm>
            <a:off x="1661417" y="4863205"/>
            <a:ext cx="8342141" cy="13519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" panose="02000000000000000000" pitchFamily="2" charset="0"/>
                <a:cs typeface="Nikosh" panose="02000000000000000000" pitchFamily="2" charset="0"/>
              </a:rPr>
              <a:t>আতা গাছে তোতা পাখি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7E9347-C088-4415-8DB5-D0C508FA9981}"/>
              </a:ext>
            </a:extLst>
          </p:cNvPr>
          <p:cNvGrpSpPr/>
          <p:nvPr/>
        </p:nvGrpSpPr>
        <p:grpSpPr>
          <a:xfrm>
            <a:off x="2788261" y="642831"/>
            <a:ext cx="6088454" cy="3747721"/>
            <a:chOff x="1395560" y="431816"/>
            <a:chExt cx="6088454" cy="3747721"/>
          </a:xfrm>
        </p:grpSpPr>
        <p:pic>
          <p:nvPicPr>
            <p:cNvPr id="1026" name="Picture 2" descr="বহুগুন সম্পন্ন আতা ফলের চাষাবাদ:- রোগ ও তার সহজ প্রতিকার ব্যবস্থা">
              <a:extLst>
                <a:ext uri="{FF2B5EF4-FFF2-40B4-BE49-F238E27FC236}">
                  <a16:creationId xmlns:a16="http://schemas.microsoft.com/office/drawing/2014/main" id="{61975EA3-A5BC-4036-93E2-5B63EC1D8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560" y="443099"/>
              <a:ext cx="6088454" cy="3736438"/>
            </a:xfrm>
            <a:prstGeom prst="rect">
              <a:avLst/>
            </a:prstGeom>
            <a:ln w="127000" cap="sq">
              <a:solidFill>
                <a:srgbClr val="0070C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Parrots GIF | Gfycat">
              <a:extLst>
                <a:ext uri="{FF2B5EF4-FFF2-40B4-BE49-F238E27FC236}">
                  <a16:creationId xmlns:a16="http://schemas.microsoft.com/office/drawing/2014/main" id="{2C8EF5BD-E731-4307-8041-D614F2B835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948" y="431816"/>
              <a:ext cx="2715066" cy="2084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0E2516-46F4-4FC9-87A8-1A214F243981}"/>
              </a:ext>
            </a:extLst>
          </p:cNvPr>
          <p:cNvGrpSpPr/>
          <p:nvPr/>
        </p:nvGrpSpPr>
        <p:grpSpPr>
          <a:xfrm>
            <a:off x="60960" y="73855"/>
            <a:ext cx="12070080" cy="6710289"/>
            <a:chOff x="56271" y="70340"/>
            <a:chExt cx="12070080" cy="67102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124AE-4966-4801-804A-3451D82C290A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BFFA50-57E4-49F2-93AE-881A330C41F0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D0F383-3A8E-4960-A1A6-51A49F6A659E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1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55E0C4-3133-4CA4-B35E-E61063A639D9}"/>
              </a:ext>
            </a:extLst>
          </p:cNvPr>
          <p:cNvGrpSpPr/>
          <p:nvPr/>
        </p:nvGrpSpPr>
        <p:grpSpPr>
          <a:xfrm>
            <a:off x="2602597" y="762733"/>
            <a:ext cx="6258511" cy="3693062"/>
            <a:chOff x="2543175" y="1047750"/>
            <a:chExt cx="7105650" cy="4762500"/>
          </a:xfrm>
        </p:grpSpPr>
        <p:pic>
          <p:nvPicPr>
            <p:cNvPr id="1028" name="Picture 4" descr="দেশের প্রথম আনার চাষ চুয়াডাঙ্গায় – subhesadik24.com | সুবহে সাদিক ২৪">
              <a:extLst>
                <a:ext uri="{FF2B5EF4-FFF2-40B4-BE49-F238E27FC236}">
                  <a16:creationId xmlns:a16="http://schemas.microsoft.com/office/drawing/2014/main" id="{B53F0346-06AD-4ED3-881E-1DB70A58B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175" y="1047750"/>
              <a:ext cx="7105650" cy="4762500"/>
            </a:xfrm>
            <a:prstGeom prst="rect">
              <a:avLst/>
            </a:prstGeom>
            <a:ln w="127000" cap="sq">
              <a:solidFill>
                <a:srgbClr val="0033CC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515E5736-40D6-487A-BA91-4A5D7A966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939" y="1723001"/>
              <a:ext cx="2100775" cy="1397970"/>
            </a:xfrm>
            <a:prstGeom prst="rect">
              <a:avLst/>
            </a:prstGeom>
            <a:ln w="1270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70C21E5-CC30-496E-8EEB-020C48C56A5A}"/>
              </a:ext>
            </a:extLst>
          </p:cNvPr>
          <p:cNvSpPr/>
          <p:nvPr/>
        </p:nvSpPr>
        <p:spPr>
          <a:xfrm>
            <a:off x="1941343" y="5008098"/>
            <a:ext cx="7132320" cy="1252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ডালিম গাছে মউ।</a:t>
            </a:r>
            <a:endParaRPr lang="en-US" sz="6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41331D-7DE1-45DF-824C-F3412627217B}"/>
              </a:ext>
            </a:extLst>
          </p:cNvPr>
          <p:cNvGrpSpPr/>
          <p:nvPr/>
        </p:nvGrpSpPr>
        <p:grpSpPr>
          <a:xfrm>
            <a:off x="60960" y="73855"/>
            <a:ext cx="12070080" cy="6710289"/>
            <a:chOff x="56271" y="70340"/>
            <a:chExt cx="12070080" cy="67102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6768E1-0275-4B3E-981E-EF0A52E05FD0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6F4CDF-BFC2-46D9-9A2F-837BB817ADB6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D9B8B2-0B04-49FE-9930-F031EE7DD682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379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maderProtidin.com | ঘরের সবই কি ভালা? -">
            <a:extLst>
              <a:ext uri="{FF2B5EF4-FFF2-40B4-BE49-F238E27FC236}">
                <a16:creationId xmlns:a16="http://schemas.microsoft.com/office/drawing/2014/main" id="{6AFEEB09-5E2D-47B1-9F3C-BA3EFFA9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41" y="710418"/>
            <a:ext cx="5731969" cy="398467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6B776D-78F9-4048-971D-DC6F1683729C}"/>
              </a:ext>
            </a:extLst>
          </p:cNvPr>
          <p:cNvSpPr/>
          <p:nvPr/>
        </p:nvSpPr>
        <p:spPr>
          <a:xfrm>
            <a:off x="2178146" y="4965896"/>
            <a:ext cx="7821637" cy="137863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এত ডাকি তবু কথা</a:t>
            </a:r>
            <a:endParaRPr lang="en-US" sz="6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10CC67-B794-47AF-8132-3DC79670BCEC}"/>
              </a:ext>
            </a:extLst>
          </p:cNvPr>
          <p:cNvGrpSpPr/>
          <p:nvPr/>
        </p:nvGrpSpPr>
        <p:grpSpPr>
          <a:xfrm>
            <a:off x="60960" y="73855"/>
            <a:ext cx="12070080" cy="6710289"/>
            <a:chOff x="56271" y="70340"/>
            <a:chExt cx="12070080" cy="6710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44A7F8-6B3C-44BD-A180-3894FF843C20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5B54A7-CADE-422A-AB43-F8E05DC179E8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F73394-EAB5-4945-8339-33064BB7CB12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2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বিয়ের সাজ পিক ২০২২ | বিয়ের সাজ পিক | বউ সাজ ২০২২ | মুসলিম বিয়ের সাজ |  বিয়ের সাজ ছবি">
            <a:extLst>
              <a:ext uri="{FF2B5EF4-FFF2-40B4-BE49-F238E27FC236}">
                <a16:creationId xmlns:a16="http://schemas.microsoft.com/office/drawing/2014/main" id="{FED96BAD-EDD5-4C37-BA96-72524AE11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99" y="696507"/>
            <a:ext cx="3362178" cy="4200292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7DB64C-5CB0-4F2F-9C5F-6B8406A7FD5E}"/>
              </a:ext>
            </a:extLst>
          </p:cNvPr>
          <p:cNvSpPr/>
          <p:nvPr/>
        </p:nvSpPr>
        <p:spPr>
          <a:xfrm>
            <a:off x="2712721" y="5307036"/>
            <a:ext cx="6189784" cy="10128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কও না কেন বউ।</a:t>
            </a:r>
            <a:endParaRPr lang="en-US" sz="60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EC16DA-E804-471B-8F0B-542F29019F34}"/>
              </a:ext>
            </a:extLst>
          </p:cNvPr>
          <p:cNvGrpSpPr/>
          <p:nvPr/>
        </p:nvGrpSpPr>
        <p:grpSpPr>
          <a:xfrm>
            <a:off x="60960" y="73855"/>
            <a:ext cx="12070080" cy="6710289"/>
            <a:chOff x="56271" y="70340"/>
            <a:chExt cx="12070080" cy="6710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6C85B0-1532-4AD9-9CE7-4565AD41EDEC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997351-3031-448B-A4E4-7B00C4773551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E97887-36C2-48BC-A15C-6251EE89DE7F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70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FD2E87-AA8A-412D-B783-2595DD6097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61071" y="2563314"/>
            <a:ext cx="4362417" cy="2866374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ED7E64-C263-448A-97C7-19B6BEBABF9C}"/>
              </a:ext>
            </a:extLst>
          </p:cNvPr>
          <p:cNvGrpSpPr/>
          <p:nvPr/>
        </p:nvGrpSpPr>
        <p:grpSpPr>
          <a:xfrm>
            <a:off x="60960" y="73855"/>
            <a:ext cx="12070080" cy="6710289"/>
            <a:chOff x="56271" y="70340"/>
            <a:chExt cx="12070080" cy="67102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D9B997-DA9B-480F-846B-9E9FEDDC7B26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1B2493-5865-4A5E-802D-53D5080096D7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D04464-8D5B-4776-A7D7-7C0482DD35C8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256DB4DD-A136-46EB-8C84-1CC914FDC8AF}"/>
              </a:ext>
            </a:extLst>
          </p:cNvPr>
          <p:cNvSpPr/>
          <p:nvPr/>
        </p:nvSpPr>
        <p:spPr>
          <a:xfrm>
            <a:off x="3140800" y="334055"/>
            <a:ext cx="5233182" cy="1567999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শিক্ষকের</a:t>
            </a:r>
            <a:r>
              <a:rPr lang="en-US" sz="54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আদর্শ</a:t>
            </a:r>
            <a:r>
              <a:rPr lang="en-US" sz="54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2" name="Picture 2" descr="Class 1 Bangla | ছড়া: আতা গাছে তোতা পাখি | পাঠ ৪ | Book 2020 - YouTube">
            <a:extLst>
              <a:ext uri="{FF2B5EF4-FFF2-40B4-BE49-F238E27FC236}">
                <a16:creationId xmlns:a16="http://schemas.microsoft.com/office/drawing/2014/main" id="{19C9B33A-B304-4358-BE6A-04C2C54B2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45" y="2563314"/>
            <a:ext cx="4260558" cy="2979266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758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D6FB2-F8F4-46FF-9EF2-3978F196FC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57" y="2227970"/>
            <a:ext cx="5366825" cy="4025119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6812D2-C2B0-47BF-9CA3-488987D6F15A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B97BA5-A7E4-49DC-BEAE-3989DF0CF19E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07DAF4-04C2-43A7-97C2-382BBCF6CF10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250748-E99D-4404-9D54-42F0581FB950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72BFA92B-647D-42BE-8C45-81DB8B4C2139}"/>
              </a:ext>
            </a:extLst>
          </p:cNvPr>
          <p:cNvSpPr/>
          <p:nvPr/>
        </p:nvSpPr>
        <p:spPr>
          <a:xfrm>
            <a:off x="3502855" y="604911"/>
            <a:ext cx="3981157" cy="122388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28C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33CC"/>
                </a:solidFill>
              </a:rPr>
              <a:t>সরব</a:t>
            </a:r>
            <a:r>
              <a:rPr lang="en-US" sz="5400" b="1" dirty="0">
                <a:solidFill>
                  <a:srgbClr val="0033CC"/>
                </a:solidFill>
              </a:rPr>
              <a:t> </a:t>
            </a:r>
            <a:r>
              <a:rPr lang="en-US" sz="5400" b="1" dirty="0" err="1">
                <a:solidFill>
                  <a:srgbClr val="0033CC"/>
                </a:solidFill>
              </a:rPr>
              <a:t>পাঠ</a:t>
            </a:r>
            <a:endParaRPr lang="en-US" sz="5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10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টবে যদি ডালিম ফলাতে চাও - YouTube">
            <a:extLst>
              <a:ext uri="{FF2B5EF4-FFF2-40B4-BE49-F238E27FC236}">
                <a16:creationId xmlns:a16="http://schemas.microsoft.com/office/drawing/2014/main" id="{5D951FB8-FF0A-4F8C-A4BC-4D6A1CBC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35" y="1364669"/>
            <a:ext cx="2679270" cy="1507089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তোতা পাখি on Twitter: &amp;quot;সাবাস বাংলাদেশ&amp;quot; / Twitter">
            <a:extLst>
              <a:ext uri="{FF2B5EF4-FFF2-40B4-BE49-F238E27FC236}">
                <a16:creationId xmlns:a16="http://schemas.microsoft.com/office/drawing/2014/main" id="{3A5D408B-9E34-45EA-BEBF-9C711C40F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599" y="1505085"/>
            <a:ext cx="2475509" cy="1507089"/>
          </a:xfrm>
          <a:prstGeom prst="rect">
            <a:avLst/>
          </a:prstGeom>
          <a:ln w="127000" cap="sq">
            <a:solidFill>
              <a:srgbClr val="0033C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8626C0-620D-4473-95DF-4FF7BDBF3C45}"/>
              </a:ext>
            </a:extLst>
          </p:cNvPr>
          <p:cNvGrpSpPr/>
          <p:nvPr/>
        </p:nvGrpSpPr>
        <p:grpSpPr>
          <a:xfrm>
            <a:off x="60960" y="73855"/>
            <a:ext cx="12070080" cy="6710289"/>
            <a:chOff x="56271" y="70340"/>
            <a:chExt cx="12070080" cy="67102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41ED0D-2A30-4D90-8908-8FB4AE87449B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DFFCF0-137C-4591-A7AB-CEB5262F59B6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127856-D4E7-44BE-B80F-869237F8716D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  <p:pic>
        <p:nvPicPr>
          <p:cNvPr id="16" name="Picture 2" descr="নতুন বউ সাজের-এর ছবি Archives - gmnewsbd | gmnewsbd">
            <a:extLst>
              <a:ext uri="{FF2B5EF4-FFF2-40B4-BE49-F238E27FC236}">
                <a16:creationId xmlns:a16="http://schemas.microsoft.com/office/drawing/2014/main" id="{22C7902B-F9EE-4F47-8320-11A65173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17" y="1505085"/>
            <a:ext cx="2624014" cy="136667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BED8207-6BA5-410B-9DEC-C22999110E69}"/>
              </a:ext>
            </a:extLst>
          </p:cNvPr>
          <p:cNvSpPr/>
          <p:nvPr/>
        </p:nvSpPr>
        <p:spPr>
          <a:xfrm>
            <a:off x="4495400" y="5456454"/>
            <a:ext cx="2912013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তোতাপাখি</a:t>
            </a:r>
            <a:endParaRPr lang="en-US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7EFD5A-9443-40A9-B695-27CF86AE6924}"/>
              </a:ext>
            </a:extLst>
          </p:cNvPr>
          <p:cNvSpPr/>
          <p:nvPr/>
        </p:nvSpPr>
        <p:spPr>
          <a:xfrm>
            <a:off x="8576599" y="5470442"/>
            <a:ext cx="2912013" cy="91440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ডালিম</a:t>
            </a:r>
            <a:endParaRPr lang="en-US" sz="5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323E1E-6D0D-4FE7-9360-AEFC3A38E816}"/>
              </a:ext>
            </a:extLst>
          </p:cNvPr>
          <p:cNvSpPr/>
          <p:nvPr/>
        </p:nvSpPr>
        <p:spPr>
          <a:xfrm>
            <a:off x="557392" y="5445864"/>
            <a:ext cx="2912013" cy="914400"/>
          </a:xfrm>
          <a:prstGeom prst="rect">
            <a:avLst/>
          </a:prstGeom>
          <a:solidFill>
            <a:srgbClr val="F20E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বউ</a:t>
            </a:r>
            <a:endParaRPr lang="en-US" sz="5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B866D6-D926-4D5D-AB6B-91E36859D2E6}"/>
              </a:ext>
            </a:extLst>
          </p:cNvPr>
          <p:cNvSpPr/>
          <p:nvPr/>
        </p:nvSpPr>
        <p:spPr>
          <a:xfrm>
            <a:off x="673764" y="407179"/>
            <a:ext cx="10814848" cy="6444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কাজঃ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মিল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করঃ</a:t>
            </a:r>
            <a:endParaRPr lang="en-US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764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64922 0.337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1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32722 0.33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31459 0.323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9835-634F-4F74-91B5-C5CFCA7D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409" y="845726"/>
            <a:ext cx="3031526" cy="1603375"/>
          </a:xfr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i="1" dirty="0" err="1">
                <a:solidFill>
                  <a:srgbClr val="0033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5400" b="1" i="1" dirty="0">
                <a:solidFill>
                  <a:srgbClr val="0033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i="1" dirty="0" err="1">
                <a:solidFill>
                  <a:srgbClr val="0033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i="1" dirty="0">
              <a:solidFill>
                <a:srgbClr val="0033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6BCD9F-190B-4930-83CE-E0B21FA746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t="22387" r="-1066" b="535"/>
          <a:stretch/>
        </p:blipFill>
        <p:spPr>
          <a:xfrm>
            <a:off x="6299596" y="795657"/>
            <a:ext cx="4010995" cy="2376886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5CD6B66-9395-4675-9E5A-0E6DC5123669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A4421A-D1A6-461D-829D-7AAB80637C93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F050D5-8F73-4A30-A175-AD5E6939631D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E0C6FA-9F79-47A3-9BD5-F6C18EBE1957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C32C144-7F20-4154-A3F9-85E5173483AE}"/>
              </a:ext>
            </a:extLst>
          </p:cNvPr>
          <p:cNvSpPr/>
          <p:nvPr/>
        </p:nvSpPr>
        <p:spPr>
          <a:xfrm>
            <a:off x="1343465" y="3999053"/>
            <a:ext cx="9073661" cy="16033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ছড়াটি</a:t>
            </a:r>
            <a:r>
              <a:rPr lang="en-US" sz="8000" b="1" i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i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8000" b="1" i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i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আবৃত্তি</a:t>
            </a:r>
            <a:r>
              <a:rPr lang="en-US" sz="8000" b="1" i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i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8000" b="1" i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153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78008D-7448-4524-9072-07926682CB87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99602E-D10C-4489-BFCB-5126BF0A3A28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FCB285-6DEE-4743-8E62-029F9FEBF580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05526D-4AF8-48C3-9FA3-86385B5F4A49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D3200E-178A-41D4-A2FD-4DF5C2429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28945" r="37805" b="5446"/>
          <a:stretch/>
        </p:blipFill>
        <p:spPr>
          <a:xfrm>
            <a:off x="7793502" y="855856"/>
            <a:ext cx="2897943" cy="2770091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BFA7A8A-2CE2-4387-B50B-CE27BA9B0827}"/>
              </a:ext>
            </a:extLst>
          </p:cNvPr>
          <p:cNvSpPr/>
          <p:nvPr/>
        </p:nvSpPr>
        <p:spPr>
          <a:xfrm>
            <a:off x="1500555" y="855856"/>
            <a:ext cx="4445392" cy="1797149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20E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</a:rPr>
              <a:t>একক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কাজঃ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8C0C0-225E-4037-A703-38E8F2DF3F0A}"/>
              </a:ext>
            </a:extLst>
          </p:cNvPr>
          <p:cNvSpPr/>
          <p:nvPr/>
        </p:nvSpPr>
        <p:spPr>
          <a:xfrm>
            <a:off x="1364566" y="4051495"/>
            <a:ext cx="10072467" cy="16494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ছড়া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শ্রবনযোগ্য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স্বরে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আবৃত্তি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876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59C847-81C4-4BF1-9389-4145421BE975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D562A2-6DF3-481C-9D8F-8A58F9CC787D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20BB03-A78E-4210-91FC-87E991A1EE74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10D7AD-7D0B-42C0-B972-16BEF8FF11E1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50159A6-8377-4440-8F45-0E5997C0B47D}"/>
              </a:ext>
            </a:extLst>
          </p:cNvPr>
          <p:cNvSpPr/>
          <p:nvPr/>
        </p:nvSpPr>
        <p:spPr>
          <a:xfrm>
            <a:off x="3703048" y="748470"/>
            <a:ext cx="4438901" cy="10398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3B2FB9-70D1-4EED-911F-7B1A046B4820}"/>
              </a:ext>
            </a:extLst>
          </p:cNvPr>
          <p:cNvSpPr/>
          <p:nvPr/>
        </p:nvSpPr>
        <p:spPr>
          <a:xfrm>
            <a:off x="1588205" y="2571668"/>
            <a:ext cx="7738675" cy="969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আতা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গাছে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পাখি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FCC93-953F-4AD4-93F5-6EE72A596A1C}"/>
              </a:ext>
            </a:extLst>
          </p:cNvPr>
          <p:cNvGrpSpPr/>
          <p:nvPr/>
        </p:nvGrpSpPr>
        <p:grpSpPr>
          <a:xfrm>
            <a:off x="1588205" y="4068426"/>
            <a:ext cx="8132570" cy="969818"/>
            <a:chOff x="1125415" y="4286332"/>
            <a:chExt cx="8482819" cy="96981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50BD08-98ED-44A8-99CC-4DAC653B0970}"/>
                </a:ext>
              </a:extLst>
            </p:cNvPr>
            <p:cNvSpPr/>
            <p:nvPr/>
          </p:nvSpPr>
          <p:spPr>
            <a:xfrm>
              <a:off x="1125415" y="4286332"/>
              <a:ext cx="8482819" cy="969818"/>
            </a:xfrm>
            <a:prstGeom prst="rect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5800" indent="-685800">
                <a:buFont typeface="Wingdings" panose="05000000000000000000" pitchFamily="2" charset="2"/>
                <a:buChar char="v"/>
              </a:pPr>
              <a:r>
                <a:rPr lang="en-US" sz="54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F0768C-CAF5-4498-A0CD-33AE75FAEF3C}"/>
                </a:ext>
              </a:extLst>
            </p:cNvPr>
            <p:cNvSpPr txBox="1"/>
            <p:nvPr/>
          </p:nvSpPr>
          <p:spPr>
            <a:xfrm>
              <a:off x="2929598" y="4286332"/>
              <a:ext cx="609834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মউ</a:t>
              </a:r>
              <a:r>
                <a:rPr lang="en-US" sz="54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দেখা</a:t>
              </a:r>
              <a:r>
                <a:rPr lang="en-US" sz="54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যায়</a:t>
              </a:r>
              <a:r>
                <a:rPr lang="en-US" sz="54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কোন</a:t>
              </a:r>
              <a:r>
                <a:rPr lang="en-US" sz="54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গাছে</a:t>
              </a:r>
              <a:r>
                <a:rPr lang="en-US" sz="54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?</a:t>
              </a:r>
              <a:endParaRPr 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80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0156-A1A1-4551-A78C-2294A5E5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1489" y="2089405"/>
            <a:ext cx="6808763" cy="4104850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কামরুন</a:t>
            </a:r>
            <a:r>
              <a:rPr lang="en-US" sz="6000" b="1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নাহার</a:t>
            </a:r>
            <a:endParaRPr lang="en-US" sz="48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44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পাইথল</a:t>
            </a:r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প্রাথমিক</a:t>
            </a:r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sz="44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গফরগাঁও</a:t>
            </a:r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ময়মনসিংহ</a:t>
            </a:r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EF68BB-E879-48FF-A2F9-6D968E6DA78F}"/>
              </a:ext>
            </a:extLst>
          </p:cNvPr>
          <p:cNvGrpSpPr/>
          <p:nvPr/>
        </p:nvGrpSpPr>
        <p:grpSpPr>
          <a:xfrm>
            <a:off x="60960" y="73855"/>
            <a:ext cx="12070080" cy="6710289"/>
            <a:chOff x="56271" y="70340"/>
            <a:chExt cx="12070080" cy="67102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98594A-D182-4288-AD3B-47D7F6F42468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CA0183-54B9-4E68-84BB-06E5948FD60B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6D6B9C-B0EF-4C04-A84F-2862D0914A9E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B4E64306-6D13-452F-B365-DD588C9365AE}"/>
              </a:ext>
            </a:extLst>
          </p:cNvPr>
          <p:cNvSpPr/>
          <p:nvPr/>
        </p:nvSpPr>
        <p:spPr>
          <a:xfrm>
            <a:off x="1556097" y="2441662"/>
            <a:ext cx="2720407" cy="2720407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4C7A5CD9-C83B-4C4D-8A57-082558D05682}"/>
              </a:ext>
            </a:extLst>
          </p:cNvPr>
          <p:cNvSpPr/>
          <p:nvPr/>
        </p:nvSpPr>
        <p:spPr>
          <a:xfrm>
            <a:off x="1308074" y="2251465"/>
            <a:ext cx="2961322" cy="2993650"/>
          </a:xfrm>
          <a:prstGeom prst="donut">
            <a:avLst>
              <a:gd name="adj" fmla="val 9049"/>
            </a:avLst>
          </a:prstGeom>
          <a:gradFill>
            <a:gsLst>
              <a:gs pos="17000">
                <a:srgbClr val="C00000"/>
              </a:gs>
              <a:gs pos="3000">
                <a:schemeClr val="accent1">
                  <a:lumMod val="60000"/>
                  <a:lumOff val="40000"/>
                </a:schemeClr>
              </a:gs>
              <a:gs pos="66368">
                <a:srgbClr val="002060"/>
              </a:gs>
              <a:gs pos="54000">
                <a:srgbClr val="00B050"/>
              </a:gs>
              <a:gs pos="40710">
                <a:srgbClr val="FFC000"/>
              </a:gs>
              <a:gs pos="30000">
                <a:srgbClr val="FF0000"/>
              </a:gs>
              <a:gs pos="89374">
                <a:schemeClr val="accent4"/>
              </a:gs>
              <a:gs pos="79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FFB2781C-5256-43A0-B247-DE7F2C5D46CF}"/>
              </a:ext>
            </a:extLst>
          </p:cNvPr>
          <p:cNvSpPr/>
          <p:nvPr/>
        </p:nvSpPr>
        <p:spPr>
          <a:xfrm>
            <a:off x="3563897" y="158261"/>
            <a:ext cx="3840480" cy="1738609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8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4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86AE41-B095-4187-88C6-0DF35CBF12BC}"/>
              </a:ext>
            </a:extLst>
          </p:cNvPr>
          <p:cNvGrpSpPr/>
          <p:nvPr/>
        </p:nvGrpSpPr>
        <p:grpSpPr>
          <a:xfrm>
            <a:off x="835014" y="999700"/>
            <a:ext cx="5007438" cy="4858600"/>
            <a:chOff x="1980177" y="506438"/>
            <a:chExt cx="4128104" cy="61052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7D043D-9B6B-43EA-80A1-EDB0F856B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64" r="27823" b="28361"/>
            <a:stretch/>
          </p:blipFill>
          <p:spPr>
            <a:xfrm>
              <a:off x="1989115" y="506438"/>
              <a:ext cx="4119166" cy="6105264"/>
            </a:xfrm>
            <a:prstGeom prst="rect">
              <a:avLst/>
            </a:prstGeom>
            <a:ln w="2286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5D88C-700A-4627-9601-897BA0CC0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177" y="946024"/>
              <a:ext cx="2195537" cy="1905848"/>
            </a:xfrm>
            <a:prstGeom prst="rect">
              <a:avLst/>
            </a:prstGeom>
          </p:spPr>
        </p:pic>
      </p:grp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89C00161-7843-4E83-BD2A-660B8291266D}"/>
              </a:ext>
            </a:extLst>
          </p:cNvPr>
          <p:cNvSpPr/>
          <p:nvPr/>
        </p:nvSpPr>
        <p:spPr>
          <a:xfrm>
            <a:off x="6591264" y="999700"/>
            <a:ext cx="4754880" cy="5125104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C0000"/>
            </a:solidFill>
            <a:prstDash val="sysDash"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88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88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8F070E-FF24-4CC1-B703-29D599DE78D3}"/>
              </a:ext>
            </a:extLst>
          </p:cNvPr>
          <p:cNvGrpSpPr/>
          <p:nvPr/>
        </p:nvGrpSpPr>
        <p:grpSpPr>
          <a:xfrm>
            <a:off x="60960" y="73855"/>
            <a:ext cx="12070080" cy="6710289"/>
            <a:chOff x="56271" y="70340"/>
            <a:chExt cx="12070080" cy="67102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8844C5-5DBE-4838-B711-D4E3BD789BEF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3C70AC-7C80-4C0C-9A06-BB14EC05B280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9D66F4-888A-495B-A36A-BF138150E0D2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9053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BE57-C2DB-4476-A1C0-E957059A9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420" y="2205867"/>
            <a:ext cx="6736819" cy="3864727"/>
          </a:xfrm>
          <a:blipFill>
            <a:blip r:embed="rId2"/>
            <a:tile tx="0" ty="0" sx="100000" sy="100000" flip="none" algn="tl"/>
          </a:blipFill>
          <a:ln w="57150">
            <a:solidFill>
              <a:srgbClr val="FF3300"/>
            </a:solidFill>
          </a:ln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4800" b="1" dirty="0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endParaRPr lang="en-US" sz="4800" b="1" dirty="0">
              <a:solidFill>
                <a:srgbClr val="00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4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endParaRPr lang="en-US" sz="48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পাঠঃ</a:t>
            </a:r>
            <a:r>
              <a:rPr lang="en-US" sz="4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ছড়া</a:t>
            </a:r>
            <a:endParaRPr lang="en-US" sz="48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পাঠ্যাংশঃ</a:t>
            </a:r>
            <a:r>
              <a:rPr lang="en-US" sz="4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আতা</a:t>
            </a:r>
            <a:r>
              <a:rPr lang="en-US" sz="4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গাছে</a:t>
            </a:r>
            <a:r>
              <a:rPr lang="en-US" sz="4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....</a:t>
            </a:r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4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বউ</a:t>
            </a:r>
            <a:r>
              <a:rPr lang="en-US" sz="4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4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৪০ </a:t>
            </a:r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4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48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E89FF2-1C3A-4EAB-AB03-21663BFEBE43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74CCB5-3C15-40A9-8D2E-F863614457DB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F86193-A7BE-43AD-99B0-4F78528E7217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66CCC1-6A7F-4BBB-879F-CBD1D312774A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F07559FA-FA2B-4B55-B62E-C1ECBBF6142F}"/>
              </a:ext>
            </a:extLst>
          </p:cNvPr>
          <p:cNvSpPr/>
          <p:nvPr/>
        </p:nvSpPr>
        <p:spPr>
          <a:xfrm>
            <a:off x="3890458" y="340742"/>
            <a:ext cx="3127717" cy="156659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8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0E3DD-391C-4200-89E7-349F186DC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6" y="2205867"/>
            <a:ext cx="3028279" cy="385002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8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64F8BB-25E0-4402-BE87-E2E0627A3567}"/>
              </a:ext>
            </a:extLst>
          </p:cNvPr>
          <p:cNvGrpSpPr/>
          <p:nvPr/>
        </p:nvGrpSpPr>
        <p:grpSpPr>
          <a:xfrm>
            <a:off x="60960" y="73855"/>
            <a:ext cx="12070080" cy="6710289"/>
            <a:chOff x="56271" y="70340"/>
            <a:chExt cx="12070080" cy="671028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75AD84D-9CDF-4444-AC5E-276170EDC15F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4BAB41-8313-472E-AE63-0B9FA501E83E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5FF0FB-9F6C-4805-8A37-49D6C1E3B39F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1B79C66-0302-4592-B96E-861552EF093A}"/>
              </a:ext>
            </a:extLst>
          </p:cNvPr>
          <p:cNvSpPr/>
          <p:nvPr/>
        </p:nvSpPr>
        <p:spPr>
          <a:xfrm>
            <a:off x="647115" y="499404"/>
            <a:ext cx="11000936" cy="1083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শিখনফলঃ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শিখবে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...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2DAE32A-1224-4540-A73F-766B8D88537D}"/>
              </a:ext>
            </a:extLst>
          </p:cNvPr>
          <p:cNvSpPr/>
          <p:nvPr/>
        </p:nvSpPr>
        <p:spPr>
          <a:xfrm>
            <a:off x="647115" y="1997611"/>
            <a:ext cx="2363372" cy="164592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শোনাঃ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3139061-C8AB-4BA7-82CE-D9E93AAD02E2}"/>
              </a:ext>
            </a:extLst>
          </p:cNvPr>
          <p:cNvSpPr/>
          <p:nvPr/>
        </p:nvSpPr>
        <p:spPr>
          <a:xfrm>
            <a:off x="647115" y="4269545"/>
            <a:ext cx="2363372" cy="16459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বলাঃ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327EAA-EEF5-4015-8853-3DDC6A91CC95}"/>
              </a:ext>
            </a:extLst>
          </p:cNvPr>
          <p:cNvSpPr/>
          <p:nvPr/>
        </p:nvSpPr>
        <p:spPr>
          <a:xfrm>
            <a:off x="3460652" y="2166425"/>
            <a:ext cx="8229600" cy="16459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২.১.১: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ছড়া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শুনে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আনন্দ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অভিব্যক্তি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B70812-2569-4616-AC92-0B1C0CB196E0}"/>
              </a:ext>
            </a:extLst>
          </p:cNvPr>
          <p:cNvSpPr/>
          <p:nvPr/>
        </p:nvSpPr>
        <p:spPr>
          <a:xfrm>
            <a:off x="3418451" y="4077873"/>
            <a:ext cx="8229600" cy="22807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২.১.১: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পাঠ্যবইয়ের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ছড়া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স্পষ্টভাবে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২.১.২: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পাঠ্যবহির্ভূত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ছড়া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স্পষ্টভাবে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87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ডালিমের জাত: কী কী রয়েছে, বিভিন্ন ধরণের হিম-প্রতিরোধী, মিষ্টি - গৃহকর্ম -  2021">
            <a:extLst>
              <a:ext uri="{FF2B5EF4-FFF2-40B4-BE49-F238E27FC236}">
                <a16:creationId xmlns:a16="http://schemas.microsoft.com/office/drawing/2014/main" id="{2FEDCADE-A0ED-45DC-873B-AC9CB35836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ডালিমের জাত: কী কী রয়েছে, বিভিন্ন ধরণের হিম-প্রতিরোধী, মিষ্টি - গৃহকর্ম -  2021">
            <a:extLst>
              <a:ext uri="{FF2B5EF4-FFF2-40B4-BE49-F238E27FC236}">
                <a16:creationId xmlns:a16="http://schemas.microsoft.com/office/drawing/2014/main" id="{18DD4C4F-7E11-4D9E-BB54-A6B9FC689B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ডালিমের জাত: কী কী রয়েছে, বিভিন্ন ধরণের হিম-প্রতিরোধী, মিষ্টি - গৃহকর্ম -  2021">
            <a:extLst>
              <a:ext uri="{FF2B5EF4-FFF2-40B4-BE49-F238E27FC236}">
                <a16:creationId xmlns:a16="http://schemas.microsoft.com/office/drawing/2014/main" id="{0EB4F1F1-07F3-4136-B861-5FD8B0565E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ডালিমের জাত: কী কী রয়েছে, বিভিন্ন ধরণের হিম-প্রতিরোধী, মিষ্টি - গৃহকর্ম -  2021">
            <a:extLst>
              <a:ext uri="{FF2B5EF4-FFF2-40B4-BE49-F238E27FC236}">
                <a16:creationId xmlns:a16="http://schemas.microsoft.com/office/drawing/2014/main" id="{F5B835E2-B990-4327-9395-948625814A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ডালিমের জাত: কী কী রয়েছে, বিভিন্ন ধরণের হিম-প্রতিরোধী, মিষ্টি - গৃহকর্ম -  2021">
            <a:extLst>
              <a:ext uri="{FF2B5EF4-FFF2-40B4-BE49-F238E27FC236}">
                <a16:creationId xmlns:a16="http://schemas.microsoft.com/office/drawing/2014/main" id="{DA2AD741-A243-4BC6-86E7-83AB923867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বহুগুন সম্পন্ন আতা ফলের চাষাবাদ:- রোগ ও তার সহজ প্রতিকার ব্যবস্থা">
            <a:extLst>
              <a:ext uri="{FF2B5EF4-FFF2-40B4-BE49-F238E27FC236}">
                <a16:creationId xmlns:a16="http://schemas.microsoft.com/office/drawing/2014/main" id="{157D7EC2-5444-4A98-8963-EAE380646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98" y="1783712"/>
            <a:ext cx="5047444" cy="365939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392EF4-623F-4AED-B896-2AEB5E046E0A}"/>
              </a:ext>
            </a:extLst>
          </p:cNvPr>
          <p:cNvSpPr/>
          <p:nvPr/>
        </p:nvSpPr>
        <p:spPr>
          <a:xfrm>
            <a:off x="2431366" y="421577"/>
            <a:ext cx="7329268" cy="9378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চলো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endParaRPr lang="en-US" sz="5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D0EB90-A5F1-430F-883E-96D673D9092C}"/>
              </a:ext>
            </a:extLst>
          </p:cNvPr>
          <p:cNvSpPr/>
          <p:nvPr/>
        </p:nvSpPr>
        <p:spPr>
          <a:xfrm>
            <a:off x="4686427" y="5732011"/>
            <a:ext cx="2805076" cy="7109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" panose="02000000000000000000" pitchFamily="2" charset="0"/>
                <a:cs typeface="Nikosh" panose="02000000000000000000" pitchFamily="2" charset="0"/>
              </a:rPr>
              <a:t>আতা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001124-18C8-41E2-9974-D6E8B4FA06FA}"/>
              </a:ext>
            </a:extLst>
          </p:cNvPr>
          <p:cNvGrpSpPr/>
          <p:nvPr/>
        </p:nvGrpSpPr>
        <p:grpSpPr>
          <a:xfrm>
            <a:off x="60960" y="73855"/>
            <a:ext cx="12070080" cy="6710289"/>
            <a:chOff x="56271" y="70340"/>
            <a:chExt cx="12070080" cy="67102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6AE27E-017C-42AC-9426-2CA8AF9FBAEB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81B488-D514-483C-A269-8DFA19C6CFAE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85E26E-9AF3-4320-A2E0-E19D013111F0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6351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rots GIF | Gfycat">
            <a:extLst>
              <a:ext uri="{FF2B5EF4-FFF2-40B4-BE49-F238E27FC236}">
                <a16:creationId xmlns:a16="http://schemas.microsoft.com/office/drawing/2014/main" id="{1B851459-D9AB-44D8-A9EB-6425512832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39" y="724412"/>
            <a:ext cx="5788143" cy="4442886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B9EFDD-58B4-4415-9BD4-4F8339E3CDE5}"/>
              </a:ext>
            </a:extLst>
          </p:cNvPr>
          <p:cNvGrpSpPr/>
          <p:nvPr/>
        </p:nvGrpSpPr>
        <p:grpSpPr>
          <a:xfrm>
            <a:off x="60960" y="73855"/>
            <a:ext cx="12070080" cy="6710289"/>
            <a:chOff x="56271" y="70340"/>
            <a:chExt cx="12070080" cy="67102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45FA41B-52A6-4E79-A349-39EF4BF719BD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B473C4-3F6E-48B9-AD6D-5C2A04ABB799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189BFC-21B3-4A32-A932-B49E21DA5264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47333DB-1FCC-4C25-9535-96320602C0D3}"/>
              </a:ext>
            </a:extLst>
          </p:cNvPr>
          <p:cNvSpPr/>
          <p:nvPr/>
        </p:nvSpPr>
        <p:spPr>
          <a:xfrm>
            <a:off x="3418450" y="5399824"/>
            <a:ext cx="4642338" cy="98298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" panose="02000000000000000000" pitchFamily="2" charset="0"/>
                <a:cs typeface="Nikosh" panose="02000000000000000000" pitchFamily="2" charset="0"/>
              </a:rPr>
              <a:t>তোতা পাখি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32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ডালিম ফলের চাষ - শ্যামল বাংলা ব্লগ">
            <a:extLst>
              <a:ext uri="{FF2B5EF4-FFF2-40B4-BE49-F238E27FC236}">
                <a16:creationId xmlns:a16="http://schemas.microsoft.com/office/drawing/2014/main" id="{BFD39D72-41FA-40FE-A41C-D6FE9E40F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42" y="693609"/>
            <a:ext cx="5533805" cy="383267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7347F3-A806-4D01-8F73-AA96C151D95D}"/>
              </a:ext>
            </a:extLst>
          </p:cNvPr>
          <p:cNvSpPr/>
          <p:nvPr/>
        </p:nvSpPr>
        <p:spPr>
          <a:xfrm>
            <a:off x="3976724" y="5050301"/>
            <a:ext cx="3591695" cy="10410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ডালিম</a:t>
            </a:r>
            <a:endParaRPr lang="en-US" sz="5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F1379E-0D2A-4433-924F-CEEFB9E8A8F4}"/>
              </a:ext>
            </a:extLst>
          </p:cNvPr>
          <p:cNvGrpSpPr/>
          <p:nvPr/>
        </p:nvGrpSpPr>
        <p:grpSpPr>
          <a:xfrm>
            <a:off x="60960" y="73855"/>
            <a:ext cx="12070080" cy="6710289"/>
            <a:chOff x="56271" y="70340"/>
            <a:chExt cx="12070080" cy="6710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93D332-5007-4D41-BEBB-F26FB06A7A83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9C6147-80D3-4C4C-BCF1-E8DE901A94CE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54254F-626B-4037-88E9-9E9FD7ED01B6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546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ডালিমের জাত: কী কী রয়েছে, বিভিন্ন ধরণের হিম-প্রতিরোধী, মিষ্টি - গৃহকর্ম -  2021">
            <a:extLst>
              <a:ext uri="{FF2B5EF4-FFF2-40B4-BE49-F238E27FC236}">
                <a16:creationId xmlns:a16="http://schemas.microsoft.com/office/drawing/2014/main" id="{2C61B10E-A98D-4DF4-90BF-238BEC0CE5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ডালিমের জাত: কী কী রয়েছে, বিভিন্ন ধরণের হিম-প্রতিরোধী, মিষ্টি - গৃহকর্ম -  2021">
            <a:extLst>
              <a:ext uri="{FF2B5EF4-FFF2-40B4-BE49-F238E27FC236}">
                <a16:creationId xmlns:a16="http://schemas.microsoft.com/office/drawing/2014/main" id="{02796E66-F43A-4285-9FF2-16FAACAC2D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ডালিমের জাত: কী কী রয়েছে, বিভিন্ন ধরণের হিম-প্রতিরোধী, মিষ্টি - গৃহকর্ম -  2021">
            <a:extLst>
              <a:ext uri="{FF2B5EF4-FFF2-40B4-BE49-F238E27FC236}">
                <a16:creationId xmlns:a16="http://schemas.microsoft.com/office/drawing/2014/main" id="{E6AC26B5-6D27-4114-AF2B-64393491C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নতুন বউ সাজের-এর ছবি Archives - gmnewsbd | gmnewsbd">
            <a:extLst>
              <a:ext uri="{FF2B5EF4-FFF2-40B4-BE49-F238E27FC236}">
                <a16:creationId xmlns:a16="http://schemas.microsoft.com/office/drawing/2014/main" id="{5B44BF08-752F-42E0-B079-641EF95F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60" y="1061817"/>
            <a:ext cx="7090679" cy="3693062"/>
          </a:xfrm>
          <a:prstGeom prst="rect">
            <a:avLst/>
          </a:prstGeom>
          <a:ln w="127000" cap="sq">
            <a:solidFill>
              <a:srgbClr val="F20E4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3DDF9C-2E0F-4E3B-8E8A-9CCFE81F13AF}"/>
              </a:ext>
            </a:extLst>
          </p:cNvPr>
          <p:cNvSpPr/>
          <p:nvPr/>
        </p:nvSpPr>
        <p:spPr>
          <a:xfrm>
            <a:off x="4290646" y="5273187"/>
            <a:ext cx="2391508" cy="1045992"/>
          </a:xfrm>
          <a:prstGeom prst="rect">
            <a:avLst/>
          </a:prstGeom>
          <a:solidFill>
            <a:srgbClr val="F20E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বউ</a:t>
            </a:r>
            <a:endParaRPr lang="en-US" sz="6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282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7E3D-CF57-422D-84F4-5D5AB00C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443" y="634486"/>
            <a:ext cx="7751299" cy="1137522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80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পাঠঃ</a:t>
            </a:r>
            <a:r>
              <a:rPr lang="bn-IN" sz="80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ছড়া</a:t>
            </a:r>
            <a:r>
              <a:rPr lang="en-US" sz="80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8000" b="1" u="sng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42D4DD-F44C-40ED-B166-4DF7C177981A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34A069-215F-48F2-9A70-9E6DF62F17EF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BEF59A-183E-454F-AD46-630E3ACB4575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A3DDC8-FCDE-4C9B-9841-A635E38D5A53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  <p:pic>
        <p:nvPicPr>
          <p:cNvPr id="3" name="Picture 2" descr="Class 1 Bangla | ছড়া: আতা গাছে তোতা পাখি | পাঠ ৪ | Book 2020 - YouTube">
            <a:extLst>
              <a:ext uri="{FF2B5EF4-FFF2-40B4-BE49-F238E27FC236}">
                <a16:creationId xmlns:a16="http://schemas.microsoft.com/office/drawing/2014/main" id="{FBEBCA17-C675-420B-BE31-483FF969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97" y="2317951"/>
            <a:ext cx="5359790" cy="374792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211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SutonnyOMJ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পাঠঃ ছড়া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kamrunnahar198510@gmail.com</dc:creator>
  <cp:lastModifiedBy>kamrunnahar198510@gmail.com</cp:lastModifiedBy>
  <cp:revision>575</cp:revision>
  <dcterms:created xsi:type="dcterms:W3CDTF">2021-10-14T07:07:35Z</dcterms:created>
  <dcterms:modified xsi:type="dcterms:W3CDTF">2021-11-26T09:35:36Z</dcterms:modified>
</cp:coreProperties>
</file>