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79" r:id="rId11"/>
    <p:sldId id="280" r:id="rId12"/>
    <p:sldId id="281" r:id="rId13"/>
    <p:sldId id="282" r:id="rId14"/>
    <p:sldId id="298" r:id="rId15"/>
    <p:sldId id="283" r:id="rId16"/>
    <p:sldId id="284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3F196-0B5F-4CAC-8EA6-DFEA580F5F78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C21D-C364-460C-A65F-786CDBAF0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C21D-C364-460C-A65F-786CDBAF0B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7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06319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34778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1821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98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8944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777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201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0524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98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152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17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1424"/>
      </p:ext>
    </p:extLst>
  </p:cSld>
  <p:clrMapOvr>
    <a:masterClrMapping/>
  </p:clrMapOvr>
  <p:transition spd="med">
    <p:pull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797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3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11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36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05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8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536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628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3858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1772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2547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324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5303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32812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3080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1FAA7C4-BFE0-455D-AD79-591BD33FD925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648AC0D-5D5D-4063-93DA-215AFBA0D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7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tionary.cambridge.org/dictionary/english/extremely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9158517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9527849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9897181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266513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0656280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67" name="Round Same Side Corner Rectangle 66"/>
          <p:cNvSpPr/>
          <p:nvPr/>
        </p:nvSpPr>
        <p:spPr>
          <a:xfrm>
            <a:off x="3289900" y="216536"/>
            <a:ext cx="8773796" cy="4122603"/>
          </a:xfrm>
          <a:prstGeom prst="round2Same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WELCOME</a:t>
            </a:r>
          </a:p>
          <a:p>
            <a:pPr algn="ctr"/>
            <a:r>
              <a:rPr 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TO</a:t>
            </a:r>
          </a:p>
          <a:p>
            <a:pPr algn="ctr"/>
            <a:r>
              <a:rPr lang="en-US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ALL</a:t>
            </a:r>
            <a:endParaRPr lang="en-US" sz="7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3277549" y="1826647"/>
            <a:ext cx="8799825" cy="5016840"/>
          </a:xfrm>
          <a:custGeom>
            <a:avLst/>
            <a:gdLst>
              <a:gd name="connsiteX0" fmla="*/ 324345 w 6072554"/>
              <a:gd name="connsiteY0" fmla="*/ 0 h 1946031"/>
              <a:gd name="connsiteX1" fmla="*/ 1301283 w 6072554"/>
              <a:gd name="connsiteY1" fmla="*/ 0 h 1946031"/>
              <a:gd name="connsiteX2" fmla="*/ 1307651 w 6072554"/>
              <a:gd name="connsiteY2" fmla="*/ 26588 h 1946031"/>
              <a:gd name="connsiteX3" fmla="*/ 3130062 w 6072554"/>
              <a:gd name="connsiteY3" fmla="*/ 973016 h 1946031"/>
              <a:gd name="connsiteX4" fmla="*/ 4952473 w 6072554"/>
              <a:gd name="connsiteY4" fmla="*/ 26588 h 1946031"/>
              <a:gd name="connsiteX5" fmla="*/ 4958841 w 6072554"/>
              <a:gd name="connsiteY5" fmla="*/ 0 h 1946031"/>
              <a:gd name="connsiteX6" fmla="*/ 5748209 w 6072554"/>
              <a:gd name="connsiteY6" fmla="*/ 0 h 1946031"/>
              <a:gd name="connsiteX7" fmla="*/ 6072554 w 6072554"/>
              <a:gd name="connsiteY7" fmla="*/ 324345 h 1946031"/>
              <a:gd name="connsiteX8" fmla="*/ 6072554 w 6072554"/>
              <a:gd name="connsiteY8" fmla="*/ 1946031 h 1946031"/>
              <a:gd name="connsiteX9" fmla="*/ 0 w 6072554"/>
              <a:gd name="connsiteY9" fmla="*/ 1946031 h 1946031"/>
              <a:gd name="connsiteX10" fmla="*/ 0 w 6072554"/>
              <a:gd name="connsiteY10" fmla="*/ 324345 h 1946031"/>
              <a:gd name="connsiteX11" fmla="*/ 324345 w 6072554"/>
              <a:gd name="connsiteY11" fmla="*/ 0 h 194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72554" h="1946031">
                <a:moveTo>
                  <a:pt x="324345" y="0"/>
                </a:moveTo>
                <a:lnTo>
                  <a:pt x="1301283" y="0"/>
                </a:lnTo>
                <a:lnTo>
                  <a:pt x="1307651" y="26588"/>
                </a:lnTo>
                <a:cubicBezTo>
                  <a:pt x="1481108" y="566714"/>
                  <a:pt x="2231121" y="973016"/>
                  <a:pt x="3130062" y="973016"/>
                </a:cubicBezTo>
                <a:cubicBezTo>
                  <a:pt x="4029004" y="973016"/>
                  <a:pt x="4779016" y="566714"/>
                  <a:pt x="4952473" y="26588"/>
                </a:cubicBezTo>
                <a:lnTo>
                  <a:pt x="4958841" y="0"/>
                </a:lnTo>
                <a:lnTo>
                  <a:pt x="5748209" y="0"/>
                </a:lnTo>
                <a:cubicBezTo>
                  <a:pt x="5927340" y="0"/>
                  <a:pt x="6072554" y="145214"/>
                  <a:pt x="6072554" y="324345"/>
                </a:cubicBezTo>
                <a:lnTo>
                  <a:pt x="6072554" y="1946031"/>
                </a:lnTo>
                <a:lnTo>
                  <a:pt x="0" y="1946031"/>
                </a:lnTo>
                <a:lnTo>
                  <a:pt x="0" y="324345"/>
                </a:lnTo>
                <a:cubicBezTo>
                  <a:pt x="0" y="145214"/>
                  <a:pt x="145214" y="0"/>
                  <a:pt x="324345" y="0"/>
                </a:cubicBez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883" y="3581240"/>
            <a:ext cx="3276527" cy="33637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6976" y="3581240"/>
            <a:ext cx="3235438" cy="336373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13" y="4934196"/>
            <a:ext cx="1760279" cy="176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92857" y="5993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191007" y="-11062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566241" y="-11062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3728981" y="405320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MAIN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KEYWORDS</a:t>
            </a:r>
            <a:r>
              <a:rPr lang="en-US" sz="2800" dirty="0">
                <a:latin typeface="Algerian" panose="04020705040A02060702" pitchFamily="82" charset="0"/>
              </a:rPr>
              <a:t> OF THE LESSON</a:t>
            </a:r>
          </a:p>
        </p:txBody>
      </p:sp>
      <p:sp>
        <p:nvSpPr>
          <p:cNvPr id="49" name="Rectangle 48"/>
          <p:cNvSpPr/>
          <p:nvPr/>
        </p:nvSpPr>
        <p:spPr>
          <a:xfrm flipV="1">
            <a:off x="2908877" y="1051602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93" y="365562"/>
            <a:ext cx="646282" cy="646282"/>
          </a:xfrm>
          <a:prstGeom prst="rect">
            <a:avLst/>
          </a:prstGeom>
        </p:spPr>
      </p:pic>
      <p:sp>
        <p:nvSpPr>
          <p:cNvPr id="51" name="Round Same Side Corner Rectangle 50"/>
          <p:cNvSpPr/>
          <p:nvPr/>
        </p:nvSpPr>
        <p:spPr>
          <a:xfrm>
            <a:off x="8008185" y="2446156"/>
            <a:ext cx="1975082" cy="1436527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TEACHER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10800000">
            <a:off x="8008185" y="3374241"/>
            <a:ext cx="1975081" cy="1709097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46" y="3796679"/>
            <a:ext cx="551221" cy="60495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98" y="1485784"/>
            <a:ext cx="3414086" cy="311754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5" name="TextBox 54"/>
          <p:cNvSpPr txBox="1"/>
          <p:nvPr/>
        </p:nvSpPr>
        <p:spPr>
          <a:xfrm>
            <a:off x="2639350" y="5083339"/>
            <a:ext cx="4366333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Teacher is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work is teaching.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17940" y="4470785"/>
            <a:ext cx="14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anose="04020705040A02060702" pitchFamily="82" charset="0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783400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2" grpId="0" animBg="1"/>
      <p:bldP spid="55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92857" y="5993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65247" y="17979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566241" y="-11062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243956" y="196624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MAIN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KEYWORDS</a:t>
            </a:r>
            <a:r>
              <a:rPr lang="en-US" sz="2800" dirty="0">
                <a:latin typeface="Algerian" panose="04020705040A02060702" pitchFamily="82" charset="0"/>
              </a:rPr>
              <a:t> OF THE LESSON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2423852" y="842906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4" y="162925"/>
            <a:ext cx="646282" cy="646282"/>
          </a:xfrm>
          <a:prstGeom prst="rect">
            <a:avLst/>
          </a:prstGeom>
        </p:spPr>
      </p:pic>
      <p:sp>
        <p:nvSpPr>
          <p:cNvPr id="37" name="Round Same Side Corner Rectangle 36"/>
          <p:cNvSpPr/>
          <p:nvPr/>
        </p:nvSpPr>
        <p:spPr>
          <a:xfrm>
            <a:off x="7682186" y="2754296"/>
            <a:ext cx="1975082" cy="1436527"/>
          </a:xfrm>
          <a:prstGeom prst="round2Same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PITHA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682186" y="3682381"/>
            <a:ext cx="1975081" cy="1709097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510" y="4141817"/>
            <a:ext cx="576431" cy="6326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1856" r="5056" b="-1"/>
          <a:stretch/>
        </p:blipFill>
        <p:spPr>
          <a:xfrm>
            <a:off x="2289800" y="1436177"/>
            <a:ext cx="4572000" cy="33636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2060244" y="5041895"/>
            <a:ext cx="5031112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Pitha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one kind of food that’s usually makes at home.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38017" y="4841840"/>
            <a:ext cx="14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anose="04020705040A02060702" pitchFamily="82" charset="0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2129562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1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92857" y="5993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65247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543373" y="937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2909493" y="461230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MAIN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KEYWORDS</a:t>
            </a:r>
            <a:r>
              <a:rPr lang="en-US" sz="2800" dirty="0">
                <a:latin typeface="Algerian" panose="04020705040A02060702" pitchFamily="82" charset="0"/>
              </a:rPr>
              <a:t> OF THE LESSON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2089389" y="1107512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05" y="421472"/>
            <a:ext cx="646282" cy="646282"/>
          </a:xfrm>
          <a:prstGeom prst="rect">
            <a:avLst/>
          </a:prstGeom>
        </p:spPr>
      </p:pic>
      <p:sp>
        <p:nvSpPr>
          <p:cNvPr id="37" name="Round Same Side Corner Rectangle 36"/>
          <p:cNvSpPr/>
          <p:nvPr/>
        </p:nvSpPr>
        <p:spPr>
          <a:xfrm>
            <a:off x="7175445" y="2979143"/>
            <a:ext cx="1975082" cy="1436527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DELICIOUS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175445" y="3907228"/>
            <a:ext cx="1975081" cy="1709097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02" y="4330992"/>
            <a:ext cx="529766" cy="5814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5" y="1550416"/>
            <a:ext cx="4525047" cy="32305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898411" y="5178111"/>
            <a:ext cx="4441254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Dlicious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food is very pleasant to eat.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444772" y="4957109"/>
            <a:ext cx="14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anose="04020705040A02060702" pitchFamily="82" charset="0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20928037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92857" y="5993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65247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4710418" y="-1412833"/>
            <a:ext cx="166350" cy="801671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2909493" y="461230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MAIN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KEYWORDS</a:t>
            </a:r>
            <a:r>
              <a:rPr lang="en-US" sz="2800" dirty="0">
                <a:latin typeface="Algerian" panose="04020705040A02060702" pitchFamily="82" charset="0"/>
              </a:rPr>
              <a:t> OF THE LESSON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2089389" y="1107512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05" y="421472"/>
            <a:ext cx="646282" cy="646282"/>
          </a:xfrm>
          <a:prstGeom prst="rect">
            <a:avLst/>
          </a:prstGeom>
        </p:spPr>
      </p:pic>
      <p:sp>
        <p:nvSpPr>
          <p:cNvPr id="37" name="Round Same Side Corner Rectangle 36"/>
          <p:cNvSpPr/>
          <p:nvPr/>
        </p:nvSpPr>
        <p:spPr>
          <a:xfrm>
            <a:off x="7029450" y="2979143"/>
            <a:ext cx="2121077" cy="1436527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Wonderful</a:t>
            </a:r>
            <a:r>
              <a:rPr lang="en-US" sz="48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 rot="10800000">
            <a:off x="7029442" y="3907227"/>
            <a:ext cx="2121084" cy="1709097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02" y="4330992"/>
            <a:ext cx="529766" cy="58141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95405" y="5246993"/>
            <a:ext cx="44412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  <a:latin typeface="Book Antiqua" panose="02040602050305030304" pitchFamily="18" charset="0"/>
                <a:hlinkClick r:id="rId6" tooltip="extremely"/>
              </a:rPr>
              <a:t>Extremely</a:t>
            </a:r>
            <a:r>
              <a:rPr lang="en-US" sz="2800" u="sng" dirty="0" smtClean="0">
                <a:ln w="0"/>
                <a:solidFill>
                  <a:schemeClr val="tx1"/>
                </a:solidFill>
                <a:latin typeface="Book Antiqua" panose="02040602050305030304" pitchFamily="18" charset="0"/>
              </a:rPr>
              <a:t> good</a:t>
            </a:r>
            <a:endParaRPr lang="en-US" sz="4400" u="sng" dirty="0">
              <a:ln w="0"/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44772" y="4957109"/>
            <a:ext cx="14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anose="04020705040A02060702" pitchFamily="82" charset="0"/>
              </a:rPr>
              <a:t>KEYWORD</a:t>
            </a:r>
          </a:p>
        </p:txBody>
      </p:sp>
      <p:pic>
        <p:nvPicPr>
          <p:cNvPr id="1026" name="Picture 2" descr="This Is A Wonderful Day - Saint Benedict&amp;#39;s Monaste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55" y="1601794"/>
            <a:ext cx="3696742" cy="29750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8714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41" grpId="0" animBg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92857" y="5993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65247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543373" y="937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902321" y="1545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36235" y="704822"/>
            <a:ext cx="5174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1228769" y="1413874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045171" y="1992736"/>
            <a:ext cx="6389075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Open your book at page no.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read the text loudly…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0"/>
          <a:stretch/>
        </p:blipFill>
        <p:spPr>
          <a:xfrm>
            <a:off x="6764157" y="3524008"/>
            <a:ext cx="2038350" cy="195790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0"/>
          <a:stretch/>
        </p:blipFill>
        <p:spPr>
          <a:xfrm>
            <a:off x="4220534" y="3524008"/>
            <a:ext cx="2038350" cy="195790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0"/>
          <a:stretch/>
        </p:blipFill>
        <p:spPr>
          <a:xfrm>
            <a:off x="1536235" y="3524008"/>
            <a:ext cx="2038350" cy="195790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69" y="2337093"/>
            <a:ext cx="816402" cy="65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393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9169529" y="-145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544970" y="-85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9917360" y="-11049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295486" y="-13577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654434" y="-13577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3358508" y="388613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24113" y="4095066"/>
            <a:ext cx="4137991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 is in class 4.</a:t>
            </a:r>
          </a:p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nine years old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7988"/>
          <a:stretch/>
        </p:blipFill>
        <p:spPr>
          <a:xfrm>
            <a:off x="3640472" y="1588642"/>
            <a:ext cx="2067341" cy="41678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5" name="Rectangle 64"/>
          <p:cNvSpPr/>
          <p:nvPr/>
        </p:nvSpPr>
        <p:spPr>
          <a:xfrm flipV="1">
            <a:off x="3358508" y="1034944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/>
          <p:nvPr/>
        </p:nvCxnSpPr>
        <p:spPr>
          <a:xfrm>
            <a:off x="5942426" y="2377171"/>
            <a:ext cx="1042844" cy="762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 Same Side Corner Rectangle 66"/>
          <p:cNvSpPr/>
          <p:nvPr/>
        </p:nvSpPr>
        <p:spPr>
          <a:xfrm>
            <a:off x="7126763" y="2377171"/>
            <a:ext cx="1383324" cy="847065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lgerian" panose="04020705040A02060702" pitchFamily="82" charset="0"/>
              </a:rPr>
              <a:t>SAGAR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68" name="Freeform 67"/>
          <p:cNvSpPr/>
          <p:nvPr/>
        </p:nvSpPr>
        <p:spPr>
          <a:xfrm rot="10800000">
            <a:off x="7126762" y="2806054"/>
            <a:ext cx="1383323" cy="1104634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737" y="3160635"/>
            <a:ext cx="749371" cy="5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015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7" grpId="0" animBg="1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26500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544970" y="-85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9917360" y="-11049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295486" y="-13577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654434" y="-13577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3185567" y="520939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51705" y="4305828"/>
            <a:ext cx="5896635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is a little sister of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Her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name is Keya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She’s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three years old.</a:t>
            </a:r>
          </a:p>
        </p:txBody>
      </p:sp>
      <p:sp>
        <p:nvSpPr>
          <p:cNvPr id="41" name="Rectangle 40"/>
          <p:cNvSpPr/>
          <p:nvPr/>
        </p:nvSpPr>
        <p:spPr>
          <a:xfrm flipV="1">
            <a:off x="3185567" y="1167270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>
            <a:off x="5064062" y="2470805"/>
            <a:ext cx="1748267" cy="800692"/>
          </a:xfrm>
          <a:prstGeom prst="bentConnector3">
            <a:avLst>
              <a:gd name="adj1" fmla="val 67434"/>
            </a:avLst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 Same Side Corner Rectangle 42"/>
          <p:cNvSpPr/>
          <p:nvPr/>
        </p:nvSpPr>
        <p:spPr>
          <a:xfrm>
            <a:off x="6953820" y="2470805"/>
            <a:ext cx="1496300" cy="1023719"/>
          </a:xfrm>
          <a:prstGeom prst="round2Same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lgerian" panose="04020705040A02060702" pitchFamily="82" charset="0"/>
              </a:rPr>
              <a:t>keya</a:t>
            </a:r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4" name="Freeform 43"/>
          <p:cNvSpPr/>
          <p:nvPr/>
        </p:nvSpPr>
        <p:spPr>
          <a:xfrm rot="10800000">
            <a:off x="6953820" y="2938380"/>
            <a:ext cx="1496299" cy="1142096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92" y="3290912"/>
            <a:ext cx="810572" cy="5844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50" b="100000" l="31455" r="77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97" t="731" r="23635" b="-490"/>
          <a:stretch/>
        </p:blipFill>
        <p:spPr>
          <a:xfrm>
            <a:off x="2889204" y="1813601"/>
            <a:ext cx="2139995" cy="35870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91559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410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74643" y="350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9917360" y="-11049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295486" y="-13577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654434" y="-13577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t="4084" r="8907"/>
          <a:stretch/>
        </p:blipFill>
        <p:spPr>
          <a:xfrm>
            <a:off x="2643982" y="1464922"/>
            <a:ext cx="3173372" cy="42429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2750414" y="464184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87360" y="4856889"/>
            <a:ext cx="4379622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father is a doctor.</a:t>
            </a:r>
          </a:p>
        </p:txBody>
      </p:sp>
      <p:sp>
        <p:nvSpPr>
          <p:cNvPr id="42" name="Rectangle 41"/>
          <p:cNvSpPr/>
          <p:nvPr/>
        </p:nvSpPr>
        <p:spPr>
          <a:xfrm flipV="1">
            <a:off x="2750414" y="1110515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Elbow Connector 42"/>
          <p:cNvCxnSpPr/>
          <p:nvPr/>
        </p:nvCxnSpPr>
        <p:spPr>
          <a:xfrm>
            <a:off x="6013716" y="3205409"/>
            <a:ext cx="1042844" cy="762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 Same Side Corner Rectangle 43"/>
          <p:cNvSpPr/>
          <p:nvPr/>
        </p:nvSpPr>
        <p:spPr>
          <a:xfrm>
            <a:off x="7233146" y="2696286"/>
            <a:ext cx="1584723" cy="1323211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Sagar’s</a:t>
            </a:r>
            <a:endParaRPr lang="en-US" sz="2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Father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5" name="Freeform 44"/>
          <p:cNvSpPr/>
          <p:nvPr/>
        </p:nvSpPr>
        <p:spPr>
          <a:xfrm rot="10800000">
            <a:off x="7221030" y="3424201"/>
            <a:ext cx="1597001" cy="1277676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03" y="3808798"/>
            <a:ext cx="865124" cy="6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682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410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74643" y="350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21411" y="35021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295486" y="-13577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654434" y="-13577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395570" y="539697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34810" y="4902555"/>
            <a:ext cx="4747637" cy="187743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grandfather was a teacher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But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 doesn’t work now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grandfather helps  him with his homework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Rectangle 40"/>
          <p:cNvSpPr/>
          <p:nvPr/>
        </p:nvSpPr>
        <p:spPr>
          <a:xfrm flipV="1">
            <a:off x="2345770" y="1173671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>
            <a:off x="5763398" y="2978498"/>
            <a:ext cx="1281030" cy="668216"/>
          </a:xfrm>
          <a:prstGeom prst="bentConnector3">
            <a:avLst>
              <a:gd name="adj1" fmla="val 67586"/>
            </a:avLst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 Same Side Corner Rectangle 42"/>
          <p:cNvSpPr/>
          <p:nvPr/>
        </p:nvSpPr>
        <p:spPr>
          <a:xfrm>
            <a:off x="7213874" y="2442255"/>
            <a:ext cx="1742611" cy="1359181"/>
          </a:xfrm>
          <a:prstGeom prst="round2Same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Sagar’s</a:t>
            </a:r>
            <a:endParaRPr lang="en-US" sz="2400" b="1" dirty="0">
              <a:solidFill>
                <a:schemeClr val="bg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err="1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Grandfatger</a:t>
            </a:r>
            <a:endParaRPr lang="en-US" sz="1400" b="1" dirty="0">
              <a:solidFill>
                <a:schemeClr val="bg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4" name="Freeform 43"/>
          <p:cNvSpPr/>
          <p:nvPr/>
        </p:nvSpPr>
        <p:spPr>
          <a:xfrm rot="10800000">
            <a:off x="7213873" y="2978498"/>
            <a:ext cx="1742611" cy="1381973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51" y="3344084"/>
            <a:ext cx="1015078" cy="7318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57" y="1557277"/>
            <a:ext cx="3530250" cy="4437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008020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410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74643" y="350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21411" y="35021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487720" y="32493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654434" y="-13577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1815824" y="344143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15824" y="5244024"/>
            <a:ext cx="7896257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mother is a housewife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 a wonderful garden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grows the best tomatoes and cucumbers. </a:t>
            </a:r>
          </a:p>
        </p:txBody>
      </p:sp>
      <p:sp>
        <p:nvSpPr>
          <p:cNvPr id="54" name="Rectangle 53"/>
          <p:cNvSpPr/>
          <p:nvPr/>
        </p:nvSpPr>
        <p:spPr>
          <a:xfrm flipV="1">
            <a:off x="1815824" y="990474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54"/>
          <p:cNvSpPr/>
          <p:nvPr/>
        </p:nvSpPr>
        <p:spPr>
          <a:xfrm>
            <a:off x="6908156" y="3014914"/>
            <a:ext cx="1584723" cy="1238398"/>
          </a:xfrm>
          <a:prstGeom prst="round2Same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Sagar’s</a:t>
            </a:r>
            <a:r>
              <a:rPr lang="en-US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 Mother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56" name="Freeform 55"/>
          <p:cNvSpPr/>
          <p:nvPr/>
        </p:nvSpPr>
        <p:spPr>
          <a:xfrm rot="10800000">
            <a:off x="6896040" y="3658016"/>
            <a:ext cx="1597001" cy="1277676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213" y="4042613"/>
            <a:ext cx="865124" cy="6237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4300" r="5758" b="3931"/>
          <a:stretch/>
        </p:blipFill>
        <p:spPr>
          <a:xfrm>
            <a:off x="1864434" y="1313652"/>
            <a:ext cx="3297752" cy="36529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9" name="Elbow Connector 58"/>
          <p:cNvCxnSpPr/>
          <p:nvPr/>
        </p:nvCxnSpPr>
        <p:spPr>
          <a:xfrm>
            <a:off x="3892014" y="3658016"/>
            <a:ext cx="2637438" cy="595296"/>
          </a:xfrm>
          <a:prstGeom prst="bentConnector3">
            <a:avLst>
              <a:gd name="adj1" fmla="val 79645"/>
            </a:avLst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042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9527849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9897181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266513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0656280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295274" y="327666"/>
            <a:ext cx="53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lgerian" panose="04020705040A02060702" pitchFamily="82" charset="0"/>
              </a:rPr>
              <a:t>INTRODUCTioN</a:t>
            </a: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33" name="Rectangle 32"/>
          <p:cNvSpPr/>
          <p:nvPr/>
        </p:nvSpPr>
        <p:spPr>
          <a:xfrm flipV="1">
            <a:off x="3092801" y="1206184"/>
            <a:ext cx="84575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0800000" flipV="1">
            <a:off x="3124597" y="3389237"/>
            <a:ext cx="3523227" cy="3422918"/>
          </a:xfrm>
          <a:custGeom>
            <a:avLst/>
            <a:gdLst>
              <a:gd name="connsiteX0" fmla="*/ 2863477 w 3436186"/>
              <a:gd name="connsiteY0" fmla="*/ 0 h 3849757"/>
              <a:gd name="connsiteX1" fmla="*/ 2723945 w 3436186"/>
              <a:gd name="connsiteY1" fmla="*/ 0 h 3849757"/>
              <a:gd name="connsiteX2" fmla="*/ 2717512 w 3436186"/>
              <a:gd name="connsiteY2" fmla="*/ 38570 h 3849757"/>
              <a:gd name="connsiteX3" fmla="*/ 1704842 w 3436186"/>
              <a:gd name="connsiteY3" fmla="*/ 793789 h 3849757"/>
              <a:gd name="connsiteX4" fmla="*/ 692173 w 3436186"/>
              <a:gd name="connsiteY4" fmla="*/ 38570 h 3849757"/>
              <a:gd name="connsiteX5" fmla="*/ 685740 w 3436186"/>
              <a:gd name="connsiteY5" fmla="*/ 0 h 3849757"/>
              <a:gd name="connsiteX6" fmla="*/ 572709 w 3436186"/>
              <a:gd name="connsiteY6" fmla="*/ 0 h 3849757"/>
              <a:gd name="connsiteX7" fmla="*/ 0 w 3436186"/>
              <a:gd name="connsiteY7" fmla="*/ 572709 h 3849757"/>
              <a:gd name="connsiteX8" fmla="*/ 0 w 3436186"/>
              <a:gd name="connsiteY8" fmla="*/ 3849757 h 3849757"/>
              <a:gd name="connsiteX9" fmla="*/ 3436186 w 3436186"/>
              <a:gd name="connsiteY9" fmla="*/ 3849757 h 3849757"/>
              <a:gd name="connsiteX10" fmla="*/ 3436186 w 3436186"/>
              <a:gd name="connsiteY10" fmla="*/ 572709 h 3849757"/>
              <a:gd name="connsiteX11" fmla="*/ 2863477 w 3436186"/>
              <a:gd name="connsiteY11" fmla="*/ 0 h 38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6186" h="3849757">
                <a:moveTo>
                  <a:pt x="2863477" y="0"/>
                </a:moveTo>
                <a:lnTo>
                  <a:pt x="2723945" y="0"/>
                </a:lnTo>
                <a:lnTo>
                  <a:pt x="2717512" y="38570"/>
                </a:lnTo>
                <a:cubicBezTo>
                  <a:pt x="2621126" y="469572"/>
                  <a:pt x="2204362" y="793789"/>
                  <a:pt x="1704842" y="793789"/>
                </a:cubicBezTo>
                <a:cubicBezTo>
                  <a:pt x="1205322" y="793789"/>
                  <a:pt x="788559" y="469572"/>
                  <a:pt x="692173" y="38570"/>
                </a:cubicBezTo>
                <a:lnTo>
                  <a:pt x="685740" y="0"/>
                </a:lnTo>
                <a:lnTo>
                  <a:pt x="572709" y="0"/>
                </a:lnTo>
                <a:cubicBezTo>
                  <a:pt x="256411" y="0"/>
                  <a:pt x="0" y="256411"/>
                  <a:pt x="0" y="572709"/>
                </a:cubicBezTo>
                <a:lnTo>
                  <a:pt x="0" y="3849757"/>
                </a:lnTo>
                <a:lnTo>
                  <a:pt x="3436186" y="3849757"/>
                </a:lnTo>
                <a:lnTo>
                  <a:pt x="3436186" y="572709"/>
                </a:lnTo>
                <a:cubicBezTo>
                  <a:pt x="3436186" y="256411"/>
                  <a:pt x="3179775" y="0"/>
                  <a:pt x="28634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cs typeface="NikoshBAN" pitchFamily="2" charset="0"/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  <a:cs typeface="NikoshBAN" pitchFamily="2" charset="0"/>
              </a:rPr>
              <a:t>SANJOY KUMAR SARKER</a:t>
            </a:r>
            <a:endParaRPr lang="en-US" sz="2800" b="1" dirty="0">
              <a:solidFill>
                <a:srgbClr val="C0000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NikoshBAN" pitchFamily="2" charset="0"/>
              </a:rPr>
              <a:t>ASSISTANT TEACHER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NikoshBAN" pitchFamily="2" charset="0"/>
              </a:rPr>
              <a:t>DHONKURA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NikoshBAN" pitchFamily="2" charset="0"/>
              </a:rPr>
              <a:t>GOVT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NikoshBAN" pitchFamily="2" charset="0"/>
              </a:rPr>
              <a:t>. PRIMARY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NikoshBAN" pitchFamily="2" charset="0"/>
              </a:rPr>
              <a:t>SCHOOL</a:t>
            </a:r>
          </a:p>
          <a:p>
            <a:pPr algn="ctr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NikoshBAN" pitchFamily="2" charset="0"/>
              </a:rPr>
              <a:t>HOSSAINPUR, KISHOREGANJ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NikoshBAN" pitchFamily="2" charset="0"/>
              </a:rPr>
              <a:t>.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01717780954</a:t>
            </a:r>
            <a:endParaRPr lang="en-US" sz="2000" b="1" dirty="0">
              <a:solidFill>
                <a:srgbClr val="002060"/>
              </a:solidFill>
              <a:latin typeface="+mj-lt"/>
              <a:cs typeface="NikoshBAN" pitchFamily="2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EMAIL: sk03bau@gmail.com</a:t>
            </a:r>
            <a:endParaRPr lang="en-US" sz="2000" b="1" dirty="0">
              <a:solidFill>
                <a:srgbClr val="002060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35" name="Freeform 34"/>
          <p:cNvSpPr/>
          <p:nvPr/>
        </p:nvSpPr>
        <p:spPr>
          <a:xfrm rot="10800000" flipV="1">
            <a:off x="7116152" y="3389236"/>
            <a:ext cx="3785510" cy="3422919"/>
          </a:xfrm>
          <a:custGeom>
            <a:avLst/>
            <a:gdLst>
              <a:gd name="connsiteX0" fmla="*/ 2863477 w 3436186"/>
              <a:gd name="connsiteY0" fmla="*/ 0 h 3849757"/>
              <a:gd name="connsiteX1" fmla="*/ 2723945 w 3436186"/>
              <a:gd name="connsiteY1" fmla="*/ 0 h 3849757"/>
              <a:gd name="connsiteX2" fmla="*/ 2717512 w 3436186"/>
              <a:gd name="connsiteY2" fmla="*/ 38570 h 3849757"/>
              <a:gd name="connsiteX3" fmla="*/ 1704842 w 3436186"/>
              <a:gd name="connsiteY3" fmla="*/ 793789 h 3849757"/>
              <a:gd name="connsiteX4" fmla="*/ 692173 w 3436186"/>
              <a:gd name="connsiteY4" fmla="*/ 38570 h 3849757"/>
              <a:gd name="connsiteX5" fmla="*/ 685740 w 3436186"/>
              <a:gd name="connsiteY5" fmla="*/ 0 h 3849757"/>
              <a:gd name="connsiteX6" fmla="*/ 572709 w 3436186"/>
              <a:gd name="connsiteY6" fmla="*/ 0 h 3849757"/>
              <a:gd name="connsiteX7" fmla="*/ 0 w 3436186"/>
              <a:gd name="connsiteY7" fmla="*/ 572709 h 3849757"/>
              <a:gd name="connsiteX8" fmla="*/ 0 w 3436186"/>
              <a:gd name="connsiteY8" fmla="*/ 3849757 h 3849757"/>
              <a:gd name="connsiteX9" fmla="*/ 3436186 w 3436186"/>
              <a:gd name="connsiteY9" fmla="*/ 3849757 h 3849757"/>
              <a:gd name="connsiteX10" fmla="*/ 3436186 w 3436186"/>
              <a:gd name="connsiteY10" fmla="*/ 572709 h 3849757"/>
              <a:gd name="connsiteX11" fmla="*/ 2863477 w 3436186"/>
              <a:gd name="connsiteY11" fmla="*/ 0 h 384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36186" h="3849757">
                <a:moveTo>
                  <a:pt x="2863477" y="0"/>
                </a:moveTo>
                <a:lnTo>
                  <a:pt x="2723945" y="0"/>
                </a:lnTo>
                <a:lnTo>
                  <a:pt x="2717512" y="38570"/>
                </a:lnTo>
                <a:cubicBezTo>
                  <a:pt x="2621126" y="469572"/>
                  <a:pt x="2204362" y="793789"/>
                  <a:pt x="1704842" y="793789"/>
                </a:cubicBezTo>
                <a:cubicBezTo>
                  <a:pt x="1205322" y="793789"/>
                  <a:pt x="788559" y="469572"/>
                  <a:pt x="692173" y="38570"/>
                </a:cubicBezTo>
                <a:lnTo>
                  <a:pt x="685740" y="0"/>
                </a:lnTo>
                <a:lnTo>
                  <a:pt x="572709" y="0"/>
                </a:lnTo>
                <a:cubicBezTo>
                  <a:pt x="256411" y="0"/>
                  <a:pt x="0" y="256411"/>
                  <a:pt x="0" y="572709"/>
                </a:cubicBezTo>
                <a:lnTo>
                  <a:pt x="0" y="3849757"/>
                </a:lnTo>
                <a:lnTo>
                  <a:pt x="3436186" y="3849757"/>
                </a:lnTo>
                <a:lnTo>
                  <a:pt x="3436186" y="572709"/>
                </a:lnTo>
                <a:cubicBezTo>
                  <a:pt x="3436186" y="256411"/>
                  <a:pt x="3179775" y="0"/>
                  <a:pt x="286347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Subject: English.         Class: Four.                   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Unit:15, Lesson: 1-3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Sagar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 and his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family)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Time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: 50 Minutes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79" y="1739947"/>
            <a:ext cx="2483233" cy="2368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76" y="1744527"/>
            <a:ext cx="2401850" cy="2401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230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410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74643" y="350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21411" y="35021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487720" y="32493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842881" y="410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1016473" y="-13577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t="4300" r="5758" b="44202"/>
          <a:stretch/>
        </p:blipFill>
        <p:spPr>
          <a:xfrm>
            <a:off x="1600915" y="1459709"/>
            <a:ext cx="3642309" cy="34990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600915" y="323050"/>
            <a:ext cx="824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Look at the picture and read the statements.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00915" y="5356691"/>
            <a:ext cx="8242850" cy="95410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grandmother works at home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makes the best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pithas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the world. She helps his mother in the garden.</a:t>
            </a:r>
          </a:p>
        </p:txBody>
      </p:sp>
      <p:sp>
        <p:nvSpPr>
          <p:cNvPr id="42" name="Rectangle 41"/>
          <p:cNvSpPr/>
          <p:nvPr/>
        </p:nvSpPr>
        <p:spPr>
          <a:xfrm flipV="1">
            <a:off x="1600915" y="969381"/>
            <a:ext cx="8477316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42"/>
          <p:cNvSpPr/>
          <p:nvPr/>
        </p:nvSpPr>
        <p:spPr>
          <a:xfrm>
            <a:off x="6812516" y="2868056"/>
            <a:ext cx="1584723" cy="1238398"/>
          </a:xfrm>
          <a:prstGeom prst="round2Same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gency FB" panose="020B0503020202020204" pitchFamily="34" charset="0"/>
              </a:rPr>
              <a:t>Sagar’s</a:t>
            </a:r>
            <a:r>
              <a:rPr lang="en-US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 grand mother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4" name="Freeform 43"/>
          <p:cNvSpPr/>
          <p:nvPr/>
        </p:nvSpPr>
        <p:spPr>
          <a:xfrm rot="10800000">
            <a:off x="6800400" y="3511158"/>
            <a:ext cx="1597001" cy="1277676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73" y="3895755"/>
            <a:ext cx="865124" cy="623738"/>
          </a:xfrm>
          <a:prstGeom prst="rect">
            <a:avLst/>
          </a:prstGeom>
        </p:spPr>
      </p:pic>
      <p:cxnSp>
        <p:nvCxnSpPr>
          <p:cNvPr id="46" name="Elbow Connector 45"/>
          <p:cNvCxnSpPr/>
          <p:nvPr/>
        </p:nvCxnSpPr>
        <p:spPr>
          <a:xfrm>
            <a:off x="5345951" y="3511157"/>
            <a:ext cx="1339606" cy="540675"/>
          </a:xfrm>
          <a:prstGeom prst="bentConnector3">
            <a:avLst>
              <a:gd name="adj1" fmla="val 66817"/>
            </a:avLst>
          </a:prstGeom>
          <a:ln>
            <a:solidFill>
              <a:schemeClr val="tx1"/>
            </a:solidFill>
            <a:tailEnd type="triangle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9142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9539" y="41014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312748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05301" y="41014"/>
            <a:ext cx="12192009" cy="6858000"/>
            <a:chOff x="0" y="0"/>
            <a:chExt cx="12192009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146591" y="3189300"/>
              <a:ext cx="1721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74643" y="35021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21411" y="35021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173054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473206" y="32493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246887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842881" y="410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Statement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2206518" y="41014"/>
            <a:ext cx="12192008" cy="6858000"/>
            <a:chOff x="0" y="0"/>
            <a:chExt cx="12192008" cy="6858000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297869" y="3166410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Pairwork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057855" y="267113"/>
            <a:ext cx="3471020" cy="78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pair work</a:t>
            </a:r>
          </a:p>
        </p:txBody>
      </p:sp>
      <p:sp>
        <p:nvSpPr>
          <p:cNvPr id="40" name="Rectangle 39"/>
          <p:cNvSpPr/>
          <p:nvPr/>
        </p:nvSpPr>
        <p:spPr>
          <a:xfrm flipV="1">
            <a:off x="383387" y="1100503"/>
            <a:ext cx="8408369" cy="46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725199" y="1391322"/>
            <a:ext cx="6945101" cy="10928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students, To make conversation to each other about your mother…..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9"/>
          <a:stretch/>
        </p:blipFill>
        <p:spPr>
          <a:xfrm>
            <a:off x="878932" y="1663308"/>
            <a:ext cx="820282" cy="71066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6376" r="11162" b="10205"/>
          <a:stretch/>
        </p:blipFill>
        <p:spPr>
          <a:xfrm>
            <a:off x="3058118" y="3074498"/>
            <a:ext cx="1601550" cy="15123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6376" r="11162" b="10205"/>
          <a:stretch/>
        </p:blipFill>
        <p:spPr>
          <a:xfrm>
            <a:off x="5183520" y="3074498"/>
            <a:ext cx="1555106" cy="1468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t="6376" r="11162" b="10205"/>
          <a:stretch/>
        </p:blipFill>
        <p:spPr>
          <a:xfrm>
            <a:off x="4227539" y="4627607"/>
            <a:ext cx="1970051" cy="1860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7" y="362029"/>
            <a:ext cx="704465" cy="704465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Rectangle 46"/>
          <p:cNvSpPr/>
          <p:nvPr/>
        </p:nvSpPr>
        <p:spPr>
          <a:xfrm flipV="1">
            <a:off x="961484" y="1001445"/>
            <a:ext cx="5334864" cy="46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073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9578328" y="8521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947670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294438" y="2528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646233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1015908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936" y="2481829"/>
            <a:ext cx="3470670" cy="2418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63500" dist="50800" dir="6000000" algn="tl" rotWithShape="0">
              <a:schemeClr val="tx1">
                <a:alpha val="31000"/>
              </a:scheme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4003012" y="453737"/>
            <a:ext cx="6400800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student’s look at the picture and tell me..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they doing?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96926" y="5202931"/>
            <a:ext cx="508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grandmother makes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best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pitha’s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454322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371610" y="5993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947670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294438" y="2528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646233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1015908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587096" y="585765"/>
            <a:ext cx="6400800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student’s look at the picture and tell me..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they doing?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55976" y="5393461"/>
            <a:ext cx="595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Saikat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mother works in the garden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his grandmother help him….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" t="4916" r="3271" b="2253"/>
          <a:stretch/>
        </p:blipFill>
        <p:spPr>
          <a:xfrm>
            <a:off x="5054239" y="2465025"/>
            <a:ext cx="2948635" cy="276970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43482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371610" y="5993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41294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294438" y="2528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646233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1015908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3206615" y="117692"/>
            <a:ext cx="297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45" name="Rectangle 44"/>
          <p:cNvSpPr/>
          <p:nvPr/>
        </p:nvSpPr>
        <p:spPr>
          <a:xfrm flipV="1">
            <a:off x="2515280" y="804131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3192232" y="705073"/>
            <a:ext cx="490775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38" y="217917"/>
            <a:ext cx="554127" cy="55412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7949" r="16938" b="14115"/>
          <a:stretch/>
        </p:blipFill>
        <p:spPr>
          <a:xfrm>
            <a:off x="3111691" y="1416900"/>
            <a:ext cx="5529263" cy="487203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009369" y="2295684"/>
            <a:ext cx="2192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student’s write five sentences about Saikat family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47516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371610" y="5993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41294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33292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646233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1015908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 flipV="1">
            <a:off x="2124768" y="1633495"/>
            <a:ext cx="8825678" cy="621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flipV="1">
            <a:off x="2702864" y="1534437"/>
            <a:ext cx="5599634" cy="621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664654" y="922993"/>
            <a:ext cx="300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itchFamily="18" charset="0"/>
              </a:rPr>
              <a:t>homework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27614" r="22897" b="23032"/>
          <a:stretch/>
        </p:blipFill>
        <p:spPr>
          <a:xfrm>
            <a:off x="2054096" y="853470"/>
            <a:ext cx="829118" cy="67591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007384" y="3952150"/>
            <a:ext cx="70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Dear student’s you will be write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sentences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your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khata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about your family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50" name="Striped Right Arrow 49"/>
          <p:cNvSpPr/>
          <p:nvPr/>
        </p:nvSpPr>
        <p:spPr>
          <a:xfrm>
            <a:off x="2054096" y="3844399"/>
            <a:ext cx="926061" cy="700897"/>
          </a:xfrm>
          <a:prstGeom prst="stripedRightArrow">
            <a:avLst>
              <a:gd name="adj1" fmla="val 0"/>
              <a:gd name="adj2" fmla="val 254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385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9" grpId="0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371610" y="5993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41294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33292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520496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1015908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75" name="TextBox 74"/>
          <p:cNvSpPr txBox="1"/>
          <p:nvPr/>
        </p:nvSpPr>
        <p:spPr>
          <a:xfrm>
            <a:off x="3003801" y="1529742"/>
            <a:ext cx="654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OK!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 STUDENTS, NO MORE TODAY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17780" y="2306554"/>
            <a:ext cx="7728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BYE </a:t>
            </a:r>
          </a:p>
          <a:p>
            <a:pPr algn="ctr"/>
            <a:r>
              <a:rPr lang="en-US" sz="8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&amp;</a:t>
            </a:r>
          </a:p>
          <a:p>
            <a:pPr algn="ctr"/>
            <a:r>
              <a:rPr lang="en-US" sz="8800" b="1" dirty="0" smtClean="0">
                <a:ln w="13462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US" sz="8800" b="1" dirty="0">
              <a:ln w="13462">
                <a:solidFill>
                  <a:srgbClr val="FF0000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54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 tmFilter="0,0; .5, 0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9506" y="8521"/>
            <a:ext cx="12192000" cy="6858000"/>
            <a:chOff x="0" y="-14514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-14514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15686" y="2982349"/>
              <a:ext cx="1766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371610" y="5993"/>
            <a:ext cx="12192010" cy="6858000"/>
            <a:chOff x="0" y="0"/>
            <a:chExt cx="1219201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306392" y="3203960"/>
              <a:ext cx="14019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Practice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741294" y="2528"/>
            <a:ext cx="12192009" cy="6858000"/>
            <a:chOff x="0" y="0"/>
            <a:chExt cx="12192009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16164" y="3244359"/>
              <a:ext cx="158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Evaluation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133292" y="3465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144858" y="3202082"/>
              <a:ext cx="1724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Home work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520496" y="0"/>
            <a:ext cx="12192009" cy="6858000"/>
            <a:chOff x="0" y="0"/>
            <a:chExt cx="12192009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18692" y="3188831"/>
              <a:ext cx="15773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Bye </a:t>
              </a:r>
              <a:r>
                <a:rPr lang="en-US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Bye</a:t>
              </a:r>
              <a:endParaRPr lang="en-US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899987" y="8521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348258" y="3249177"/>
              <a:ext cx="1318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Thanks 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182014" y="906217"/>
            <a:ext cx="7788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THANKS FOR WATCHING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13" y="2146574"/>
            <a:ext cx="6817045" cy="40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473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75043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9897181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266513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0656280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4211944" y="2698338"/>
            <a:ext cx="429951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      Good morning, students.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02900" y="3518085"/>
            <a:ext cx="42339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Calibri"/>
              </a:rPr>
              <a:t>       Good morning, teacher.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11943" y="4323213"/>
            <a:ext cx="381182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         How are you today?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43683" y="5041537"/>
            <a:ext cx="318596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           Fine. and you?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1944" y="5653759"/>
            <a:ext cx="316246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alibri"/>
              </a:rPr>
              <a:t>        Fine, thank you.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7798" y="3066776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247513" y="3052281"/>
            <a:ext cx="1188149" cy="37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STUDENTS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64" y="1712467"/>
            <a:ext cx="1339748" cy="133981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81" y="1744895"/>
            <a:ext cx="1321881" cy="1321881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986305" y="534250"/>
            <a:ext cx="3448280" cy="66990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GREETINGs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7" name="Rectangle 66"/>
          <p:cNvSpPr/>
          <p:nvPr/>
        </p:nvSpPr>
        <p:spPr>
          <a:xfrm flipV="1">
            <a:off x="2684586" y="1293159"/>
            <a:ext cx="8251029" cy="892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81" y="2716354"/>
            <a:ext cx="523221" cy="523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53" y="3518085"/>
            <a:ext cx="620243" cy="52417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203" y="5653759"/>
            <a:ext cx="523220" cy="523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181" y="4296421"/>
            <a:ext cx="550012" cy="550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711" y="5063399"/>
            <a:ext cx="620243" cy="52417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7580279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75043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747230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266513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0656280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>
            <a:off x="2487173" y="168332"/>
            <a:ext cx="8772938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Dear students, Let us go to watch a video.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487173" y="5657671"/>
            <a:ext cx="8957597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Discuss about the video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Book Antiqua" panose="02040602050305030304" pitchFamily="18" charset="0"/>
              </a:rPr>
              <a:t>With the students</a:t>
            </a:r>
          </a:p>
        </p:txBody>
      </p:sp>
      <p:pic>
        <p:nvPicPr>
          <p:cNvPr id="8" name="ghum parani masi pisi - Google Sear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133" y="1784542"/>
            <a:ext cx="6096000" cy="3429000"/>
          </a:xfrm>
          <a:prstGeom prst="rect">
            <a:avLst/>
          </a:prstGeom>
          <a:ln w="63500" cap="sq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soft" dir="t"/>
          </a:scene3d>
          <a:sp3d contourW="6350"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26498678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75043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747230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114152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0656280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-10945995" y="14067"/>
            <a:ext cx="12192005" cy="6858000"/>
            <a:chOff x="-2" y="-29895"/>
            <a:chExt cx="12192005" cy="6858000"/>
          </a:xfrm>
        </p:grpSpPr>
        <p:sp>
          <p:nvSpPr>
            <p:cNvPr id="90" name="Rectangle 89"/>
            <p:cNvSpPr/>
            <p:nvPr/>
          </p:nvSpPr>
          <p:spPr>
            <a:xfrm>
              <a:off x="-2" y="-2989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11043139" y="2236763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TextBox 91"/>
            <p:cNvSpPr txBox="1"/>
            <p:nvPr/>
          </p:nvSpPr>
          <p:spPr>
            <a:xfrm rot="16200000">
              <a:off x="11144798" y="3214439"/>
              <a:ext cx="1725080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3" y="3053228"/>
              <a:ext cx="690713" cy="759652"/>
            </a:xfrm>
            <a:prstGeom prst="rect">
              <a:avLst/>
            </a:prstGeom>
          </p:spPr>
        </p:pic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34" y="2213840"/>
            <a:ext cx="2545314" cy="2406682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2435290" y="163506"/>
            <a:ext cx="860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Dear students, Look at the pictures and think alone.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902642" y="6116286"/>
            <a:ext cx="811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  <a:cs typeface="Times New Roman" panose="02020603050405020304" pitchFamily="18" charset="0"/>
              </a:rPr>
              <a:t>Students, Right here are some family pictures.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1"/>
          <a:stretch/>
        </p:blipFill>
        <p:spPr>
          <a:xfrm>
            <a:off x="7130620" y="4103527"/>
            <a:ext cx="2419780" cy="1707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Oval 66"/>
          <p:cNvSpPr/>
          <p:nvPr/>
        </p:nvSpPr>
        <p:spPr>
          <a:xfrm>
            <a:off x="9159197" y="3869914"/>
            <a:ext cx="632317" cy="5744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pic>
        <p:nvPicPr>
          <p:cNvPr id="1026" name="Picture 2" descr="Bangladeshi Family High Resolution Stock Photography and Images - Alam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/>
        </p:blipFill>
        <p:spPr bwMode="auto">
          <a:xfrm>
            <a:off x="7130620" y="950369"/>
            <a:ext cx="2346420" cy="1802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8759"/>
          <a:stretch/>
        </p:blipFill>
        <p:spPr>
          <a:xfrm>
            <a:off x="2482049" y="3974782"/>
            <a:ext cx="2511287" cy="190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8" name="Oval 67"/>
          <p:cNvSpPr/>
          <p:nvPr/>
        </p:nvSpPr>
        <p:spPr>
          <a:xfrm>
            <a:off x="9020647" y="782321"/>
            <a:ext cx="632317" cy="5744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69" name="Oval 68"/>
          <p:cNvSpPr/>
          <p:nvPr/>
        </p:nvSpPr>
        <p:spPr>
          <a:xfrm>
            <a:off x="2354584" y="3855401"/>
            <a:ext cx="632317" cy="5744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146" y="931861"/>
            <a:ext cx="2672864" cy="1944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4033" y="670341"/>
            <a:ext cx="701101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756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75043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747230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037952" y="3623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-11046047" y="0"/>
            <a:ext cx="12207381" cy="6858000"/>
            <a:chOff x="-15389" y="0"/>
            <a:chExt cx="12207381" cy="6858000"/>
          </a:xfrm>
        </p:grpSpPr>
        <p:sp>
          <p:nvSpPr>
            <p:cNvPr id="63" name="Rectangle 62"/>
            <p:cNvSpPr/>
            <p:nvPr/>
          </p:nvSpPr>
          <p:spPr>
            <a:xfrm>
              <a:off x="-15389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1043132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0726778" y="3127643"/>
              <a:ext cx="25611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87" y="3119216"/>
              <a:ext cx="690713" cy="75965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" b="99264" l="0" r="97642">
                        <a14:foregroundMark x1="94811" y1="57290" x2="95519" y2="5302"/>
                        <a14:foregroundMark x1="95519" y1="5302" x2="96698" y2="5302"/>
                        <a14:foregroundMark x1="96698" y1="5302" x2="94575" y2="1620"/>
                        <a14:foregroundMark x1="93868" y1="1915" x2="0" y2="442"/>
                        <a14:foregroundMark x1="1887" y1="1620" x2="3302" y2="4124"/>
                        <a14:foregroundMark x1="3302" y1="3829" x2="4245" y2="60972"/>
                        <a14:foregroundMark x1="4245" y1="62445" x2="943" y2="64065"/>
                        <a14:foregroundMark x1="708" y1="64654" x2="97406" y2="60088"/>
                        <a14:foregroundMark x1="97406" y1="60088" x2="98349" y2="59647"/>
                        <a14:foregroundMark x1="49764" y1="64359" x2="50000" y2="78498"/>
                        <a14:foregroundMark x1="53538" y1="63770" x2="53066" y2="78203"/>
                        <a14:foregroundMark x1="53066" y1="78203" x2="85142" y2="95876"/>
                        <a14:foregroundMark x1="84434" y1="95876" x2="81840" y2="97349"/>
                        <a14:foregroundMark x1="81840" y1="97349" x2="50943" y2="81885"/>
                        <a14:foregroundMark x1="50943" y1="81885" x2="21698" y2="99264"/>
                        <a14:foregroundMark x1="21698" y1="99264" x2="19340" y2="98085"/>
                        <a14:foregroundMark x1="19340" y1="97349" x2="49528" y2="78498"/>
                        <a14:foregroundMark x1="63679" y1="88807" x2="50708" y2="92784"/>
                        <a14:foregroundMark x1="50000" y1="93373" x2="38443" y2="88807"/>
                        <a14:foregroundMark x1="41981" y1="87187" x2="49764" y2="88365"/>
                        <a14:foregroundMark x1="49764" y1="88365" x2="49764" y2="81885"/>
                        <a14:foregroundMark x1="52123" y1="83505" x2="50708" y2="89691"/>
                        <a14:foregroundMark x1="50708" y1="89691" x2="60849" y2="86598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5080" y="2010652"/>
            <a:ext cx="4539356" cy="4624926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790566" y="235414"/>
            <a:ext cx="799379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Dear students, Think what will be todays topic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60624" y="760445"/>
            <a:ext cx="1388982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Family</a:t>
            </a:r>
            <a:endParaRPr lang="en-US" sz="2000" b="1" dirty="0">
              <a:solidFill>
                <a:srgbClr val="00B0F0"/>
              </a:solidFill>
              <a:latin typeface="Book Antiqua" panose="0204060205030503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235505" y="1321040"/>
            <a:ext cx="715889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ook Antiqua" panose="02040602050305030304" pitchFamily="18" charset="0"/>
              </a:rPr>
              <a:t>Yes, Todays topic is </a:t>
            </a:r>
            <a:r>
              <a:rPr lang="en-US" sz="2800" b="1" dirty="0" err="1">
                <a:solidFill>
                  <a:srgbClr val="00B0F0"/>
                </a:solidFill>
                <a:latin typeface="Book Antiqua" panose="02040602050305030304" pitchFamily="18" charset="0"/>
              </a:rPr>
              <a:t>Sagar</a:t>
            </a:r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 And His Family.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675639" y="2848064"/>
            <a:ext cx="31568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his family</a:t>
            </a:r>
          </a:p>
        </p:txBody>
      </p:sp>
      <p:pic>
        <p:nvPicPr>
          <p:cNvPr id="2050" name="Picture 2" descr="Cartoon Male Teacher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2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34" b="6111"/>
          <a:stretch/>
        </p:blipFill>
        <p:spPr bwMode="auto">
          <a:xfrm>
            <a:off x="2135921" y="1954873"/>
            <a:ext cx="2627507" cy="482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6643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3" grpId="0" animBg="1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" y="0"/>
            <a:ext cx="12192008" cy="6858000"/>
            <a:chOff x="0" y="0"/>
            <a:chExt cx="12192008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1106602" y="3187273"/>
              <a:ext cx="1801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Introduction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-375043" y="0"/>
            <a:ext cx="12192008" cy="6858000"/>
            <a:chOff x="0" y="0"/>
            <a:chExt cx="12192008" cy="6858000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11330525" y="3247074"/>
              <a:ext cx="13536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Greeting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747230" y="0"/>
            <a:ext cx="12192008" cy="6858000"/>
            <a:chOff x="0" y="0"/>
            <a:chExt cx="1219200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11086391" y="3143615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Watch video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-1114152" y="0"/>
            <a:ext cx="12192009" cy="6858000"/>
            <a:chOff x="0" y="0"/>
            <a:chExt cx="12192009" cy="6858000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16200000">
              <a:off x="10916409" y="3172923"/>
              <a:ext cx="21818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Family pictures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-1486077" y="0"/>
            <a:ext cx="12192008" cy="6858000"/>
            <a:chOff x="0" y="0"/>
            <a:chExt cx="12192008" cy="685800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11086391" y="3190507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Todays topic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-1776799" y="0"/>
            <a:ext cx="12195600" cy="6858000"/>
            <a:chOff x="-1860871" y="0"/>
            <a:chExt cx="121956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-1860871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9185869" y="2250074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8937654" y="3195379"/>
              <a:ext cx="23917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Learning outcomes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29708" y="3021304"/>
              <a:ext cx="690713" cy="759652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665497" y="2407330"/>
            <a:ext cx="8594023" cy="366254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2800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1.1.1Recognize sound </a:t>
            </a:r>
            <a:r>
              <a:rPr lang="en-US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diffrences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in the context of word.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1.2.1 Recognize which syllable in a words is student.</a:t>
            </a:r>
          </a:p>
          <a:p>
            <a:pPr algn="just"/>
            <a:r>
              <a:rPr lang="en-US" sz="3200" b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Speaking: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1.1.1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Repeat 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after the teacher and say words phrases and sentence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        with proper </a:t>
            </a:r>
            <a:r>
              <a:rPr lang="en-US" sz="20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sounds.</a:t>
            </a:r>
            <a:endParaRPr lang="en-US" sz="2000" dirty="0">
              <a:solidFill>
                <a:srgbClr val="00206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 6.2.1 Take about people  object event.</a:t>
            </a:r>
          </a:p>
          <a:p>
            <a:pPr algn="just"/>
            <a:r>
              <a:rPr lang="en-US" sz="3200" b="1" dirty="0">
                <a:solidFill>
                  <a:schemeClr val="accent3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Reading: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1.4.1 Read words </a:t>
            </a:r>
            <a:r>
              <a:rPr lang="en-US" sz="2000" dirty="0" err="1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phrass</a:t>
            </a:r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and sentence in the text.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    1.7.1 Read short paragraph dialogues and simple letters</a:t>
            </a:r>
            <a:r>
              <a:rPr lang="en-US" dirty="0">
                <a:solidFill>
                  <a:srgbClr val="00206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37739" y="122074"/>
            <a:ext cx="7006072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Learning outcomes: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486" y="1505140"/>
            <a:ext cx="9232578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By the end of the lesson students will be able to……</a:t>
            </a:r>
          </a:p>
        </p:txBody>
      </p:sp>
    </p:spTree>
    <p:extLst>
      <p:ext uri="{BB962C8B-B14F-4D97-AF65-F5344CB8AC3E}">
        <p14:creationId xmlns:p14="http://schemas.microsoft.com/office/powerpoint/2010/main" val="16531190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9474804" y="-11062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835322" y="-11062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191007" y="-11062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566241" y="-11062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742061" y="272544"/>
            <a:ext cx="513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TEACHER’S READING </a:t>
            </a:r>
          </a:p>
        </p:txBody>
      </p:sp>
      <p:sp>
        <p:nvSpPr>
          <p:cNvPr id="35" name="Rectangle 34"/>
          <p:cNvSpPr/>
          <p:nvPr/>
        </p:nvSpPr>
        <p:spPr>
          <a:xfrm flipV="1">
            <a:off x="3343476" y="980430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25" y="238809"/>
            <a:ext cx="900905" cy="7214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17693" r="25469" b="14358"/>
          <a:stretch/>
        </p:blipFill>
        <p:spPr>
          <a:xfrm>
            <a:off x="3830869" y="1189933"/>
            <a:ext cx="6855921" cy="5424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3106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7372" y="11986"/>
            <a:ext cx="12192000" cy="68580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16200000">
              <a:off x="10794892" y="3147746"/>
              <a:ext cx="2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Teacher’s reading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-417416" y="0"/>
            <a:ext cx="12192008" cy="6858000"/>
            <a:chOff x="0" y="0"/>
            <a:chExt cx="12192008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-9835322" y="-11062"/>
            <a:ext cx="12192008" cy="6858000"/>
            <a:chOff x="0" y="0"/>
            <a:chExt cx="12192008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-10191007" y="-11062"/>
            <a:ext cx="12192008" cy="6858000"/>
            <a:chOff x="0" y="0"/>
            <a:chExt cx="12192008" cy="6858000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-10566241" y="-11062"/>
            <a:ext cx="12192008" cy="6858000"/>
            <a:chOff x="0" y="0"/>
            <a:chExt cx="12192008" cy="68580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11297869" y="3195438"/>
              <a:ext cx="1418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-10926759" y="-14514"/>
            <a:ext cx="12192008" cy="6858000"/>
            <a:chOff x="0" y="0"/>
            <a:chExt cx="12192008" cy="6858000"/>
          </a:xfrm>
        </p:grpSpPr>
        <p:sp>
          <p:nvSpPr>
            <p:cNvPr id="30" name="Rectangle 2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1043140" y="2266656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11086391" y="3103423"/>
              <a:ext cx="1841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Single work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5" y="3119216"/>
              <a:ext cx="690713" cy="75965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-10631719" y="405"/>
            <a:ext cx="12192006" cy="6858000"/>
            <a:chOff x="-2" y="-29895"/>
            <a:chExt cx="12192006" cy="6858000"/>
          </a:xfrm>
        </p:grpSpPr>
        <p:sp>
          <p:nvSpPr>
            <p:cNvPr id="35" name="Rectangle 34"/>
            <p:cNvSpPr/>
            <p:nvPr/>
          </p:nvSpPr>
          <p:spPr>
            <a:xfrm>
              <a:off x="-2" y="-29895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50800" dir="5400000" sx="101000" sy="101000" algn="ctr" rotWithShape="0">
                <a:schemeClr val="tx1">
                  <a:alpha val="3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1043139" y="2236763"/>
              <a:ext cx="1148860" cy="2324688"/>
            </a:xfrm>
            <a:custGeom>
              <a:avLst/>
              <a:gdLst>
                <a:gd name="connsiteX0" fmla="*/ 1069144 w 1069144"/>
                <a:gd name="connsiteY0" fmla="*/ 0 h 2096086"/>
                <a:gd name="connsiteX1" fmla="*/ 1069144 w 1069144"/>
                <a:gd name="connsiteY1" fmla="*/ 2096086 h 2096086"/>
                <a:gd name="connsiteX2" fmla="*/ 959832 w 1069144"/>
                <a:gd name="connsiteY2" fmla="*/ 2090675 h 2096086"/>
                <a:gd name="connsiteX3" fmla="*/ 0 w 1069144"/>
                <a:gd name="connsiteY3" fmla="*/ 1048043 h 2096086"/>
                <a:gd name="connsiteX4" fmla="*/ 959832 w 1069144"/>
                <a:gd name="connsiteY4" fmla="*/ 5411 h 209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144" h="2096086">
                  <a:moveTo>
                    <a:pt x="1069144" y="0"/>
                  </a:moveTo>
                  <a:lnTo>
                    <a:pt x="1069144" y="2096086"/>
                  </a:lnTo>
                  <a:lnTo>
                    <a:pt x="959832" y="2090675"/>
                  </a:lnTo>
                  <a:cubicBezTo>
                    <a:pt x="420709" y="2037005"/>
                    <a:pt x="0" y="1590685"/>
                    <a:pt x="0" y="1048043"/>
                  </a:cubicBezTo>
                  <a:cubicBezTo>
                    <a:pt x="0" y="505401"/>
                    <a:pt x="420709" y="59081"/>
                    <a:pt x="959832" y="541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11342150" y="3261662"/>
              <a:ext cx="133037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Keyword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76093" y="3053228"/>
              <a:ext cx="690713" cy="759652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4198481" y="510307"/>
            <a:ext cx="606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lgerian" panose="04020705040A02060702" pitchFamily="82" charset="0"/>
              </a:rPr>
              <a:t>MAIN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KEYWORDS</a:t>
            </a:r>
            <a:r>
              <a:rPr lang="en-US" sz="2800" dirty="0">
                <a:latin typeface="Algerian" panose="04020705040A02060702" pitchFamily="82" charset="0"/>
              </a:rPr>
              <a:t> OF THE LESSON</a:t>
            </a:r>
          </a:p>
        </p:txBody>
      </p:sp>
      <p:sp>
        <p:nvSpPr>
          <p:cNvPr id="40" name="Rectangle 39"/>
          <p:cNvSpPr/>
          <p:nvPr/>
        </p:nvSpPr>
        <p:spPr>
          <a:xfrm flipV="1">
            <a:off x="3378377" y="1156589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93" y="470549"/>
            <a:ext cx="646282" cy="646282"/>
          </a:xfrm>
          <a:prstGeom prst="rect">
            <a:avLst/>
          </a:prstGeom>
        </p:spPr>
      </p:pic>
      <p:sp>
        <p:nvSpPr>
          <p:cNvPr id="42" name="Round Same Side Corner Rectangle 41"/>
          <p:cNvSpPr/>
          <p:nvPr/>
        </p:nvSpPr>
        <p:spPr>
          <a:xfrm>
            <a:off x="8462951" y="2617403"/>
            <a:ext cx="1983585" cy="1542035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/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DOCTOR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8453619" y="3500795"/>
            <a:ext cx="1999887" cy="1912817"/>
          </a:xfrm>
          <a:custGeom>
            <a:avLst/>
            <a:gdLst>
              <a:gd name="connsiteX0" fmla="*/ 2321170 w 2321170"/>
              <a:gd name="connsiteY0" fmla="*/ 3615397 h 3615397"/>
              <a:gd name="connsiteX1" fmla="*/ 1967934 w 2321170"/>
              <a:gd name="connsiteY1" fmla="*/ 3615397 h 3615397"/>
              <a:gd name="connsiteX2" fmla="*/ 1969478 w 2321170"/>
              <a:gd name="connsiteY2" fmla="*/ 3587261 h 3615397"/>
              <a:gd name="connsiteX3" fmla="*/ 1174653 w 2321170"/>
              <a:gd name="connsiteY3" fmla="*/ 2855741 h 3615397"/>
              <a:gd name="connsiteX4" fmla="*/ 379828 w 2321170"/>
              <a:gd name="connsiteY4" fmla="*/ 3587261 h 3615397"/>
              <a:gd name="connsiteX5" fmla="*/ 381372 w 2321170"/>
              <a:gd name="connsiteY5" fmla="*/ 3615397 h 3615397"/>
              <a:gd name="connsiteX6" fmla="*/ 0 w 2321170"/>
              <a:gd name="connsiteY6" fmla="*/ 3615397 h 3615397"/>
              <a:gd name="connsiteX7" fmla="*/ 0 w 2321170"/>
              <a:gd name="connsiteY7" fmla="*/ 386869 h 3615397"/>
              <a:gd name="connsiteX8" fmla="*/ 386869 w 2321170"/>
              <a:gd name="connsiteY8" fmla="*/ 0 h 3615397"/>
              <a:gd name="connsiteX9" fmla="*/ 1934301 w 2321170"/>
              <a:gd name="connsiteY9" fmla="*/ 0 h 3615397"/>
              <a:gd name="connsiteX10" fmla="*/ 2321170 w 2321170"/>
              <a:gd name="connsiteY10" fmla="*/ 386869 h 361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1170" h="3615397">
                <a:moveTo>
                  <a:pt x="2321170" y="3615397"/>
                </a:moveTo>
                <a:lnTo>
                  <a:pt x="1967934" y="3615397"/>
                </a:lnTo>
                <a:lnTo>
                  <a:pt x="1969478" y="3587261"/>
                </a:lnTo>
                <a:cubicBezTo>
                  <a:pt x="1969478" y="3183254"/>
                  <a:pt x="1613623" y="2855741"/>
                  <a:pt x="1174653" y="2855741"/>
                </a:cubicBezTo>
                <a:cubicBezTo>
                  <a:pt x="735683" y="2855741"/>
                  <a:pt x="379828" y="3183254"/>
                  <a:pt x="379828" y="3587261"/>
                </a:cubicBezTo>
                <a:lnTo>
                  <a:pt x="381372" y="3615397"/>
                </a:lnTo>
                <a:lnTo>
                  <a:pt x="0" y="3615397"/>
                </a:lnTo>
                <a:lnTo>
                  <a:pt x="0" y="386869"/>
                </a:lnTo>
                <a:cubicBezTo>
                  <a:pt x="0" y="173207"/>
                  <a:pt x="173207" y="0"/>
                  <a:pt x="386869" y="0"/>
                </a:cubicBezTo>
                <a:lnTo>
                  <a:pt x="1934301" y="0"/>
                </a:lnTo>
                <a:cubicBezTo>
                  <a:pt x="2147963" y="0"/>
                  <a:pt x="2321170" y="173207"/>
                  <a:pt x="2321170" y="386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64" y="1572319"/>
            <a:ext cx="3417532" cy="34175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534" y="4041575"/>
            <a:ext cx="582972" cy="67480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92238" y="5167168"/>
            <a:ext cx="4040384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Doctor is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treats the patients.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06592" y="4769153"/>
            <a:ext cx="1486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lgerian" panose="04020705040A02060702" pitchFamily="82" charset="0"/>
              </a:rPr>
              <a:t>KEYWORD</a:t>
            </a:r>
          </a:p>
        </p:txBody>
      </p:sp>
    </p:spTree>
    <p:extLst>
      <p:ext uri="{BB962C8B-B14F-4D97-AF65-F5344CB8AC3E}">
        <p14:creationId xmlns:p14="http://schemas.microsoft.com/office/powerpoint/2010/main" val="5794819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6" grpId="0" animBg="1"/>
      <p:bldP spid="4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840</Words>
  <Application>Microsoft Office PowerPoint</Application>
  <PresentationFormat>Widescreen</PresentationFormat>
  <Paragraphs>289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Agency FB</vt:lpstr>
      <vt:lpstr>Algerian</vt:lpstr>
      <vt:lpstr>Arial</vt:lpstr>
      <vt:lpstr>Arial Black</vt:lpstr>
      <vt:lpstr>Book Antiqua</vt:lpstr>
      <vt:lpstr>Calibri</vt:lpstr>
      <vt:lpstr>Calibri Light</vt:lpstr>
      <vt:lpstr>Century Gothic</vt:lpstr>
      <vt:lpstr>NikoshBAN</vt:lpstr>
      <vt:lpstr>Times New Roman</vt:lpstr>
      <vt:lpstr>Wingdings 3</vt:lpstr>
      <vt:lpstr>Office Theme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popynet</cp:lastModifiedBy>
  <cp:revision>83</cp:revision>
  <dcterms:created xsi:type="dcterms:W3CDTF">2019-07-03T17:44:45Z</dcterms:created>
  <dcterms:modified xsi:type="dcterms:W3CDTF">2021-07-23T16:31:36Z</dcterms:modified>
</cp:coreProperties>
</file>