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58" r:id="rId5"/>
    <p:sldId id="263" r:id="rId6"/>
    <p:sldId id="283" r:id="rId7"/>
    <p:sldId id="302" r:id="rId8"/>
    <p:sldId id="271" r:id="rId9"/>
    <p:sldId id="280" r:id="rId10"/>
    <p:sldId id="285" r:id="rId11"/>
    <p:sldId id="286" r:id="rId12"/>
    <p:sldId id="298" r:id="rId13"/>
    <p:sldId id="287" r:id="rId14"/>
    <p:sldId id="288" r:id="rId15"/>
    <p:sldId id="289" r:id="rId16"/>
    <p:sldId id="290" r:id="rId17"/>
    <p:sldId id="297" r:id="rId18"/>
    <p:sldId id="291" r:id="rId19"/>
    <p:sldId id="299" r:id="rId20"/>
    <p:sldId id="272" r:id="rId21"/>
    <p:sldId id="300" r:id="rId22"/>
    <p:sldId id="282" r:id="rId23"/>
    <p:sldId id="301" r:id="rId24"/>
    <p:sldId id="296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3" d="100"/>
          <a:sy n="83" d="100"/>
        </p:scale>
        <p:origin x="5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266700" y="274497"/>
            <a:ext cx="11671300" cy="640080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12300" y="6504285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FF00"/>
                </a:solidFill>
              </a:rPr>
              <a:t>রাহিমা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আক্তার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700" y="626950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557000" y="6276131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531599" y="14605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700" y="14605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66700" y="127000"/>
            <a:ext cx="11709400" cy="6604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5283200"/>
            <a:ext cx="11760200" cy="14382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312400" y="600233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রাহিমা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আক্তার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90628"/>
            <a:ext cx="388937" cy="39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100" y="127000"/>
            <a:ext cx="388937" cy="3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A538-A35A-4BD8-B19E-66BDE14906B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98" y="1882312"/>
            <a:ext cx="6803862" cy="430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4879">
            <a:off x="5431143" y="3213882"/>
            <a:ext cx="1976695" cy="1976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4897" y="825632"/>
            <a:ext cx="8570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3446">
            <a:off x="6522297" y="4015339"/>
            <a:ext cx="1562828" cy="15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85185E-6 L -2.91667E-6 -0.07222 " pathEditMode="relative" rAng="0" ptsTypes="AA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600DCD-B247-4EBC-A931-9B8575B76B41}"/>
              </a:ext>
            </a:extLst>
          </p:cNvPr>
          <p:cNvSpPr txBox="1"/>
          <p:nvPr/>
        </p:nvSpPr>
        <p:spPr>
          <a:xfrm>
            <a:off x="1724842" y="819686"/>
            <a:ext cx="3180534" cy="6247864"/>
          </a:xfrm>
          <a:prstGeom prst="rect">
            <a:avLst/>
          </a:prstGeom>
          <a:noFill/>
          <a:ln w="38100">
            <a:noFill/>
            <a:prstDash val="sysDot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i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en-US" sz="2000" b="1" i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2000" b="1" i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20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2000" b="1" i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IN" sz="20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</a:t>
            </a:r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কিরে সুখ ?  নাই কিরে সুখ ?-</a:t>
            </a:r>
          </a:p>
          <a:p>
            <a:pPr algn="ctr" defTabSz="457200"/>
            <a:r>
              <a:rPr lang="bn-IN" sz="2000" b="1" i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ধরা কি শুধু বিষাদময় ?</a:t>
            </a:r>
          </a:p>
          <a:p>
            <a:pPr algn="ctr" defTabSz="457200"/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</a:t>
            </a:r>
          </a:p>
          <a:p>
            <a:pPr algn="ctr" defTabSz="457200"/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</a:t>
            </a:r>
            <a:r>
              <a:rPr lang="bn-IN" sz="20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endParaRPr lang="en-US" sz="2000" b="1" i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endParaRPr lang="en-US" sz="2000" b="1" i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বীণে,বল উচ্চেঃস্বরে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না –, না –  ,না – , মানবের তরে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লক্ষ্য,সুখ উচ্চতর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 ঐ প্রশস্ত পড়িয়া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 –অঙ্গন  সংসার এই,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 লভিবে সে-ই 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04" y="1836617"/>
            <a:ext cx="4060288" cy="402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7917737" y="419100"/>
            <a:ext cx="3036013" cy="1557069"/>
            <a:chOff x="7412912" y="390067"/>
            <a:chExt cx="3611880" cy="1709928"/>
          </a:xfrm>
        </p:grpSpPr>
        <p:sp>
          <p:nvSpPr>
            <p:cNvPr id="6" name="Cloud Callout 5"/>
            <p:cNvSpPr/>
            <p:nvPr/>
          </p:nvSpPr>
          <p:spPr>
            <a:xfrm>
              <a:off x="7412912" y="390067"/>
              <a:ext cx="3611880" cy="1709928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56576" y="673531"/>
              <a:ext cx="2977896" cy="1249381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/>
                <a:t>শিক্ষকের </a:t>
              </a:r>
            </a:p>
            <a:p>
              <a:pPr algn="ctr"/>
              <a:r>
                <a:rPr lang="bn-BD" sz="3600" b="1" dirty="0"/>
                <a:t> আদর্শ পাঠ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4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82" y="1815956"/>
            <a:ext cx="5383235" cy="439559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248149" y="252413"/>
            <a:ext cx="3448050" cy="1680537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4174" y="36940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50" y="505271"/>
            <a:ext cx="1103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/>
              </a:rPr>
              <a:t>কবিতায়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উল্লিখিত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কিছু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শব্দের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উচ্চারণ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চর্চা</a:t>
            </a:r>
            <a:r>
              <a:rPr lang="en-US" sz="4400" b="1" u="sng" dirty="0" smtClean="0">
                <a:latin typeface="NikoshBAN"/>
              </a:rPr>
              <a:t> </a:t>
            </a:r>
            <a:r>
              <a:rPr lang="en-US" sz="4400" b="1" u="sng" dirty="0" err="1" smtClean="0">
                <a:latin typeface="NikoshBAN"/>
              </a:rPr>
              <a:t>করি</a:t>
            </a:r>
            <a:endParaRPr lang="en-US" sz="4400" b="1" u="sng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361" y="2238375"/>
            <a:ext cx="1876425" cy="50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04924" y="4113743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উচ্চতর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9850" y="4256570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উচ্চতরো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923" y="1579587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9850" y="1536534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রনো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924" y="5408983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প্রশস্ত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9849" y="5333217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প্রোশসতো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4923" y="2887535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স্বার্থ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9850" y="2887535"/>
            <a:ext cx="2153834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শারথো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203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6424" y="418838"/>
            <a:ext cx="9957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152" y="417472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5" name="Picture 14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52" y="1311055"/>
            <a:ext cx="2660587" cy="1549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"/>
          <p:cNvGrpSpPr/>
          <p:nvPr/>
        </p:nvGrpSpPr>
        <p:grpSpPr>
          <a:xfrm>
            <a:off x="8251437" y="1734548"/>
            <a:ext cx="2130552" cy="781264"/>
            <a:chOff x="8251437" y="1734548"/>
            <a:chExt cx="2130552" cy="781264"/>
          </a:xfrm>
        </p:grpSpPr>
        <p:sp>
          <p:nvSpPr>
            <p:cNvPr id="42" name="Rectangle 41"/>
            <p:cNvSpPr/>
            <p:nvPr/>
          </p:nvSpPr>
          <p:spPr>
            <a:xfrm>
              <a:off x="8251437" y="1734548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02313" y="179350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দুঃখময়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65250" y="1673799"/>
            <a:ext cx="2130552" cy="781264"/>
            <a:chOff x="1365250" y="1673799"/>
            <a:chExt cx="2130552" cy="781264"/>
          </a:xfrm>
        </p:grpSpPr>
        <p:sp>
          <p:nvSpPr>
            <p:cNvPr id="35" name="Rectangle 34"/>
            <p:cNvSpPr/>
            <p:nvPr/>
          </p:nvSpPr>
          <p:spPr>
            <a:xfrm>
              <a:off x="1365250" y="1673799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6088" y="1763735"/>
              <a:ext cx="2029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বিষাদময়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6426" y="3661426"/>
            <a:ext cx="2130552" cy="781264"/>
            <a:chOff x="1376426" y="3661426"/>
            <a:chExt cx="2130552" cy="781264"/>
          </a:xfrm>
        </p:grpSpPr>
        <p:sp>
          <p:nvSpPr>
            <p:cNvPr id="36" name="Rectangle 35"/>
            <p:cNvSpPr/>
            <p:nvPr/>
          </p:nvSpPr>
          <p:spPr>
            <a:xfrm>
              <a:off x="1376426" y="3661426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0159" y="3714305"/>
              <a:ext cx="182880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রণ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14323" y="5203359"/>
            <a:ext cx="2232406" cy="781264"/>
            <a:chOff x="1314323" y="5522664"/>
            <a:chExt cx="2232406" cy="781264"/>
          </a:xfrm>
        </p:grpSpPr>
        <p:sp>
          <p:nvSpPr>
            <p:cNvPr id="38" name="Rectangle 37"/>
            <p:cNvSpPr/>
            <p:nvPr/>
          </p:nvSpPr>
          <p:spPr>
            <a:xfrm>
              <a:off x="1314323" y="5522664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6426" y="559399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বীণে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75237" y="3517816"/>
            <a:ext cx="2438400" cy="781264"/>
            <a:chOff x="8251437" y="3028848"/>
            <a:chExt cx="2438400" cy="781264"/>
          </a:xfrm>
        </p:grpSpPr>
        <p:sp>
          <p:nvSpPr>
            <p:cNvPr id="41" name="Rectangle 40"/>
            <p:cNvSpPr/>
            <p:nvPr/>
          </p:nvSpPr>
          <p:spPr>
            <a:xfrm>
              <a:off x="8327317" y="3028848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51437" y="3103635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লড়াই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67626" y="5203359"/>
            <a:ext cx="4133468" cy="781264"/>
            <a:chOff x="7667626" y="5203359"/>
            <a:chExt cx="4133468" cy="781264"/>
          </a:xfrm>
        </p:grpSpPr>
        <p:sp>
          <p:nvSpPr>
            <p:cNvPr id="39" name="Rectangle 38"/>
            <p:cNvSpPr/>
            <p:nvPr/>
          </p:nvSpPr>
          <p:spPr>
            <a:xfrm>
              <a:off x="7667626" y="5203359"/>
              <a:ext cx="4133468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644" y="5230276"/>
              <a:ext cx="398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বাদ্যযন্ত্র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বিশষের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00" y="4865841"/>
            <a:ext cx="2743293" cy="1604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907" y="3059315"/>
            <a:ext cx="2706953" cy="1607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16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477250" y="5180230"/>
            <a:ext cx="2832100" cy="781264"/>
            <a:chOff x="8477250" y="5180230"/>
            <a:chExt cx="2832100" cy="781264"/>
          </a:xfrm>
        </p:grpSpPr>
        <p:sp>
          <p:nvSpPr>
            <p:cNvPr id="7" name="Rectangle 6"/>
            <p:cNvSpPr/>
            <p:nvPr/>
          </p:nvSpPr>
          <p:spPr>
            <a:xfrm>
              <a:off x="8477250" y="5180230"/>
              <a:ext cx="2832100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36952" y="5278473"/>
              <a:ext cx="2512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জায়গা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62339" y="3571964"/>
            <a:ext cx="2232406" cy="781264"/>
            <a:chOff x="9062339" y="3571964"/>
            <a:chExt cx="2232406" cy="781264"/>
          </a:xfrm>
        </p:grpSpPr>
        <p:sp>
          <p:nvSpPr>
            <p:cNvPr id="9" name="Rectangle 8"/>
            <p:cNvSpPr/>
            <p:nvPr/>
          </p:nvSpPr>
          <p:spPr>
            <a:xfrm>
              <a:off x="9062339" y="3571964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21477" y="3670209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25880" y="5180230"/>
            <a:ext cx="2232406" cy="781264"/>
            <a:chOff x="1325880" y="5180230"/>
            <a:chExt cx="2232406" cy="781264"/>
          </a:xfrm>
        </p:grpSpPr>
        <p:sp>
          <p:nvSpPr>
            <p:cNvPr id="4" name="Rectangle 3"/>
            <p:cNvSpPr/>
            <p:nvPr/>
          </p:nvSpPr>
          <p:spPr>
            <a:xfrm>
              <a:off x="1325880" y="5180230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7307" y="5278474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কার্যক্ষেত্র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5880" y="3670209"/>
            <a:ext cx="2232406" cy="781264"/>
            <a:chOff x="1302071" y="3670209"/>
            <a:chExt cx="2232406" cy="781264"/>
          </a:xfrm>
        </p:grpSpPr>
        <p:sp>
          <p:nvSpPr>
            <p:cNvPr id="5" name="Rectangle 4"/>
            <p:cNvSpPr/>
            <p:nvPr/>
          </p:nvSpPr>
          <p:spPr>
            <a:xfrm>
              <a:off x="1302071" y="3670209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5504" y="369526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নরে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0903" y="21261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65504" y="1677715"/>
            <a:ext cx="2232406" cy="781264"/>
            <a:chOff x="1365504" y="1677715"/>
            <a:chExt cx="2232406" cy="781264"/>
          </a:xfrm>
        </p:grpSpPr>
        <p:sp>
          <p:nvSpPr>
            <p:cNvPr id="3" name="Rectangle 2"/>
            <p:cNvSpPr/>
            <p:nvPr/>
          </p:nvSpPr>
          <p:spPr>
            <a:xfrm>
              <a:off x="1365504" y="1677715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95000" y="1730007"/>
              <a:ext cx="17155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উচ্চঃস্বরে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/>
                <a:t> 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63" y="1201399"/>
            <a:ext cx="2660587" cy="1592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192" y="3015207"/>
            <a:ext cx="2628806" cy="163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65192" y="4876133"/>
            <a:ext cx="2660587" cy="1602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647810" y="1662540"/>
            <a:ext cx="2232406" cy="781264"/>
            <a:chOff x="8647810" y="1662540"/>
            <a:chExt cx="2232406" cy="781264"/>
          </a:xfrm>
        </p:grpSpPr>
        <p:sp>
          <p:nvSpPr>
            <p:cNvPr id="8" name="Rectangle 7"/>
            <p:cNvSpPr/>
            <p:nvPr/>
          </p:nvSpPr>
          <p:spPr>
            <a:xfrm>
              <a:off x="8647810" y="1662540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চ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14510" y="1775959"/>
              <a:ext cx="179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/>
                </a:rPr>
                <a:t>চড়া</a:t>
              </a:r>
              <a:r>
                <a:rPr lang="en-US" sz="3200" b="1" dirty="0" smtClean="0">
                  <a:latin typeface="NikoshBAN"/>
                </a:rPr>
                <a:t> </a:t>
              </a:r>
              <a:r>
                <a:rPr lang="en-US" sz="3200" b="1" dirty="0" err="1" smtClean="0">
                  <a:latin typeface="NikoshBAN"/>
                </a:rPr>
                <a:t>গলায়</a:t>
              </a:r>
              <a:r>
                <a:rPr lang="en-US" sz="3200" b="1" dirty="0" smtClean="0">
                  <a:latin typeface="NikoshBAN"/>
                </a:rPr>
                <a:t>।</a:t>
              </a:r>
              <a:endParaRPr lang="en-US" sz="3200" b="1" dirty="0">
                <a:latin typeface="NikoshBAN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52779" y="319368"/>
            <a:ext cx="6686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2744" y="4760140"/>
            <a:ext cx="8810599" cy="790268"/>
            <a:chOff x="2418233" y="4677844"/>
            <a:chExt cx="8444838" cy="877366"/>
          </a:xfrm>
        </p:grpSpPr>
        <p:sp>
          <p:nvSpPr>
            <p:cNvPr id="5" name="Freeform 4"/>
            <p:cNvSpPr/>
            <p:nvPr/>
          </p:nvSpPr>
          <p:spPr>
            <a:xfrm>
              <a:off x="2807272" y="4788539"/>
              <a:ext cx="80557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রণ,বীণে,সৃজিলা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18233" y="4677844"/>
              <a:ext cx="778077" cy="877366"/>
              <a:chOff x="2386584" y="840732"/>
              <a:chExt cx="849331" cy="841249"/>
            </a:xfrm>
          </p:grpSpPr>
          <p:sp>
            <p:nvSpPr>
              <p:cNvPr id="7" name="12-Point Star 6"/>
              <p:cNvSpPr/>
              <p:nvPr/>
            </p:nvSpPr>
            <p:spPr>
              <a:xfrm flipH="1" flipV="1">
                <a:off x="2386584" y="840732"/>
                <a:ext cx="849331" cy="841249"/>
              </a:xfrm>
              <a:prstGeom prst="star12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flipH="1" flipV="1">
                <a:off x="2512152" y="954272"/>
                <a:ext cx="610517" cy="61821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4894672" y="494740"/>
            <a:ext cx="2731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597" y="1608478"/>
            <a:ext cx="3029653" cy="23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43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560" y="47125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 ?  নাই কিরে সুখ ?-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ধরা কি শুধু বিষাদময় ?</a:t>
            </a:r>
          </a:p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54" y="868113"/>
            <a:ext cx="4991665" cy="3164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89" y="841630"/>
            <a:ext cx="4991665" cy="319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34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008" y="48980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231" y="701421"/>
            <a:ext cx="4860231" cy="349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3" y="783679"/>
            <a:ext cx="4860231" cy="3413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8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872" y="4975101"/>
            <a:ext cx="9244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বীণে,বল উচ্চেঃস্বরে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–, না –  ,না – , মানবের তরে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6696"/>
            <a:ext cx="4823450" cy="3346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14" y="996696"/>
            <a:ext cx="4905851" cy="3346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74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2784" y="50169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লক্ষ্য,সুখ উচ্চতর</a:t>
            </a:r>
          </a:p>
          <a:p>
            <a:pPr lvl="0"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9" y="1026806"/>
            <a:ext cx="4750148" cy="306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81" y="1026807"/>
            <a:ext cx="4594859" cy="306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70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843" y="417513"/>
            <a:ext cx="3401568" cy="90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83" y="4184506"/>
            <a:ext cx="5470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রাহিমা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বাংলা</a:t>
            </a:r>
            <a:endParaRPr lang="en-US" sz="3200" b="1" dirty="0" smtClean="0">
              <a:latin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</a:rPr>
              <a:t>পলাশ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থানা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মডেল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</a:rPr>
              <a:t>পলাশ</a:t>
            </a:r>
            <a:r>
              <a:rPr lang="en-US" sz="3200" b="1" dirty="0" smtClean="0">
                <a:latin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</a:rPr>
              <a:t>নরসিংদী</a:t>
            </a:r>
            <a:endParaRPr lang="en-US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2366">
            <a:off x="5462113" y="2087534"/>
            <a:ext cx="1437849" cy="3538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62" y="1268767"/>
            <a:ext cx="1842796" cy="2727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183624" y="4022618"/>
            <a:ext cx="4754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০১/১২/২০২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464" y="1268767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816" y="48885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 ঐ প্রশস্ত পড়িয়া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 –অঙ্গন  সংসার এই,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4" y="885353"/>
            <a:ext cx="4962364" cy="317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66" y="885353"/>
            <a:ext cx="5001768" cy="330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5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48 -0.00139 L -0.07942 0.03865 C -0.06549 0.04768 -0.04453 0.05254 -0.02252 0.05254 C 0.00248 0.05254 0.02253 0.04768 0.03646 0.03865 L 0.10352 -0.0013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64" y="871677"/>
            <a:ext cx="3773247" cy="361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09" y="985551"/>
            <a:ext cx="3773247" cy="3535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28206" y="49027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 লভিবে সে-ই ।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867" y="945625"/>
            <a:ext cx="3669193" cy="361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3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3 0.00116 L -0.1677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1 0.00278 L 0.17279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856" y="467630"/>
            <a:ext cx="90880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28895" y="1362455"/>
            <a:ext cx="3498797" cy="260951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348632" y="4866799"/>
            <a:ext cx="8404710" cy="568803"/>
          </a:xfrm>
          <a:custGeom>
            <a:avLst/>
            <a:gdLst>
              <a:gd name="connsiteX0" fmla="*/ 64352 w 7288108"/>
              <a:gd name="connsiteY0" fmla="*/ 0 h 627017"/>
              <a:gd name="connsiteX1" fmla="*/ 7039910 w 7288108"/>
              <a:gd name="connsiteY1" fmla="*/ 0 h 627017"/>
              <a:gd name="connsiteX2" fmla="*/ 7288108 w 7288108"/>
              <a:gd name="connsiteY2" fmla="*/ 248198 h 627017"/>
              <a:gd name="connsiteX3" fmla="*/ 7288108 w 7288108"/>
              <a:gd name="connsiteY3" fmla="*/ 378819 h 627017"/>
              <a:gd name="connsiteX4" fmla="*/ 7039910 w 7288108"/>
              <a:gd name="connsiteY4" fmla="*/ 627017 h 627017"/>
              <a:gd name="connsiteX5" fmla="*/ 64352 w 7288108"/>
              <a:gd name="connsiteY5" fmla="*/ 627017 h 627017"/>
              <a:gd name="connsiteX6" fmla="*/ 14332 w 7288108"/>
              <a:gd name="connsiteY6" fmla="*/ 621975 h 627017"/>
              <a:gd name="connsiteX7" fmla="*/ 0 w 7288108"/>
              <a:gd name="connsiteY7" fmla="*/ 617526 h 627017"/>
              <a:gd name="connsiteX8" fmla="*/ 52858 w 7288108"/>
              <a:gd name="connsiteY8" fmla="*/ 602380 h 627017"/>
              <a:gd name="connsiteX9" fmla="*/ 260292 w 7288108"/>
              <a:gd name="connsiteY9" fmla="*/ 313508 h 627017"/>
              <a:gd name="connsiteX10" fmla="*/ 52858 w 7288108"/>
              <a:gd name="connsiteY10" fmla="*/ 24636 h 627017"/>
              <a:gd name="connsiteX11" fmla="*/ 2 w 7288108"/>
              <a:gd name="connsiteY11" fmla="*/ 9491 h 627017"/>
              <a:gd name="connsiteX12" fmla="*/ 14332 w 7288108"/>
              <a:gd name="connsiteY12" fmla="*/ 5043 h 627017"/>
              <a:gd name="connsiteX13" fmla="*/ 64352 w 7288108"/>
              <a:gd name="connsiteY13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8108" h="627017">
                <a:moveTo>
                  <a:pt x="64352" y="0"/>
                </a:moveTo>
                <a:lnTo>
                  <a:pt x="7039910" y="0"/>
                </a:lnTo>
                <a:cubicBezTo>
                  <a:pt x="7176986" y="0"/>
                  <a:pt x="7288108" y="111122"/>
                  <a:pt x="7288108" y="248198"/>
                </a:cubicBezTo>
                <a:lnTo>
                  <a:pt x="7288108" y="378819"/>
                </a:lnTo>
                <a:cubicBezTo>
                  <a:pt x="7288108" y="515895"/>
                  <a:pt x="7176986" y="627017"/>
                  <a:pt x="7039910" y="627017"/>
                </a:cubicBezTo>
                <a:lnTo>
                  <a:pt x="64352" y="627017"/>
                </a:lnTo>
                <a:cubicBezTo>
                  <a:pt x="47218" y="627017"/>
                  <a:pt x="30489" y="625281"/>
                  <a:pt x="14332" y="621975"/>
                </a:cubicBezTo>
                <a:lnTo>
                  <a:pt x="0" y="617526"/>
                </a:lnTo>
                <a:lnTo>
                  <a:pt x="52858" y="602380"/>
                </a:lnTo>
                <a:cubicBezTo>
                  <a:pt x="174758" y="554787"/>
                  <a:pt x="260292" y="443368"/>
                  <a:pt x="260292" y="313508"/>
                </a:cubicBezTo>
                <a:cubicBezTo>
                  <a:pt x="260292" y="183649"/>
                  <a:pt x="174758" y="72230"/>
                  <a:pt x="52858" y="24636"/>
                </a:cubicBezTo>
                <a:lnTo>
                  <a:pt x="2" y="9491"/>
                </a:lnTo>
                <a:lnTo>
                  <a:pt x="14332" y="5043"/>
                </a:lnTo>
                <a:cubicBezTo>
                  <a:pt x="30489" y="1736"/>
                  <a:pt x="47218" y="0"/>
                  <a:pt x="643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  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জিনিবে সুখ  লভিবে </a:t>
            </a:r>
            <a:r>
              <a:rPr lang="bn-IN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সে-ই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চরণটি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করো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।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42744" y="4760140"/>
            <a:ext cx="811777" cy="790268"/>
            <a:chOff x="2386584" y="840732"/>
            <a:chExt cx="849331" cy="841249"/>
          </a:xfrm>
        </p:grpSpPr>
        <p:sp>
          <p:nvSpPr>
            <p:cNvPr id="10" name="12-Point Star 9"/>
            <p:cNvSpPr/>
            <p:nvPr/>
          </p:nvSpPr>
          <p:spPr>
            <a:xfrm flipH="1" flipV="1">
              <a:off x="2386584" y="840732"/>
              <a:ext cx="849331" cy="841249"/>
            </a:xfrm>
            <a:prstGeom prst="star12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2512152" y="954272"/>
              <a:ext cx="610517" cy="618217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43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671904" y="321195"/>
            <a:ext cx="35285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429" y="871099"/>
            <a:ext cx="6356522" cy="46166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১. ‘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জনৈক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ছদ্মনামে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লিখতেন</a:t>
            </a:r>
            <a:endParaRPr lang="en-US" sz="24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040" y="2716642"/>
            <a:ext cx="8382000" cy="523220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362" y="3378912"/>
            <a:ext cx="278764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588" y="3236331"/>
            <a:ext cx="30646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5364" y="4055801"/>
            <a:ext cx="278764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4911" y="3910853"/>
            <a:ext cx="310643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1861" y="1593317"/>
            <a:ext cx="278764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778" y="2232993"/>
            <a:ext cx="282819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5221" y="1509901"/>
            <a:ext cx="30182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588" y="2241421"/>
            <a:ext cx="300934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652" y="4617986"/>
            <a:ext cx="10521048" cy="523220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খেদ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588" y="5170477"/>
            <a:ext cx="30646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বিষাদময়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3321" y="6013802"/>
            <a:ext cx="27996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কোলাহলময়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588" y="5918615"/>
            <a:ext cx="30646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আনন্দময়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5486588" y="5241726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Flowchart: Connector 31"/>
          <p:cNvSpPr/>
          <p:nvPr/>
        </p:nvSpPr>
        <p:spPr>
          <a:xfrm>
            <a:off x="5639894" y="3367912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/>
          <p:cNvSpPr/>
          <p:nvPr/>
        </p:nvSpPr>
        <p:spPr>
          <a:xfrm>
            <a:off x="1553321" y="5253186"/>
            <a:ext cx="279968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নিরানন্দময়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1714418" y="1676147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" name="Group 26"/>
          <p:cNvGrpSpPr/>
          <p:nvPr/>
        </p:nvGrpSpPr>
        <p:grpSpPr>
          <a:xfrm>
            <a:off x="9178359" y="431052"/>
            <a:ext cx="2132952" cy="978500"/>
            <a:chOff x="9178359" y="431052"/>
            <a:chExt cx="2132952" cy="978500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9245034" y="431052"/>
              <a:ext cx="1999603" cy="978500"/>
            </a:xfrm>
            <a:prstGeom prst="wedgeRoundRectCallout">
              <a:avLst>
                <a:gd name="adj1" fmla="val -40168"/>
                <a:gd name="adj2" fmla="val 9782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8359" y="566359"/>
              <a:ext cx="21329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উত্তরের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000" dirty="0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প্রশ্নে</a:t>
              </a:r>
              <a:r>
                <a:rPr lang="en-US" sz="2000" dirty="0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000" dirty="0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200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364992" y="316946"/>
            <a:ext cx="450548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194" y="997945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50800" dir="5400000" algn="tl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299" y="1767386"/>
            <a:ext cx="11253808" cy="58539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১.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কামিনী রায়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২.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কবিতাটি কোন কাব্যগ্রন্থের অন্তর্গত 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/>
              <a:t>  </a:t>
            </a:r>
            <a:r>
              <a:rPr lang="en-US" sz="3200" b="1" dirty="0" smtClean="0"/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উচ্চঃস্বরে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কী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৫.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রণক্ষেত্রে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endParaRPr lang="en-US" sz="3200" b="1" dirty="0">
              <a:ln w="0"/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137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109273" y="467293"/>
            <a:ext cx="3150267" cy="749257"/>
          </a:xfrm>
          <a:prstGeom prst="wedgeRectCallout">
            <a:avLst>
              <a:gd name="adj1" fmla="val -43706"/>
              <a:gd name="adj2" fmla="val 134290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5110477"/>
            <a:ext cx="1136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1580160"/>
            <a:ext cx="2828925" cy="31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25" y="596384"/>
            <a:ext cx="10115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011847"/>
            <a:ext cx="6429375" cy="4098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54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" y="1604324"/>
            <a:ext cx="5170081" cy="355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2" y="1604324"/>
            <a:ext cx="5170081" cy="355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03120" y="5705856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/>
              </a:rPr>
              <a:t>ছবিগুলোতে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কিসের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অনুভুতি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প্রকাশ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পেয়েছে</a:t>
            </a:r>
            <a:r>
              <a:rPr lang="en-US" sz="3600" b="1" dirty="0" smtClean="0">
                <a:latin typeface="NikoshBAN"/>
              </a:rPr>
              <a:t>?</a:t>
            </a:r>
            <a:endParaRPr lang="en-US" sz="36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824" y="528566"/>
            <a:ext cx="1028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6850" y="297934"/>
            <a:ext cx="9639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18487"/>
            <a:ext cx="5262372" cy="329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599695"/>
            <a:ext cx="5262372" cy="3313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14399" y="5621774"/>
            <a:ext cx="1052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ছবিগুলোতে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কিসের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অনুভুতি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প্রকাশ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পেয়েছে</a:t>
            </a:r>
            <a:r>
              <a:rPr lang="en-US" sz="3200" b="1" dirty="0">
                <a:latin typeface="Nikosh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0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22735" y="1072570"/>
            <a:ext cx="8043268" cy="6026167"/>
            <a:chOff x="3944516" y="325147"/>
            <a:chExt cx="8043268" cy="60261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516" y="325147"/>
              <a:ext cx="8043268" cy="60261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44516" y="662688"/>
              <a:ext cx="5924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anose="02000000000000000000"/>
                </a:rPr>
                <a:t>আজকের </a:t>
              </a:r>
              <a:r>
                <a:rPr lang="en-US" sz="4800" b="1" dirty="0" err="1" smtClean="0">
                  <a:latin typeface="NikoshBAN" panose="02000000000000000000"/>
                </a:rPr>
                <a:t>পাঠ</a:t>
              </a:r>
              <a:endParaRPr lang="en-US" sz="4800" b="1" dirty="0">
                <a:latin typeface="NikoshBAN" panose="0200000000000000000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0548" y="1876379"/>
              <a:ext cx="47910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সুখ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9909" y="2494745"/>
              <a:ext cx="3981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কামিনী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রায়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02" y="1495269"/>
            <a:ext cx="2248069" cy="32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3232" y="286332"/>
            <a:ext cx="11132824" cy="5630482"/>
            <a:chOff x="1187376" y="231468"/>
            <a:chExt cx="10329496" cy="5630482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4873140" y="231468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9501" y="1377799"/>
              <a:ext cx="945923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800" b="1" u="sng" dirty="0" smtClean="0">
                  <a:ln w="0"/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800" b="1" dirty="0" smtClean="0">
                  <a:ln w="0"/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800" b="1" dirty="0" smtClean="0">
                  <a:ln w="0"/>
                  <a:latin typeface="NikoshBAN" pitchFamily="2" charset="0"/>
                  <a:cs typeface="NikoshBAN" pitchFamily="2" charset="0"/>
                </a:rPr>
                <a:t>.</a:t>
              </a:r>
              <a:endParaRPr lang="en-US" sz="3800" b="1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71431" y="4345843"/>
              <a:ext cx="8175882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b="1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শব্দগুলোর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অর্থসহ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640590" y="2579923"/>
              <a:ext cx="7505572" cy="63782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78366" y="3446548"/>
              <a:ext cx="8102894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3557" y="2605695"/>
              <a:ext cx="69258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b="1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200" b="1" dirty="0" smtClean="0">
                  <a:ln w="0"/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571431" y="5120877"/>
              <a:ext cx="994544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শ্রদ্ধা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ভালোবাসার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নুভূতি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5522" y="3455109"/>
              <a:ext cx="77457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79403" y="3332985"/>
              <a:ext cx="722376" cy="826645"/>
              <a:chOff x="1154050" y="3135711"/>
              <a:chExt cx="722376" cy="826645"/>
            </a:xfrm>
          </p:grpSpPr>
          <p:grpSp>
            <p:nvGrpSpPr>
              <p:cNvPr id="65" name="Group 64"/>
              <p:cNvGrpSpPr/>
              <p:nvPr/>
            </p:nvGrpSpPr>
            <p:grpSpPr>
              <a:xfrm flipH="1" flipV="1">
                <a:off x="1154050" y="3135711"/>
                <a:ext cx="722376" cy="826645"/>
                <a:chOff x="2194560" y="2157940"/>
                <a:chExt cx="1108272" cy="1007131"/>
              </a:xfrm>
            </p:grpSpPr>
            <p:sp>
              <p:nvSpPr>
                <p:cNvPr id="67" name="12-Point Star 66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1337803" y="3247053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২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187376" y="4208660"/>
              <a:ext cx="722376" cy="826645"/>
              <a:chOff x="1062158" y="4023357"/>
              <a:chExt cx="722376" cy="826645"/>
            </a:xfrm>
          </p:grpSpPr>
          <p:grpSp>
            <p:nvGrpSpPr>
              <p:cNvPr id="70" name="Group 69"/>
              <p:cNvGrpSpPr/>
              <p:nvPr/>
            </p:nvGrpSpPr>
            <p:grpSpPr>
              <a:xfrm flipH="1" flipV="1">
                <a:off x="1062158" y="4023357"/>
                <a:ext cx="722376" cy="826645"/>
                <a:chOff x="2194560" y="2157940"/>
                <a:chExt cx="1108272" cy="1007131"/>
              </a:xfrm>
            </p:grpSpPr>
            <p:sp>
              <p:nvSpPr>
                <p:cNvPr id="72" name="12-Point Star 71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1195732" y="4130370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৩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248019" y="5035305"/>
              <a:ext cx="722376" cy="826645"/>
              <a:chOff x="1062158" y="5005431"/>
              <a:chExt cx="722376" cy="826645"/>
            </a:xfrm>
          </p:grpSpPr>
          <p:grpSp>
            <p:nvGrpSpPr>
              <p:cNvPr id="75" name="Group 74"/>
              <p:cNvGrpSpPr/>
              <p:nvPr/>
            </p:nvGrpSpPr>
            <p:grpSpPr>
              <a:xfrm flipH="1" flipV="1">
                <a:off x="1062158" y="5005431"/>
                <a:ext cx="722376" cy="826645"/>
                <a:chOff x="2194560" y="2157940"/>
                <a:chExt cx="1108272" cy="1007131"/>
              </a:xfrm>
            </p:grpSpPr>
            <p:sp>
              <p:nvSpPr>
                <p:cNvPr id="77" name="12-Point Star 76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239520" y="5130343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৪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245711" y="2452872"/>
              <a:ext cx="722376" cy="826645"/>
              <a:chOff x="1154050" y="2153637"/>
              <a:chExt cx="722376" cy="82664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305595" y="2275683"/>
                <a:ext cx="3738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১</a:t>
                </a: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154050" y="2153637"/>
                <a:ext cx="722376" cy="826645"/>
                <a:chOff x="1154050" y="2153637"/>
                <a:chExt cx="722376" cy="826645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 flipH="1" flipV="1">
                  <a:off x="1154050" y="2153637"/>
                  <a:ext cx="722376" cy="826645"/>
                  <a:chOff x="2194560" y="2157940"/>
                  <a:chExt cx="1108272" cy="1007131"/>
                </a:xfrm>
              </p:grpSpPr>
              <p:sp>
                <p:nvSpPr>
                  <p:cNvPr id="85" name="12-Point Star 84"/>
                  <p:cNvSpPr/>
                  <p:nvPr/>
                </p:nvSpPr>
                <p:spPr>
                  <a:xfrm>
                    <a:off x="2194560" y="2157940"/>
                    <a:ext cx="1108272" cy="1007131"/>
                  </a:xfrm>
                  <a:prstGeom prst="star12">
                    <a:avLst/>
                  </a:pr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2325690" y="2291446"/>
                    <a:ext cx="846013" cy="74012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1328327" y="2256847"/>
                  <a:ext cx="3738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/>
                    </a:rPr>
                    <a:t>১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17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71312" y="485231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59954" y="338514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 থেকে  জগত্তারিণী পদক’ পান</a:t>
            </a:r>
            <a:r>
              <a:rPr lang="bn-IN" sz="2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`</a:t>
            </a:r>
            <a:endParaRPr lang="bn-IN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68352" y="3372526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/>
          </a:p>
        </p:txBody>
      </p:sp>
      <p:sp>
        <p:nvSpPr>
          <p:cNvPr id="18" name="Cloud 17"/>
          <p:cNvSpPr/>
          <p:nvPr/>
        </p:nvSpPr>
        <p:spPr>
          <a:xfrm>
            <a:off x="1081031" y="83917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খ্রিষ্টাব্দে  ২৭ সেপ্টেম্বর কলকাতায়</a:t>
            </a:r>
            <a:endParaRPr lang="bn-IN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276269" y="4838897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নির্মাল্য’  অশোক সংগীত’ ‘দীপ ও ধুপ” ‘জীবনপথে’ ‘আলো </a:t>
            </a:r>
            <a:r>
              <a:rPr lang="en-US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endParaRPr lang="bn-IN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286195" y="4826279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3" name="Cloud 22"/>
          <p:cNvSpPr/>
          <p:nvPr/>
        </p:nvSpPr>
        <p:spPr>
          <a:xfrm>
            <a:off x="8135510" y="678511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prstClr val="black"/>
              </a:solidFill>
              <a:latin typeface="NikoshBAN" panose="02000000000000000000" pitchFamily="2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১৮৬৪খ্রিঃ ১২অক্টোবর 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</a:rPr>
              <a:t>বাখরগঞ্জ  </a:t>
            </a:r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বর্তমান</a:t>
            </a:r>
            <a:r>
              <a:rPr lang="en-US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বরিশাল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জেলায়</a:t>
            </a:r>
            <a:r>
              <a:rPr lang="en-US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বাসন্ডাগ্রামে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130209" y="691129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i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600" dirty="0"/>
          </a:p>
        </p:txBody>
      </p:sp>
      <p:sp>
        <p:nvSpPr>
          <p:cNvPr id="25" name="Cloud 24"/>
          <p:cNvSpPr/>
          <p:nvPr/>
        </p:nvSpPr>
        <p:spPr>
          <a:xfrm>
            <a:off x="1075730" y="853698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73" y="1815968"/>
            <a:ext cx="2786145" cy="278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Cloud 26"/>
          <p:cNvSpPr/>
          <p:nvPr/>
        </p:nvSpPr>
        <p:spPr>
          <a:xfrm>
            <a:off x="7877315" y="338514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`</a:t>
            </a:r>
          </a:p>
          <a:p>
            <a:pPr lvl="0" algn="ctr"/>
            <a:r>
              <a:rPr lang="en-US" sz="2000" b="1" kern="0" dirty="0" smtClean="0">
                <a:solidFill>
                  <a:sysClr val="windowText" lastClr="000000"/>
                </a:solidFill>
                <a:latin typeface="NikoshBAN" panose="02000000000000000000"/>
              </a:rPr>
              <a:t>‘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জনৈক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বঙ্গমহিলা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’।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মাত্র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পনের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বছর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বয়সে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তিনি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NikoshBAN" panose="02000000000000000000"/>
              </a:rPr>
              <a:t>‘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NikoshBAN" panose="02000000000000000000"/>
              </a:rPr>
              <a:t>আলো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NikoshBAN" panose="02000000000000000000"/>
              </a:rPr>
              <a:t> ও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NikoshBAN" panose="02000000000000000000"/>
              </a:rPr>
              <a:t>ছায়া’কাব্যগ্রন্থ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রচনা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করেছিলেন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7902510" y="3372526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kern="0" dirty="0" err="1" smtClean="0">
                <a:solidFill>
                  <a:sysClr val="windowText" lastClr="000000"/>
                </a:solidFill>
                <a:latin typeface="NikoshBAN" panose="02000000000000000000"/>
              </a:rPr>
              <a:t>ছদ্মনাম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2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চাঁদের পাহাড় - Book | Boig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7" y="2377440"/>
            <a:ext cx="2212721" cy="33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64" y="1616143"/>
            <a:ext cx="2048256" cy="261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908" y="2377440"/>
            <a:ext cx="2218483" cy="332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783" y="1569749"/>
            <a:ext cx="2128457" cy="2656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6159" y="438912"/>
            <a:ext cx="106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খ্যাতিমান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কামিনী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রায়ের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সাহিত্যকর্ম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489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32" y="1665669"/>
            <a:ext cx="2896789" cy="22484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2744" y="4760140"/>
            <a:ext cx="8810599" cy="790268"/>
            <a:chOff x="2418233" y="4677844"/>
            <a:chExt cx="8444838" cy="877366"/>
          </a:xfrm>
        </p:grpSpPr>
        <p:sp>
          <p:nvSpPr>
            <p:cNvPr id="7" name="Freeform 6"/>
            <p:cNvSpPr/>
            <p:nvPr/>
          </p:nvSpPr>
          <p:spPr>
            <a:xfrm>
              <a:off x="2807272" y="4800781"/>
              <a:ext cx="80557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খ্যাতিমান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কামিনী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রায়ের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8233" y="4677844"/>
              <a:ext cx="778077" cy="877366"/>
              <a:chOff x="2386584" y="840732"/>
              <a:chExt cx="849331" cy="841249"/>
            </a:xfrm>
          </p:grpSpPr>
          <p:sp>
            <p:nvSpPr>
              <p:cNvPr id="9" name="12-Point Star 8"/>
              <p:cNvSpPr/>
              <p:nvPr/>
            </p:nvSpPr>
            <p:spPr>
              <a:xfrm flipH="1" flipV="1">
                <a:off x="2386584" y="840732"/>
                <a:ext cx="849331" cy="841249"/>
              </a:xfrm>
              <a:prstGeom prst="star12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 flipV="1">
                <a:off x="2512152" y="954272"/>
                <a:ext cx="610517" cy="61821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005840" y="445079"/>
            <a:ext cx="996696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50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569</Words>
  <Application>Microsoft Office PowerPoint</Application>
  <PresentationFormat>Widescreen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233</cp:revision>
  <dcterms:created xsi:type="dcterms:W3CDTF">2021-07-11T00:36:01Z</dcterms:created>
  <dcterms:modified xsi:type="dcterms:W3CDTF">2021-12-01T07:22:48Z</dcterms:modified>
</cp:coreProperties>
</file>