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68" r:id="rId2"/>
    <p:sldId id="303" r:id="rId3"/>
    <p:sldId id="372" r:id="rId4"/>
    <p:sldId id="373" r:id="rId5"/>
    <p:sldId id="340" r:id="rId6"/>
    <p:sldId id="341" r:id="rId7"/>
    <p:sldId id="362" r:id="rId8"/>
    <p:sldId id="366" r:id="rId9"/>
    <p:sldId id="367" r:id="rId10"/>
    <p:sldId id="365" r:id="rId11"/>
    <p:sldId id="364" r:id="rId12"/>
    <p:sldId id="369" r:id="rId13"/>
    <p:sldId id="349" r:id="rId14"/>
    <p:sldId id="350" r:id="rId15"/>
    <p:sldId id="351" r:id="rId16"/>
    <p:sldId id="352" r:id="rId17"/>
    <p:sldId id="353" r:id="rId18"/>
    <p:sldId id="354" r:id="rId19"/>
    <p:sldId id="355" r:id="rId20"/>
    <p:sldId id="356" r:id="rId21"/>
    <p:sldId id="357" r:id="rId22"/>
    <p:sldId id="370" r:id="rId23"/>
    <p:sldId id="359" r:id="rId24"/>
    <p:sldId id="360" r:id="rId25"/>
    <p:sldId id="361" r:id="rId26"/>
    <p:sldId id="371" r:id="rId27"/>
    <p:sldId id="280" r:id="rId28"/>
    <p:sldId id="296"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26D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0C6F19-75C1-485A-8700-E24BB0A5ADD8}" type="datetimeFigureOut">
              <a:rPr lang="en-US" smtClean="0"/>
              <a:t>12/11/2021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ED69A0-B297-4057-981E-F9D608470B26}" type="slidenum">
              <a:rPr lang="en-US" smtClean="0"/>
              <a:t>‹#›</a:t>
            </a:fld>
            <a:endParaRPr lang="en-US"/>
          </a:p>
        </p:txBody>
      </p:sp>
    </p:spTree>
    <p:extLst>
      <p:ext uri="{BB962C8B-B14F-4D97-AF65-F5344CB8AC3E}">
        <p14:creationId xmlns:p14="http://schemas.microsoft.com/office/powerpoint/2010/main" val="3579893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A6E02B-19E9-4E1A-B3B1-8BAC24177BC8}" type="slidenum">
              <a:rPr lang="en-US" smtClean="0"/>
              <a:pPr/>
              <a:t>1</a:t>
            </a:fld>
            <a:endParaRPr lang="en-US"/>
          </a:p>
        </p:txBody>
      </p:sp>
    </p:spTree>
    <p:extLst>
      <p:ext uri="{BB962C8B-B14F-4D97-AF65-F5344CB8AC3E}">
        <p14:creationId xmlns:p14="http://schemas.microsoft.com/office/powerpoint/2010/main" val="3523862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A6E02B-19E9-4E1A-B3B1-8BAC24177BC8}" type="slidenum">
              <a:rPr lang="en-US" smtClean="0"/>
              <a:pPr/>
              <a:t>2</a:t>
            </a:fld>
            <a:endParaRPr lang="en-US"/>
          </a:p>
        </p:txBody>
      </p:sp>
    </p:spTree>
    <p:extLst>
      <p:ext uri="{BB962C8B-B14F-4D97-AF65-F5344CB8AC3E}">
        <p14:creationId xmlns:p14="http://schemas.microsoft.com/office/powerpoint/2010/main" val="2384789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58D349-4F7B-46FA-885A-C57091B91EAE}" type="slidenum">
              <a:rPr lang="en-US" smtClean="0"/>
              <a:t>23</a:t>
            </a:fld>
            <a:endParaRPr lang="en-US"/>
          </a:p>
        </p:txBody>
      </p:sp>
    </p:spTree>
    <p:extLst>
      <p:ext uri="{BB962C8B-B14F-4D97-AF65-F5344CB8AC3E}">
        <p14:creationId xmlns:p14="http://schemas.microsoft.com/office/powerpoint/2010/main" val="2427198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A6E02B-19E9-4E1A-B3B1-8BAC24177BC8}" type="slidenum">
              <a:rPr lang="en-US" smtClean="0"/>
              <a:pPr/>
              <a:t>28</a:t>
            </a:fld>
            <a:endParaRPr lang="en-US"/>
          </a:p>
        </p:txBody>
      </p:sp>
    </p:spTree>
    <p:extLst>
      <p:ext uri="{BB962C8B-B14F-4D97-AF65-F5344CB8AC3E}">
        <p14:creationId xmlns:p14="http://schemas.microsoft.com/office/powerpoint/2010/main" val="559858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E286790-705C-4BFB-A4D0-83FDDE34EC22}" type="datetimeFigureOut">
              <a:rPr lang="en-US" smtClean="0"/>
              <a:t>12/11/2021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A1C956-231D-4C2B-B775-B047FF9DAA61}" type="slidenum">
              <a:rPr lang="en-US" smtClean="0"/>
              <a:t>‹#›</a:t>
            </a:fld>
            <a:endParaRPr lang="en-US"/>
          </a:p>
        </p:txBody>
      </p:sp>
    </p:spTree>
    <p:extLst>
      <p:ext uri="{BB962C8B-B14F-4D97-AF65-F5344CB8AC3E}">
        <p14:creationId xmlns:p14="http://schemas.microsoft.com/office/powerpoint/2010/main" val="1071207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286790-705C-4BFB-A4D0-83FDDE34EC22}" type="datetimeFigureOut">
              <a:rPr lang="en-US" smtClean="0"/>
              <a:t>12/11/2021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A1C956-231D-4C2B-B775-B047FF9DAA61}" type="slidenum">
              <a:rPr lang="en-US" smtClean="0"/>
              <a:t>‹#›</a:t>
            </a:fld>
            <a:endParaRPr lang="en-US"/>
          </a:p>
        </p:txBody>
      </p:sp>
    </p:spTree>
    <p:extLst>
      <p:ext uri="{BB962C8B-B14F-4D97-AF65-F5344CB8AC3E}">
        <p14:creationId xmlns:p14="http://schemas.microsoft.com/office/powerpoint/2010/main" val="2305699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286790-705C-4BFB-A4D0-83FDDE34EC22}" type="datetimeFigureOut">
              <a:rPr lang="en-US" smtClean="0"/>
              <a:t>12/11/2021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A1C956-231D-4C2B-B775-B047FF9DAA61}" type="slidenum">
              <a:rPr lang="en-US" smtClean="0"/>
              <a:t>‹#›</a:t>
            </a:fld>
            <a:endParaRPr lang="en-US"/>
          </a:p>
        </p:txBody>
      </p:sp>
    </p:spTree>
    <p:extLst>
      <p:ext uri="{BB962C8B-B14F-4D97-AF65-F5344CB8AC3E}">
        <p14:creationId xmlns:p14="http://schemas.microsoft.com/office/powerpoint/2010/main" val="1603310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286790-705C-4BFB-A4D0-83FDDE34EC22}" type="datetimeFigureOut">
              <a:rPr lang="en-US" smtClean="0"/>
              <a:t>12/11/2021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A1C956-231D-4C2B-B775-B047FF9DAA61}" type="slidenum">
              <a:rPr lang="en-US" smtClean="0"/>
              <a:t>‹#›</a:t>
            </a:fld>
            <a:endParaRPr lang="en-US"/>
          </a:p>
        </p:txBody>
      </p:sp>
    </p:spTree>
    <p:extLst>
      <p:ext uri="{BB962C8B-B14F-4D97-AF65-F5344CB8AC3E}">
        <p14:creationId xmlns:p14="http://schemas.microsoft.com/office/powerpoint/2010/main" val="1286726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E286790-705C-4BFB-A4D0-83FDDE34EC22}" type="datetimeFigureOut">
              <a:rPr lang="en-US" smtClean="0"/>
              <a:t>12/11/2021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A1C956-231D-4C2B-B775-B047FF9DAA61}" type="slidenum">
              <a:rPr lang="en-US" smtClean="0"/>
              <a:t>‹#›</a:t>
            </a:fld>
            <a:endParaRPr lang="en-US"/>
          </a:p>
        </p:txBody>
      </p:sp>
    </p:spTree>
    <p:extLst>
      <p:ext uri="{BB962C8B-B14F-4D97-AF65-F5344CB8AC3E}">
        <p14:creationId xmlns:p14="http://schemas.microsoft.com/office/powerpoint/2010/main" val="2342182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E286790-705C-4BFB-A4D0-83FDDE34EC22}" type="datetimeFigureOut">
              <a:rPr lang="en-US" smtClean="0"/>
              <a:t>12/11/2021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A1C956-231D-4C2B-B775-B047FF9DAA61}" type="slidenum">
              <a:rPr lang="en-US" smtClean="0"/>
              <a:t>‹#›</a:t>
            </a:fld>
            <a:endParaRPr lang="en-US"/>
          </a:p>
        </p:txBody>
      </p:sp>
    </p:spTree>
    <p:extLst>
      <p:ext uri="{BB962C8B-B14F-4D97-AF65-F5344CB8AC3E}">
        <p14:creationId xmlns:p14="http://schemas.microsoft.com/office/powerpoint/2010/main" val="2725134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E286790-705C-4BFB-A4D0-83FDDE34EC22}" type="datetimeFigureOut">
              <a:rPr lang="en-US" smtClean="0"/>
              <a:t>12/11/2021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A1C956-231D-4C2B-B775-B047FF9DAA61}" type="slidenum">
              <a:rPr lang="en-US" smtClean="0"/>
              <a:t>‹#›</a:t>
            </a:fld>
            <a:endParaRPr lang="en-US"/>
          </a:p>
        </p:txBody>
      </p:sp>
    </p:spTree>
    <p:extLst>
      <p:ext uri="{BB962C8B-B14F-4D97-AF65-F5344CB8AC3E}">
        <p14:creationId xmlns:p14="http://schemas.microsoft.com/office/powerpoint/2010/main" val="2955730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E286790-705C-4BFB-A4D0-83FDDE34EC22}" type="datetimeFigureOut">
              <a:rPr lang="en-US" smtClean="0"/>
              <a:t>12/11/2021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A1C956-231D-4C2B-B775-B047FF9DAA61}" type="slidenum">
              <a:rPr lang="en-US" smtClean="0"/>
              <a:t>‹#›</a:t>
            </a:fld>
            <a:endParaRPr lang="en-US"/>
          </a:p>
        </p:txBody>
      </p:sp>
    </p:spTree>
    <p:extLst>
      <p:ext uri="{BB962C8B-B14F-4D97-AF65-F5344CB8AC3E}">
        <p14:creationId xmlns:p14="http://schemas.microsoft.com/office/powerpoint/2010/main" val="2866883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897" y="0"/>
            <a:ext cx="12191999" cy="6858000"/>
          </a:xfrm>
          <a:prstGeom prst="rect">
            <a:avLst/>
          </a:prstGeom>
          <a:ln>
            <a:noFill/>
          </a:ln>
        </p:spPr>
      </p:pic>
      <p:sp>
        <p:nvSpPr>
          <p:cNvPr id="6" name="Frame 5"/>
          <p:cNvSpPr/>
          <p:nvPr userDrawn="1"/>
        </p:nvSpPr>
        <p:spPr>
          <a:xfrm>
            <a:off x="-101897" y="0"/>
            <a:ext cx="12293896" cy="6858000"/>
          </a:xfrm>
          <a:prstGeom prst="frame">
            <a:avLst>
              <a:gd name="adj1" fmla="val 1608"/>
            </a:avLst>
          </a:prstGeom>
          <a:blipFill dpi="0" rotWithShape="1">
            <a:blip r:embed="rId3">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5910" y="6509808"/>
            <a:ext cx="203796" cy="241904"/>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886306" y="145498"/>
            <a:ext cx="203796" cy="241904"/>
          </a:xfrm>
          <a:prstGeom prst="rect">
            <a:avLst/>
          </a:prstGeom>
        </p:spPr>
      </p:pic>
      <p:sp>
        <p:nvSpPr>
          <p:cNvPr id="9" name="Rectangle 8"/>
          <p:cNvSpPr/>
          <p:nvPr userDrawn="1"/>
        </p:nvSpPr>
        <p:spPr>
          <a:xfrm>
            <a:off x="737822" y="6509808"/>
            <a:ext cx="10934164" cy="276999"/>
          </a:xfrm>
          <a:prstGeom prst="rect">
            <a:avLst/>
          </a:prstGeom>
          <a:solidFill>
            <a:srgbClr val="92D05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002060"/>
                </a:solidFill>
                <a:effectLst/>
                <a:uLnTx/>
                <a:uFillTx/>
                <a:latin typeface="Times New Roman" pitchFamily="18" charset="0"/>
                <a:ea typeface="+mn-ea"/>
                <a:cs typeface="Times New Roman" pitchFamily="18" charset="0"/>
              </a:rPr>
              <a:t>Manik Chandra Majumder # </a:t>
            </a:r>
            <a:r>
              <a:rPr kumimoji="0" lang="en-US" sz="1200" b="1" i="0" u="none" strike="noStrike" kern="0" cap="none" spc="0" normalizeH="0" baseline="0" noProof="0" dirty="0" smtClean="0">
                <a:ln>
                  <a:noFill/>
                </a:ln>
                <a:solidFill>
                  <a:srgbClr val="800000"/>
                </a:solidFill>
                <a:effectLst/>
                <a:uLnTx/>
                <a:uFillTx/>
                <a:latin typeface="Times New Roman" pitchFamily="18" charset="0"/>
                <a:ea typeface="+mn-ea"/>
                <a:cs typeface="Times New Roman" pitchFamily="18" charset="0"/>
              </a:rPr>
              <a:t>Senior Teacher #  </a:t>
            </a:r>
            <a:r>
              <a:rPr kumimoji="0" lang="en-US" sz="1200" b="1" i="0" u="none" strike="noStrike" kern="0" cap="none" spc="0" normalizeH="0" baseline="0" noProof="0" dirty="0" smtClean="0">
                <a:ln>
                  <a:noFill/>
                </a:ln>
                <a:solidFill>
                  <a:srgbClr val="002060"/>
                </a:solidFill>
                <a:effectLst/>
                <a:uLnTx/>
                <a:uFillTx/>
                <a:latin typeface="Times New Roman" pitchFamily="18" charset="0"/>
                <a:ea typeface="+mn-ea"/>
                <a:cs typeface="Times New Roman" pitchFamily="18" charset="0"/>
              </a:rPr>
              <a:t>Gazirhat High School #  </a:t>
            </a:r>
            <a:r>
              <a:rPr kumimoji="0" lang="en-US" sz="1200" b="1" i="0" u="none" strike="noStrike" kern="0" cap="none" spc="0" normalizeH="0" baseline="0" noProof="0" dirty="0" smtClean="0">
                <a:ln>
                  <a:noFill/>
                </a:ln>
                <a:solidFill>
                  <a:srgbClr val="C00000"/>
                </a:solidFill>
                <a:effectLst/>
                <a:uLnTx/>
                <a:uFillTx/>
                <a:latin typeface="Times New Roman" pitchFamily="18" charset="0"/>
                <a:ea typeface="+mn-ea"/>
                <a:cs typeface="Times New Roman" pitchFamily="18" charset="0"/>
              </a:rPr>
              <a:t>Senbag, Noakhali # </a:t>
            </a:r>
            <a:r>
              <a:rPr kumimoji="0" lang="en-US" sz="1200" b="1" i="0" u="none" strike="noStrike" kern="0" cap="none" spc="0" normalizeH="0" baseline="0" noProof="0" dirty="0" smtClean="0">
                <a:ln>
                  <a:noFill/>
                </a:ln>
                <a:solidFill>
                  <a:srgbClr val="002060"/>
                </a:solidFill>
                <a:effectLst/>
                <a:uLnTx/>
                <a:uFillTx/>
                <a:latin typeface="Times New Roman" pitchFamily="18" charset="0"/>
                <a:ea typeface="+mn-ea"/>
                <a:cs typeface="Times New Roman" pitchFamily="18" charset="0"/>
              </a:rPr>
              <a:t> </a:t>
            </a:r>
            <a:r>
              <a:rPr kumimoji="0" lang="en-US" sz="1200" b="1" i="0" u="none" strike="noStrike" kern="0" cap="none" spc="0" normalizeH="0" baseline="0" noProof="0" dirty="0" smtClean="0">
                <a:ln>
                  <a:noFill/>
                </a:ln>
                <a:solidFill>
                  <a:prstClr val="black"/>
                </a:solidFill>
                <a:effectLst/>
                <a:uLnTx/>
                <a:uFillTx/>
                <a:latin typeface="Times New Roman" pitchFamily="18" charset="0"/>
                <a:ea typeface="+mn-ea"/>
                <a:cs typeface="Times New Roman" pitchFamily="18" charset="0"/>
              </a:rPr>
              <a:t>Mobile No: 01717155169 #  Email : manikmajumder01@gmail.com</a:t>
            </a:r>
            <a:endParaRPr kumimoji="0" lang="en-US" sz="12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80551400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E286790-705C-4BFB-A4D0-83FDDE34EC22}" type="datetimeFigureOut">
              <a:rPr lang="en-US" smtClean="0"/>
              <a:t>12/11/2021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A1C956-231D-4C2B-B775-B047FF9DAA61}" type="slidenum">
              <a:rPr lang="en-US" smtClean="0"/>
              <a:t>‹#›</a:t>
            </a:fld>
            <a:endParaRPr lang="en-US"/>
          </a:p>
        </p:txBody>
      </p:sp>
    </p:spTree>
    <p:extLst>
      <p:ext uri="{BB962C8B-B14F-4D97-AF65-F5344CB8AC3E}">
        <p14:creationId xmlns:p14="http://schemas.microsoft.com/office/powerpoint/2010/main" val="2098695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E286790-705C-4BFB-A4D0-83FDDE34EC22}" type="datetimeFigureOut">
              <a:rPr lang="en-US" smtClean="0"/>
              <a:t>12/11/2021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A1C956-231D-4C2B-B775-B047FF9DAA61}" type="slidenum">
              <a:rPr lang="en-US" smtClean="0"/>
              <a:t>‹#›</a:t>
            </a:fld>
            <a:endParaRPr lang="en-US"/>
          </a:p>
        </p:txBody>
      </p:sp>
    </p:spTree>
    <p:extLst>
      <p:ext uri="{BB962C8B-B14F-4D97-AF65-F5344CB8AC3E}">
        <p14:creationId xmlns:p14="http://schemas.microsoft.com/office/powerpoint/2010/main" val="3726799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286790-705C-4BFB-A4D0-83FDDE34EC22}" type="datetimeFigureOut">
              <a:rPr lang="en-US" smtClean="0"/>
              <a:t>12/11/2021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A1C956-231D-4C2B-B775-B047FF9DAA61}" type="slidenum">
              <a:rPr lang="en-US" smtClean="0"/>
              <a:t>‹#›</a:t>
            </a:fld>
            <a:endParaRPr lang="en-US"/>
          </a:p>
        </p:txBody>
      </p:sp>
    </p:spTree>
    <p:extLst>
      <p:ext uri="{BB962C8B-B14F-4D97-AF65-F5344CB8AC3E}">
        <p14:creationId xmlns:p14="http://schemas.microsoft.com/office/powerpoint/2010/main" val="31099907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1.jp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png"/><Relationship Id="rId1" Type="http://schemas.openxmlformats.org/officeDocument/2006/relationships/slideLayout" Target="../slideLayouts/slideLayout7.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6.jpg"/><Relationship Id="rId1" Type="http://schemas.openxmlformats.org/officeDocument/2006/relationships/slideLayout" Target="../slideLayouts/slideLayout7.xml"/><Relationship Id="rId4" Type="http://schemas.openxmlformats.org/officeDocument/2006/relationships/image" Target="../media/image39.jpg"/></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6.jpg"/><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6.jpg"/><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7.xml"/><Relationship Id="rId5" Type="http://schemas.openxmlformats.org/officeDocument/2006/relationships/image" Target="../media/image25.jpg"/><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B0EF6A24-449A-44B2-A55C-BC1A58DAD3A6}"/>
              </a:ext>
            </a:extLst>
          </p:cNvPr>
          <p:cNvSpPr txBox="1"/>
          <p:nvPr/>
        </p:nvSpPr>
        <p:spPr>
          <a:xfrm>
            <a:off x="4809339" y="197927"/>
            <a:ext cx="7133279" cy="6370975"/>
          </a:xfrm>
          <a:prstGeom prst="rect">
            <a:avLst/>
          </a:prstGeom>
          <a:noFill/>
          <a:ln>
            <a:noFill/>
          </a:ln>
        </p:spPr>
        <p:txBody>
          <a:bodyPr wrap="square" rtlCol="0">
            <a:spAutoFit/>
          </a:bodyPr>
          <a:lstStyle/>
          <a:p>
            <a:pPr algn="ctr"/>
            <a:r>
              <a:rPr lang="en-US" sz="7200" b="1" dirty="0" smtClean="0">
                <a:solidFill>
                  <a:srgbClr val="FF0000"/>
                </a:solidFill>
                <a:latin typeface="Franklin Gothic Heavy" panose="020B0903020102020204" pitchFamily="34" charset="0"/>
                <a:cs typeface="Times New Roman" panose="02020603050405020304" pitchFamily="18" charset="0"/>
              </a:rPr>
              <a:t>Welcome</a:t>
            </a:r>
            <a:endParaRPr lang="en-US" sz="19900" b="1" dirty="0">
              <a:solidFill>
                <a:srgbClr val="FF0000"/>
              </a:solidFill>
              <a:latin typeface="Franklin Gothic Heavy" panose="020B0903020102020204" pitchFamily="34" charset="0"/>
              <a:cs typeface="Times New Roman" panose="02020603050405020304" pitchFamily="18" charset="0"/>
            </a:endParaRPr>
          </a:p>
          <a:p>
            <a:pPr algn="ctr"/>
            <a:r>
              <a:rPr lang="en-US" sz="4800" b="1" dirty="0" smtClean="0">
                <a:solidFill>
                  <a:schemeClr val="accent6">
                    <a:lumMod val="75000"/>
                  </a:schemeClr>
                </a:solidFill>
                <a:latin typeface="Franklin Gothic Heavy" panose="020B0903020102020204" pitchFamily="34" charset="0"/>
                <a:cs typeface="Times New Roman" panose="02020603050405020304" pitchFamily="18" charset="0"/>
              </a:rPr>
              <a:t>To </a:t>
            </a:r>
            <a:endParaRPr lang="en-US" sz="4800" b="1" dirty="0">
              <a:solidFill>
                <a:schemeClr val="accent6">
                  <a:lumMod val="75000"/>
                </a:schemeClr>
              </a:solidFill>
              <a:latin typeface="Franklin Gothic Heavy" panose="020B0903020102020204" pitchFamily="34" charset="0"/>
              <a:cs typeface="Times New Roman" panose="02020603050405020304" pitchFamily="18" charset="0"/>
            </a:endParaRPr>
          </a:p>
          <a:p>
            <a:pPr algn="ctr"/>
            <a:r>
              <a:rPr lang="en-US" sz="4800" b="1" dirty="0">
                <a:solidFill>
                  <a:srgbClr val="7030A0"/>
                </a:solidFill>
                <a:latin typeface="Franklin Gothic Heavy" panose="020B0903020102020204" pitchFamily="34" charset="0"/>
                <a:cs typeface="Times New Roman" panose="02020603050405020304" pitchFamily="18" charset="0"/>
              </a:rPr>
              <a:t>You</a:t>
            </a:r>
          </a:p>
          <a:p>
            <a:pPr algn="ctr"/>
            <a:r>
              <a:rPr lang="en-US" sz="4800" b="1" dirty="0">
                <a:solidFill>
                  <a:srgbClr val="FF00FF"/>
                </a:solidFill>
                <a:latin typeface="Franklin Gothic Heavy" panose="020B0903020102020204" pitchFamily="34" charset="0"/>
                <a:cs typeface="Times New Roman" panose="02020603050405020304" pitchFamily="18" charset="0"/>
              </a:rPr>
              <a:t>To </a:t>
            </a:r>
          </a:p>
          <a:p>
            <a:pPr algn="ctr"/>
            <a:r>
              <a:rPr lang="en-US" sz="4800" b="1" dirty="0">
                <a:solidFill>
                  <a:schemeClr val="accent3">
                    <a:lumMod val="50000"/>
                  </a:schemeClr>
                </a:solidFill>
                <a:latin typeface="Franklin Gothic Heavy" panose="020B0903020102020204" pitchFamily="34" charset="0"/>
                <a:cs typeface="Times New Roman" panose="02020603050405020304" pitchFamily="18" charset="0"/>
              </a:rPr>
              <a:t>Attend</a:t>
            </a:r>
          </a:p>
          <a:p>
            <a:pPr algn="ctr"/>
            <a:r>
              <a:rPr lang="en-US" sz="4800" b="1" dirty="0">
                <a:solidFill>
                  <a:schemeClr val="accent3">
                    <a:lumMod val="50000"/>
                  </a:schemeClr>
                </a:solidFill>
                <a:latin typeface="Franklin Gothic Heavy" panose="020B0903020102020204" pitchFamily="34" charset="0"/>
                <a:cs typeface="Times New Roman" panose="02020603050405020304" pitchFamily="18" charset="0"/>
              </a:rPr>
              <a:t>the</a:t>
            </a:r>
          </a:p>
          <a:p>
            <a:pPr algn="ctr"/>
            <a:r>
              <a:rPr lang="en-US" sz="4800" b="1" dirty="0">
                <a:solidFill>
                  <a:srgbClr val="C00000"/>
                </a:solidFill>
                <a:latin typeface="Franklin Gothic Heavy" panose="020B0903020102020204" pitchFamily="34" charset="0"/>
                <a:cs typeface="Times New Roman" panose="02020603050405020304" pitchFamily="18" charset="0"/>
              </a:rPr>
              <a:t>Digital</a:t>
            </a:r>
          </a:p>
          <a:p>
            <a:pPr algn="ctr"/>
            <a:r>
              <a:rPr lang="en-US" sz="4800" b="1" dirty="0">
                <a:solidFill>
                  <a:srgbClr val="0000FF"/>
                </a:solidFill>
                <a:latin typeface="Franklin Gothic Heavy" panose="020B0903020102020204" pitchFamily="34" charset="0"/>
                <a:cs typeface="Times New Roman" panose="02020603050405020304" pitchFamily="18" charset="0"/>
              </a:rPr>
              <a:t>Class</a:t>
            </a:r>
            <a:endParaRPr lang="en-US" sz="6000" b="1" dirty="0">
              <a:solidFill>
                <a:srgbClr val="0000FF"/>
              </a:solidFill>
              <a:latin typeface="Franklin Gothic Heavy" panose="020B0903020102020204" pitchFamily="34" charset="0"/>
              <a:cs typeface="Times New Roman" panose="02020603050405020304" pitchFamily="18" charset="0"/>
            </a:endParaRPr>
          </a:p>
        </p:txBody>
      </p:sp>
      <p:sp>
        <p:nvSpPr>
          <p:cNvPr id="2" name="Rounded Rectangle 1"/>
          <p:cNvSpPr/>
          <p:nvPr/>
        </p:nvSpPr>
        <p:spPr>
          <a:xfrm>
            <a:off x="124691" y="197927"/>
            <a:ext cx="5292436" cy="6147455"/>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9379528" y="1448329"/>
            <a:ext cx="2438399" cy="3646650"/>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359523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animBg="1"/>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55731" y="355509"/>
            <a:ext cx="11280233" cy="2225309"/>
            <a:chOff x="455731" y="355509"/>
            <a:chExt cx="11280233" cy="2225309"/>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731" y="355511"/>
              <a:ext cx="3561576" cy="2225307"/>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3861"/>
            <a:stretch/>
          </p:blipFill>
          <p:spPr>
            <a:xfrm>
              <a:off x="4017307" y="355510"/>
              <a:ext cx="3914341" cy="2225307"/>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31648" y="355509"/>
              <a:ext cx="3804316" cy="2225308"/>
            </a:xfrm>
            <a:prstGeom prst="rect">
              <a:avLst/>
            </a:prstGeom>
          </p:spPr>
        </p:pic>
      </p:grpSp>
      <p:sp>
        <p:nvSpPr>
          <p:cNvPr id="6" name="Rectangle 5"/>
          <p:cNvSpPr/>
          <p:nvPr/>
        </p:nvSpPr>
        <p:spPr>
          <a:xfrm>
            <a:off x="647404" y="2953480"/>
            <a:ext cx="10990414" cy="2492990"/>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w="38100">
            <a:solidFill>
              <a:schemeClr val="tx1"/>
            </a:solidFill>
          </a:ln>
        </p:spPr>
        <p:txBody>
          <a:bodyPr wrap="square">
            <a:spAutoFit/>
          </a:bodyPr>
          <a:lstStyle/>
          <a:p>
            <a:pPr algn="just"/>
            <a:r>
              <a:rPr lang="en-US" sz="3200" dirty="0">
                <a:latin typeface="Times New Roman" panose="02020603050405020304" pitchFamily="18" charset="0"/>
                <a:cs typeface="Times New Roman" panose="02020603050405020304" pitchFamily="18" charset="0"/>
              </a:rPr>
              <a:t>The answer included making dens, daisy chains, climbing trees, playing </a:t>
            </a:r>
            <a:r>
              <a:rPr lang="en-US" sz="3200" dirty="0" err="1">
                <a:latin typeface="Times New Roman" panose="02020603050405020304" pitchFamily="18" charset="0"/>
                <a:cs typeface="Times New Roman" panose="02020603050405020304" pitchFamily="18" charset="0"/>
              </a:rPr>
              <a:t>conkers</a:t>
            </a:r>
            <a:r>
              <a:rPr lang="en-US" sz="3200" dirty="0">
                <a:latin typeface="Times New Roman" panose="02020603050405020304" pitchFamily="18" charset="0"/>
                <a:cs typeface="Times New Roman" panose="02020603050405020304" pitchFamily="18" charset="0"/>
              </a:rPr>
              <a:t> and feeding birds. Four out of five boys climbed trees and the same numbers of girls made daisy chains</a:t>
            </a:r>
            <a:r>
              <a:rPr lang="en-US" sz="3200" dirty="0" smtClean="0">
                <a:latin typeface="Times New Roman" panose="02020603050405020304" pitchFamily="18" charset="0"/>
                <a:cs typeface="Times New Roman" panose="02020603050405020304" pitchFamily="18" charset="0"/>
              </a:rPr>
              <a:t>.</a:t>
            </a:r>
          </a:p>
          <a:p>
            <a:pPr algn="just"/>
            <a:r>
              <a:rPr lang="en-US" sz="3200" dirty="0" smtClean="0">
                <a:latin typeface="Times New Roman" panose="02020603050405020304" pitchFamily="18" charset="0"/>
                <a:cs typeface="Times New Roman" panose="02020603050405020304" pitchFamily="18" charset="0"/>
              </a:rPr>
              <a:t> </a:t>
            </a:r>
            <a:r>
              <a:rPr lang="en-US" sz="2800" dirty="0">
                <a:solidFill>
                  <a:prstClr val="black"/>
                </a:solidFill>
                <a:latin typeface="Times New Roman" panose="02020603050405020304" pitchFamily="18" charset="0"/>
                <a:cs typeface="Times New Roman" panose="02020603050405020304" pitchFamily="18" charset="0"/>
              </a:rPr>
              <a:t>But the survey showed  the numbers declining among the newer generations.</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0271259"/>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745673" y="226221"/>
            <a:ext cx="8894618" cy="4068688"/>
            <a:chOff x="2244436" y="184657"/>
            <a:chExt cx="7996143" cy="5666567"/>
          </a:xfrm>
        </p:grpSpPr>
        <p:pic>
          <p:nvPicPr>
            <p:cNvPr id="3" name="Picture 2">
              <a:extLst>
                <a:ext uri="{FF2B5EF4-FFF2-40B4-BE49-F238E27FC236}">
                  <a16:creationId xmlns:a16="http://schemas.microsoft.com/office/drawing/2014/main" id="{72EFEAEC-B821-47DA-BB9D-D0A0E3C4ADB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464" t="2269" r="68072" b="8476"/>
            <a:stretch/>
          </p:blipFill>
          <p:spPr>
            <a:xfrm>
              <a:off x="6303099" y="2974687"/>
              <a:ext cx="3937480" cy="2876537"/>
            </a:xfrm>
            <a:prstGeom prst="rect">
              <a:avLst/>
            </a:prstGeom>
          </p:spPr>
        </p:pic>
        <p:pic>
          <p:nvPicPr>
            <p:cNvPr id="4" name="Picture 3">
              <a:extLst>
                <a:ext uri="{FF2B5EF4-FFF2-40B4-BE49-F238E27FC236}">
                  <a16:creationId xmlns:a16="http://schemas.microsoft.com/office/drawing/2014/main" id="{72EFEAEC-B821-47DA-BB9D-D0A0E3C4ADB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68438" t="4859" r="1225" b="8051"/>
            <a:stretch/>
          </p:blipFill>
          <p:spPr>
            <a:xfrm>
              <a:off x="2244436" y="184657"/>
              <a:ext cx="4058663" cy="2790030"/>
            </a:xfrm>
            <a:prstGeom prst="rect">
              <a:avLst/>
            </a:prstGeom>
          </p:spPr>
        </p:pic>
        <p:pic>
          <p:nvPicPr>
            <p:cNvPr id="5" name="Picture 4">
              <a:extLst>
                <a:ext uri="{FF2B5EF4-FFF2-40B4-BE49-F238E27FC236}">
                  <a16:creationId xmlns:a16="http://schemas.microsoft.com/office/drawing/2014/main" id="{72EFEAEC-B821-47DA-BB9D-D0A0E3C4ADB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33932" t="2175" r="34381" b="10063"/>
            <a:stretch/>
          </p:blipFill>
          <p:spPr>
            <a:xfrm>
              <a:off x="6321283" y="184657"/>
              <a:ext cx="3919296" cy="2790030"/>
            </a:xfrm>
            <a:prstGeom prst="rect">
              <a:avLst/>
            </a:prstGeom>
          </p:spPr>
        </p:pic>
        <p:pic>
          <p:nvPicPr>
            <p:cNvPr id="6" name="Picture 5">
              <a:extLst>
                <a:ext uri="{FF2B5EF4-FFF2-40B4-BE49-F238E27FC236}">
                  <a16:creationId xmlns:a16="http://schemas.microsoft.com/office/drawing/2014/main" id="{5035E5F9-60DC-41AA-A4FA-D796A3419F3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68752" t="7053" r="1598" b="9784"/>
            <a:stretch/>
          </p:blipFill>
          <p:spPr>
            <a:xfrm>
              <a:off x="2244436" y="2974687"/>
              <a:ext cx="4076847" cy="2854056"/>
            </a:xfrm>
            <a:prstGeom prst="rect">
              <a:avLst/>
            </a:prstGeom>
          </p:spPr>
        </p:pic>
      </p:grpSp>
      <p:sp>
        <p:nvSpPr>
          <p:cNvPr id="7" name="Rectangle 6"/>
          <p:cNvSpPr/>
          <p:nvPr/>
        </p:nvSpPr>
        <p:spPr>
          <a:xfrm>
            <a:off x="184609" y="4486585"/>
            <a:ext cx="11813427" cy="2246769"/>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w="28575">
            <a:solidFill>
              <a:schemeClr val="tx1"/>
            </a:solidFill>
          </a:ln>
        </p:spPr>
        <p:txBody>
          <a:bodyPr wrap="square">
            <a:spAutoFit/>
          </a:bodyPr>
          <a:lstStyle/>
          <a:p>
            <a:pPr lvl="0"/>
            <a:r>
              <a:rPr lang="en-US" sz="2800" dirty="0">
                <a:solidFill>
                  <a:prstClr val="black"/>
                </a:solidFill>
                <a:latin typeface="Times New Roman" panose="02020603050405020304" pitchFamily="18" charset="0"/>
                <a:cs typeface="Times New Roman" panose="02020603050405020304" pitchFamily="18" charset="0"/>
              </a:rPr>
              <a:t>Some 15% more of those aged over 55 had these outdoor experiences in their childhood, compared with those between 15-34 years old</a:t>
            </a:r>
            <a:r>
              <a:rPr lang="en-US" sz="2800" dirty="0" smtClean="0">
                <a:solidFill>
                  <a:prstClr val="black"/>
                </a:solidFill>
                <a:latin typeface="Times New Roman" panose="02020603050405020304" pitchFamily="18" charset="0"/>
                <a:cs typeface="Times New Roman" panose="02020603050405020304" pitchFamily="18" charset="0"/>
              </a:rPr>
              <a:t>.</a:t>
            </a:r>
          </a:p>
          <a:p>
            <a:pPr lvl="0"/>
            <a:r>
              <a:rPr lang="en-US" sz="2800" dirty="0" smtClean="0">
                <a:solidFill>
                  <a:prstClr val="black"/>
                </a:solidFill>
                <a:latin typeface="Times New Roman" panose="02020603050405020304" pitchFamily="18" charset="0"/>
                <a:cs typeface="Times New Roman" panose="02020603050405020304" pitchFamily="18" charset="0"/>
              </a:rPr>
              <a:t>     </a:t>
            </a:r>
            <a:r>
              <a:rPr lang="en-GB" sz="2800" dirty="0" smtClean="0">
                <a:solidFill>
                  <a:prstClr val="black"/>
                </a:solidFill>
                <a:latin typeface="Times New Roman" pitchFamily="18" charset="0"/>
                <a:cs typeface="Times New Roman" pitchFamily="18" charset="0"/>
              </a:rPr>
              <a:t>Some </a:t>
            </a:r>
            <a:r>
              <a:rPr lang="en-GB" sz="2800" dirty="0">
                <a:solidFill>
                  <a:prstClr val="black"/>
                </a:solidFill>
                <a:latin typeface="Times New Roman" pitchFamily="18" charset="0"/>
                <a:cs typeface="Times New Roman" pitchFamily="18" charset="0"/>
              </a:rPr>
              <a:t>of the 92% of the public agreed that experiences of nature were still important to children , and 82% agreed that schools should play a role in providing them to all children. </a:t>
            </a:r>
            <a:endParaRPr lang="en-US" sz="2800" dirty="0">
              <a:solidFill>
                <a:prstClr val="black"/>
              </a:solidFill>
            </a:endParaRPr>
          </a:p>
        </p:txBody>
      </p:sp>
    </p:spTree>
    <p:extLst>
      <p:ext uri="{BB962C8B-B14F-4D97-AF65-F5344CB8AC3E}">
        <p14:creationId xmlns:p14="http://schemas.microsoft.com/office/powerpoint/2010/main" val="4037882445"/>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745673" y="226221"/>
            <a:ext cx="8894618" cy="4068688"/>
            <a:chOff x="2244436" y="184657"/>
            <a:chExt cx="7996143" cy="5666567"/>
          </a:xfrm>
        </p:grpSpPr>
        <p:pic>
          <p:nvPicPr>
            <p:cNvPr id="3" name="Picture 2">
              <a:extLst>
                <a:ext uri="{FF2B5EF4-FFF2-40B4-BE49-F238E27FC236}">
                  <a16:creationId xmlns:a16="http://schemas.microsoft.com/office/drawing/2014/main" id="{72EFEAEC-B821-47DA-BB9D-D0A0E3C4ADB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464" t="2269" r="68072" b="8476"/>
            <a:stretch/>
          </p:blipFill>
          <p:spPr>
            <a:xfrm>
              <a:off x="6303099" y="2974687"/>
              <a:ext cx="3937480" cy="2876537"/>
            </a:xfrm>
            <a:prstGeom prst="rect">
              <a:avLst/>
            </a:prstGeom>
          </p:spPr>
        </p:pic>
        <p:pic>
          <p:nvPicPr>
            <p:cNvPr id="4" name="Picture 3">
              <a:extLst>
                <a:ext uri="{FF2B5EF4-FFF2-40B4-BE49-F238E27FC236}">
                  <a16:creationId xmlns:a16="http://schemas.microsoft.com/office/drawing/2014/main" id="{72EFEAEC-B821-47DA-BB9D-D0A0E3C4ADB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68438" t="4859" r="1225" b="8051"/>
            <a:stretch/>
          </p:blipFill>
          <p:spPr>
            <a:xfrm>
              <a:off x="2244436" y="184657"/>
              <a:ext cx="4058663" cy="2790030"/>
            </a:xfrm>
            <a:prstGeom prst="rect">
              <a:avLst/>
            </a:prstGeom>
          </p:spPr>
        </p:pic>
        <p:pic>
          <p:nvPicPr>
            <p:cNvPr id="5" name="Picture 4">
              <a:extLst>
                <a:ext uri="{FF2B5EF4-FFF2-40B4-BE49-F238E27FC236}">
                  <a16:creationId xmlns:a16="http://schemas.microsoft.com/office/drawing/2014/main" id="{72EFEAEC-B821-47DA-BB9D-D0A0E3C4ADB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33932" t="2175" r="34381" b="10063"/>
            <a:stretch/>
          </p:blipFill>
          <p:spPr>
            <a:xfrm>
              <a:off x="6321283" y="184657"/>
              <a:ext cx="3919296" cy="2790030"/>
            </a:xfrm>
            <a:prstGeom prst="rect">
              <a:avLst/>
            </a:prstGeom>
          </p:spPr>
        </p:pic>
        <p:pic>
          <p:nvPicPr>
            <p:cNvPr id="6" name="Picture 5">
              <a:extLst>
                <a:ext uri="{FF2B5EF4-FFF2-40B4-BE49-F238E27FC236}">
                  <a16:creationId xmlns:a16="http://schemas.microsoft.com/office/drawing/2014/main" id="{5035E5F9-60DC-41AA-A4FA-D796A3419F3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68752" t="7053" r="1598" b="9784"/>
            <a:stretch/>
          </p:blipFill>
          <p:spPr>
            <a:xfrm>
              <a:off x="2244436" y="2974687"/>
              <a:ext cx="4076847" cy="2854056"/>
            </a:xfrm>
            <a:prstGeom prst="rect">
              <a:avLst/>
            </a:prstGeom>
          </p:spPr>
        </p:pic>
      </p:grpSp>
      <p:sp>
        <p:nvSpPr>
          <p:cNvPr id="8" name="Rectangle 7"/>
          <p:cNvSpPr/>
          <p:nvPr/>
        </p:nvSpPr>
        <p:spPr>
          <a:xfrm>
            <a:off x="184609" y="4466172"/>
            <a:ext cx="11813427" cy="1815882"/>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w="28575">
            <a:solidFill>
              <a:schemeClr val="tx1"/>
            </a:solidFill>
          </a:ln>
        </p:spPr>
        <p:txBody>
          <a:bodyPr wrap="square">
            <a:spAutoFit/>
          </a:bodyPr>
          <a:lstStyle/>
          <a:p>
            <a:pPr lvl="0"/>
            <a:r>
              <a:rPr lang="en-US" sz="2800" dirty="0">
                <a:solidFill>
                  <a:prstClr val="black"/>
                </a:solidFill>
                <a:latin typeface="Times New Roman" pitchFamily="18" charset="0"/>
                <a:cs typeface="Times New Roman" pitchFamily="18" charset="0"/>
              </a:rPr>
              <a:t>The survey has highlighted the positive impact of contact with nature on a child's education, health, wellbeing and social skills</a:t>
            </a:r>
            <a:r>
              <a:rPr lang="en-US" sz="2800" dirty="0" smtClean="0">
                <a:solidFill>
                  <a:prstClr val="black"/>
                </a:solidFill>
                <a:latin typeface="Times New Roman" pitchFamily="18" charset="0"/>
                <a:cs typeface="Times New Roman" pitchFamily="18" charset="0"/>
              </a:rPr>
              <a:t>.</a:t>
            </a:r>
            <a:r>
              <a:rPr lang="en-US" sz="2800" dirty="0">
                <a:solidFill>
                  <a:prstClr val="black"/>
                </a:solidFill>
                <a:latin typeface="Times New Roman" pitchFamily="18" charset="0"/>
                <a:cs typeface="Times New Roman" pitchFamily="18" charset="0"/>
              </a:rPr>
              <a:t> At the same time, there has been a decline in these opportunities, with negative consequences for children, families and society - a condition now known as nature deficit disorder. </a:t>
            </a:r>
            <a:endParaRPr lang="en-US" sz="2800" dirty="0">
              <a:solidFill>
                <a:prstClr val="black"/>
              </a:solidFill>
            </a:endParaRPr>
          </a:p>
        </p:txBody>
      </p:sp>
    </p:spTree>
    <p:extLst>
      <p:ext uri="{BB962C8B-B14F-4D97-AF65-F5344CB8AC3E}">
        <p14:creationId xmlns:p14="http://schemas.microsoft.com/office/powerpoint/2010/main" val="1915809023"/>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05867" y="4000214"/>
            <a:ext cx="11037592" cy="2246769"/>
          </a:xfrm>
          <a:prstGeom prst="rect">
            <a:avLst/>
          </a:prstGeom>
          <a:ln w="19050">
            <a:solidFill>
              <a:schemeClr val="tx1"/>
            </a:solidFill>
          </a:ln>
        </p:spPr>
        <p:txBody>
          <a:bodyPr wrap="square">
            <a:spAutoFit/>
          </a:bodyPr>
          <a:lstStyle/>
          <a:p>
            <a:pPr algn="just"/>
            <a:r>
              <a:rPr lang="en-US" sz="2800" dirty="0">
                <a:latin typeface="Times New Roman" panose="02020603050405020304" pitchFamily="18" charset="0"/>
                <a:cs typeface="Times New Roman" pitchFamily="18" charset="0"/>
              </a:rPr>
              <a:t>Mike Clarke, chief executive of the RSPB,  will meet parliament members on Tuesday to urge the government to join other organizations in providing children with first-hand experiences of the natural environment... “We believe this guidance should include the many positive impacts to children of having contact with nature and learning outside the classroom</a:t>
            </a:r>
            <a:r>
              <a:rPr lang="en-US" sz="2800" dirty="0" smtClean="0">
                <a:latin typeface="Times New Roman" panose="02020603050405020304" pitchFamily="18" charset="0"/>
                <a:cs typeface="Times New Roman" pitchFamily="18" charset="0"/>
              </a:rPr>
              <a:t>”.</a:t>
            </a:r>
            <a:endParaRPr lang="en-US" sz="2800" dirty="0">
              <a:latin typeface="Times New Roman" panose="02020603050405020304" pitchFamily="18" charset="0"/>
              <a:cs typeface="Times New Roman" pitchFamily="18" charset="0"/>
            </a:endParaRPr>
          </a:p>
        </p:txBody>
      </p:sp>
      <p:pic>
        <p:nvPicPr>
          <p:cNvPr id="18" name="Picture 17">
            <a:extLst>
              <a:ext uri="{FF2B5EF4-FFF2-40B4-BE49-F238E27FC236}">
                <a16:creationId xmlns:a16="http://schemas.microsoft.com/office/drawing/2014/main" id="{80022608-FC75-430A-9D19-481B75A000A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81961" y="634529"/>
            <a:ext cx="3747062" cy="30409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32565068"/>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2510" y="120220"/>
            <a:ext cx="11499272" cy="1014380"/>
          </a:xfrm>
          <a:prstGeom prst="rect">
            <a:avLst/>
          </a:prstGeom>
          <a:solidFill>
            <a:schemeClr val="accent4">
              <a:lumMod val="20000"/>
              <a:lumOff val="80000"/>
            </a:schemeClr>
          </a:solidFill>
          <a:ln>
            <a:solidFill>
              <a:srgbClr val="002060"/>
            </a:solidFill>
          </a:ln>
        </p:spPr>
        <p:txBody>
          <a:bodyPr wrap="square">
            <a:spAutoFit/>
          </a:bodyPr>
          <a:lstStyle/>
          <a:p>
            <a:pPr>
              <a:lnSpc>
                <a:spcPct val="107000"/>
              </a:lnSpc>
            </a:pP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a:latin typeface="Times New Roman" panose="02020603050405020304" pitchFamily="18" charset="0"/>
                <a:ea typeface="Calibri" panose="020F0502020204030204" pitchFamily="34" charset="0"/>
                <a:cs typeface="Times New Roman" panose="02020603050405020304" pitchFamily="18" charset="0"/>
              </a:rPr>
              <a:t>Read the following words and write their meanings as you understand them from the context. If you don’t understand, check the words from a dictionary.</a:t>
            </a:r>
          </a:p>
        </p:txBody>
      </p:sp>
      <p:pic>
        <p:nvPicPr>
          <p:cNvPr id="5" name="Picture 4">
            <a:extLst>
              <a:ext uri="{FF2B5EF4-FFF2-40B4-BE49-F238E27FC236}">
                <a16:creationId xmlns:a16="http://schemas.microsoft.com/office/drawing/2014/main" id="{BA371C11-4315-446E-8DD1-4203AE866EF4}"/>
              </a:ext>
            </a:extLst>
          </p:cNvPr>
          <p:cNvPicPr>
            <a:picLocks noChangeAspect="1"/>
          </p:cNvPicPr>
          <p:nvPr/>
        </p:nvPicPr>
        <p:blipFill rotWithShape="1">
          <a:blip r:embed="rId2"/>
          <a:srcRect b="7402"/>
          <a:stretch/>
        </p:blipFill>
        <p:spPr>
          <a:xfrm>
            <a:off x="4060919" y="1341678"/>
            <a:ext cx="4294551" cy="2593837"/>
          </a:xfrm>
          <a:prstGeom prst="rect">
            <a:avLst/>
          </a:prstGeom>
        </p:spPr>
      </p:pic>
      <p:sp>
        <p:nvSpPr>
          <p:cNvPr id="10" name="TextBox 9">
            <a:extLst>
              <a:ext uri="{FF2B5EF4-FFF2-40B4-BE49-F238E27FC236}">
                <a16:creationId xmlns:a16="http://schemas.microsoft.com/office/drawing/2014/main" id="{E7E72BF5-778D-431C-B8EC-B237D7224065}"/>
              </a:ext>
            </a:extLst>
          </p:cNvPr>
          <p:cNvSpPr txBox="1"/>
          <p:nvPr/>
        </p:nvSpPr>
        <p:spPr>
          <a:xfrm>
            <a:off x="525695" y="4142593"/>
            <a:ext cx="10741573" cy="1384995"/>
          </a:xfrm>
          <a:prstGeom prst="rect">
            <a:avLst/>
          </a:prstGeom>
          <a:noFill/>
          <a:ln>
            <a:solidFill>
              <a:srgbClr val="002060"/>
            </a:solidFill>
          </a:ln>
        </p:spPr>
        <p:txBody>
          <a:bodyPr wrap="square">
            <a:spAutoFit/>
          </a:bodyPr>
          <a:lstStyle/>
          <a:p>
            <a:pPr lvl="0" algn="just"/>
            <a:r>
              <a:rPr lang="en-US" sz="2800" b="1" i="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Conkers: </a:t>
            </a:r>
            <a:r>
              <a:rPr lang="en-US" sz="2800" b="1" i="1" dirty="0">
                <a:latin typeface="Times New Roman" panose="02020603050405020304" pitchFamily="18" charset="0"/>
                <a:cs typeface="Times New Roman" panose="02020603050405020304" pitchFamily="18" charset="0"/>
              </a:rPr>
              <a:t>Conkers is a traditional children's game in Great </a:t>
            </a:r>
            <a:r>
              <a:rPr lang="en-US" sz="2800" b="1" i="1" dirty="0" smtClean="0">
                <a:latin typeface="Times New Roman" panose="02020603050405020304" pitchFamily="18" charset="0"/>
                <a:cs typeface="Times New Roman" panose="02020603050405020304" pitchFamily="18" charset="0"/>
              </a:rPr>
              <a:t>Britain. The </a:t>
            </a:r>
            <a:r>
              <a:rPr lang="en-US" sz="2800" b="1" i="1" dirty="0">
                <a:latin typeface="Times New Roman" panose="02020603050405020304" pitchFamily="18" charset="0"/>
                <a:cs typeface="Times New Roman" panose="02020603050405020304" pitchFamily="18" charset="0"/>
              </a:rPr>
              <a:t>game is played by two </a:t>
            </a:r>
            <a:r>
              <a:rPr lang="en-US" sz="2800" b="1" i="1" dirty="0" smtClean="0">
                <a:latin typeface="Times New Roman" panose="02020603050405020304" pitchFamily="18" charset="0"/>
                <a:cs typeface="Times New Roman" panose="02020603050405020304" pitchFamily="18" charset="0"/>
              </a:rPr>
              <a:t>players </a:t>
            </a:r>
            <a:r>
              <a:rPr lang="en-US" sz="2800" b="1" i="1" dirty="0">
                <a:solidFill>
                  <a:prstClr val="black"/>
                </a:solidFill>
                <a:latin typeface="Times New Roman" panose="02020603050405020304" pitchFamily="18" charset="0"/>
                <a:cs typeface="Times New Roman" panose="02020603050405020304" pitchFamily="18" charset="0"/>
              </a:rPr>
              <a:t>take </a:t>
            </a:r>
            <a:r>
              <a:rPr lang="en-US" sz="2800" b="1" i="1" dirty="0" smtClean="0">
                <a:solidFill>
                  <a:prstClr val="black"/>
                </a:solidFill>
                <a:latin typeface="Times New Roman" panose="02020603050405020304" pitchFamily="18" charset="0"/>
                <a:cs typeface="Times New Roman" panose="02020603050405020304" pitchFamily="18" charset="0"/>
              </a:rPr>
              <a:t>turns to hit and strike </a:t>
            </a:r>
            <a:r>
              <a:rPr lang="en-US" sz="2800" b="1" i="1" dirty="0">
                <a:solidFill>
                  <a:prstClr val="black"/>
                </a:solidFill>
                <a:latin typeface="Times New Roman" panose="02020603050405020304" pitchFamily="18" charset="0"/>
                <a:cs typeface="Times New Roman" panose="02020603050405020304" pitchFamily="18" charset="0"/>
              </a:rPr>
              <a:t>each other's </a:t>
            </a:r>
            <a:r>
              <a:rPr lang="en-US" sz="2800" b="1" i="1" dirty="0" smtClean="0">
                <a:solidFill>
                  <a:prstClr val="black"/>
                </a:solidFill>
                <a:latin typeface="Times New Roman" panose="02020603050405020304" pitchFamily="18" charset="0"/>
                <a:cs typeface="Times New Roman" panose="02020603050405020304" pitchFamily="18" charset="0"/>
              </a:rPr>
              <a:t>Conker </a:t>
            </a:r>
            <a:r>
              <a:rPr lang="en-US" sz="2800" b="1" i="1" dirty="0">
                <a:solidFill>
                  <a:prstClr val="black"/>
                </a:solidFill>
                <a:latin typeface="Times New Roman" panose="02020603050405020304" pitchFamily="18" charset="0"/>
                <a:cs typeface="Times New Roman" panose="02020603050405020304" pitchFamily="18" charset="0"/>
              </a:rPr>
              <a:t>until one breaks</a:t>
            </a:r>
            <a:r>
              <a:rPr lang="en-US" sz="2800" b="1" i="1" dirty="0" smtClean="0">
                <a:solidFill>
                  <a:prstClr val="black"/>
                </a:solidFill>
                <a:latin typeface="Times New Roman" panose="02020603050405020304" pitchFamily="18" charset="0"/>
                <a:cs typeface="Times New Roman" panose="02020603050405020304" pitchFamily="18" charset="0"/>
              </a:rPr>
              <a:t>.</a:t>
            </a:r>
            <a:endParaRPr lang="en-US" sz="2800" b="1" i="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0431715"/>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718964" y="4552078"/>
            <a:ext cx="5358767" cy="993926"/>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solidFill>
              <a:srgbClr val="002060"/>
            </a:solidFill>
          </a:ln>
        </p:spPr>
        <p:txBody>
          <a:bodyPr wrap="square">
            <a:spAutoFit/>
          </a:bodyPr>
          <a:lstStyle/>
          <a:p>
            <a:pPr algn="just">
              <a:lnSpc>
                <a:spcPct val="107000"/>
              </a:lnSpc>
            </a:pPr>
            <a:r>
              <a:rPr lang="en-US" sz="28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Dens: </a:t>
            </a:r>
            <a:r>
              <a:rPr lang="en-US" sz="2800" b="1" dirty="0">
                <a:latin typeface="Times New Roman" panose="02020603050405020304" pitchFamily="18" charset="0"/>
                <a:cs typeface="Times New Roman" panose="02020603050405020304" pitchFamily="18" charset="0"/>
              </a:rPr>
              <a:t>A small structure built by children as a place to play.</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658A9994-F70A-4CFB-BA00-A0E6CE79C64D}"/>
              </a:ext>
            </a:extLst>
          </p:cNvPr>
          <p:cNvPicPr>
            <a:picLocks noChangeAspect="1"/>
          </p:cNvPicPr>
          <p:nvPr/>
        </p:nvPicPr>
        <p:blipFill>
          <a:blip r:embed="rId3"/>
          <a:stretch>
            <a:fillRect/>
          </a:stretch>
        </p:blipFill>
        <p:spPr>
          <a:xfrm>
            <a:off x="877797" y="535157"/>
            <a:ext cx="4693092" cy="3548286"/>
          </a:xfrm>
          <a:prstGeom prst="rect">
            <a:avLst/>
          </a:prstGeom>
          <a:ln>
            <a:solidFill>
              <a:srgbClr val="002060"/>
            </a:solidFill>
          </a:ln>
        </p:spPr>
      </p:pic>
      <p:sp>
        <p:nvSpPr>
          <p:cNvPr id="8" name="Rectangle 7">
            <a:extLst>
              <a:ext uri="{FF2B5EF4-FFF2-40B4-BE49-F238E27FC236}">
                <a16:creationId xmlns:a16="http://schemas.microsoft.com/office/drawing/2014/main" id="{D15EE04B-187E-4FFF-8B99-C32D599C25AA}"/>
              </a:ext>
            </a:extLst>
          </p:cNvPr>
          <p:cNvSpPr/>
          <p:nvPr/>
        </p:nvSpPr>
        <p:spPr>
          <a:xfrm>
            <a:off x="544642" y="4552078"/>
            <a:ext cx="4776866" cy="993926"/>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solidFill>
              <a:srgbClr val="002060"/>
            </a:solidFill>
          </a:ln>
        </p:spPr>
        <p:txBody>
          <a:bodyPr wrap="square">
            <a:spAutoFit/>
          </a:bodyPr>
          <a:lstStyle/>
          <a:p>
            <a:pPr algn="just">
              <a:lnSpc>
                <a:spcPct val="107000"/>
              </a:lnSpc>
            </a:pPr>
            <a:r>
              <a:rPr lang="en-US" sz="28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Dens: </a:t>
            </a:r>
            <a:r>
              <a:rPr lang="en-US" sz="2800" b="1" dirty="0">
                <a:latin typeface="Times New Roman" panose="02020603050405020304" pitchFamily="18" charset="0"/>
                <a:ea typeface="Calibri" panose="020F0502020204030204" pitchFamily="34" charset="0"/>
                <a:cs typeface="Times New Roman" panose="02020603050405020304" pitchFamily="18" charset="0"/>
              </a:rPr>
              <a:t>The hidden home of wild animals.</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B0CEC9F8-0E71-4775-BB73-D9EE7940E5F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18964" y="535156"/>
            <a:ext cx="5181600" cy="3548287"/>
          </a:xfrm>
          <a:prstGeom prst="rect">
            <a:avLst/>
          </a:prstGeom>
          <a:ln>
            <a:solidFill>
              <a:srgbClr val="002060"/>
            </a:solidFill>
          </a:ln>
        </p:spPr>
      </p:pic>
    </p:spTree>
    <p:extLst>
      <p:ext uri="{BB962C8B-B14F-4D97-AF65-F5344CB8AC3E}">
        <p14:creationId xmlns:p14="http://schemas.microsoft.com/office/powerpoint/2010/main" val="1632561855"/>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15EE04B-187E-4FFF-8B99-C32D599C25AA}"/>
              </a:ext>
            </a:extLst>
          </p:cNvPr>
          <p:cNvSpPr/>
          <p:nvPr/>
        </p:nvSpPr>
        <p:spPr>
          <a:xfrm>
            <a:off x="1477075" y="5538994"/>
            <a:ext cx="9558070" cy="532903"/>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w="9525">
            <a:solidFill>
              <a:schemeClr val="tx1"/>
            </a:solidFill>
          </a:ln>
        </p:spPr>
        <p:txBody>
          <a:bodyPr wrap="square">
            <a:spAutoFit/>
          </a:bodyPr>
          <a:lstStyle/>
          <a:p>
            <a:pPr algn="just">
              <a:lnSpc>
                <a:spcPct val="107000"/>
              </a:lnSpc>
            </a:pPr>
            <a:r>
              <a:rPr lang="en-US" sz="28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Decline: A gradual or continuous loss of numbers or value.</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DDB2EFF8-FCCC-414C-95FC-ECDE314F2CF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32046" y1="48454" x2="32432" y2="61340"/>
                        <a14:foregroundMark x1="80695" y1="76289" x2="80695" y2="76289"/>
                        <a14:foregroundMark x1="77220" y1="73196" x2="70656" y2="67526"/>
                        <a14:foregroundMark x1="17375" y1="30412" x2="20463" y2="45876"/>
                        <a14:foregroundMark x1="45560" y1="57732" x2="46332" y2="65464"/>
                        <a14:foregroundMark x1="51737" y1="64433" x2="52124" y2="72165"/>
                        <a14:foregroundMark x1="59459" y1="72165" x2="59459" y2="78351"/>
                        <a14:foregroundMark x1="66795" y1="76804" x2="67181" y2="83505"/>
                        <a14:backgroundMark x1="21449" y1="45533" x2="20849" y2="89175"/>
                      </a14:backgroundRemoval>
                    </a14:imgEffect>
                  </a14:imgLayer>
                </a14:imgProps>
              </a:ext>
            </a:extLst>
          </a:blip>
          <a:stretch>
            <a:fillRect/>
          </a:stretch>
        </p:blipFill>
        <p:spPr>
          <a:xfrm>
            <a:off x="1868120" y="748145"/>
            <a:ext cx="8212668" cy="4198317"/>
          </a:xfrm>
          <a:prstGeom prst="rect">
            <a:avLst/>
          </a:prstGeom>
        </p:spPr>
      </p:pic>
    </p:spTree>
    <p:extLst>
      <p:ext uri="{BB962C8B-B14F-4D97-AF65-F5344CB8AC3E}">
        <p14:creationId xmlns:p14="http://schemas.microsoft.com/office/powerpoint/2010/main" val="1302872181"/>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15EE04B-187E-4FFF-8B99-C32D599C25AA}"/>
              </a:ext>
            </a:extLst>
          </p:cNvPr>
          <p:cNvSpPr/>
          <p:nvPr/>
        </p:nvSpPr>
        <p:spPr>
          <a:xfrm>
            <a:off x="279816" y="3473102"/>
            <a:ext cx="11632367" cy="983283"/>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solidFill>
              <a:schemeClr val="accent2">
                <a:lumMod val="50000"/>
              </a:schemeClr>
            </a:solidFill>
          </a:ln>
        </p:spPr>
        <p:txBody>
          <a:bodyPr wrap="square">
            <a:spAutoFit/>
          </a:bodyPr>
          <a:lstStyle/>
          <a:p>
            <a:pPr algn="just">
              <a:lnSpc>
                <a:spcPct val="107000"/>
              </a:lnSpc>
            </a:pPr>
            <a:r>
              <a:rPr lang="en-US" sz="2800" b="1" dirty="0">
                <a:latin typeface="Times New Roman" panose="02020603050405020304" pitchFamily="18" charset="0"/>
                <a:cs typeface="Times New Roman" panose="02020603050405020304" pitchFamily="18" charset="0"/>
              </a:rPr>
              <a:t>Highlight: T</a:t>
            </a:r>
            <a:r>
              <a:rPr lang="en-US" sz="2800" b="1" dirty="0" smtClean="0">
                <a:latin typeface="Times New Roman" panose="02020603050405020304" pitchFamily="18" charset="0"/>
                <a:cs typeface="Times New Roman" panose="02020603050405020304" pitchFamily="18" charset="0"/>
              </a:rPr>
              <a:t>o emphasize something, especially so that people give it more attention.  </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0811FFC0-669E-4EC2-875A-4E19AB26509E}"/>
              </a:ext>
            </a:extLst>
          </p:cNvPr>
          <p:cNvPicPr>
            <a:picLocks noChangeAspect="1"/>
          </p:cNvPicPr>
          <p:nvPr/>
        </p:nvPicPr>
        <p:blipFill>
          <a:blip r:embed="rId3"/>
          <a:stretch>
            <a:fillRect/>
          </a:stretch>
        </p:blipFill>
        <p:spPr>
          <a:xfrm>
            <a:off x="468604" y="471055"/>
            <a:ext cx="5627396" cy="2691869"/>
          </a:xfrm>
          <a:prstGeom prst="rect">
            <a:avLst/>
          </a:prstGeom>
        </p:spPr>
      </p:pic>
      <p:sp>
        <p:nvSpPr>
          <p:cNvPr id="5" name="Rectangle 4">
            <a:extLst>
              <a:ext uri="{FF2B5EF4-FFF2-40B4-BE49-F238E27FC236}">
                <a16:creationId xmlns:a16="http://schemas.microsoft.com/office/drawing/2014/main" id="{10F8365D-46E0-4525-A0AA-A13162FB9D0F}"/>
              </a:ext>
            </a:extLst>
          </p:cNvPr>
          <p:cNvSpPr/>
          <p:nvPr/>
        </p:nvSpPr>
        <p:spPr>
          <a:xfrm>
            <a:off x="6248400" y="471056"/>
            <a:ext cx="5261548" cy="2691868"/>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4800" dirty="0">
                <a:latin typeface="Times New Roman" panose="02020603050405020304" pitchFamily="18" charset="0"/>
                <a:cs typeface="Times New Roman" panose="02020603050405020304" pitchFamily="18" charset="0"/>
              </a:rPr>
              <a:t>Emphasize</a:t>
            </a:r>
          </a:p>
        </p:txBody>
      </p:sp>
    </p:spTree>
    <p:extLst>
      <p:ext uri="{BB962C8B-B14F-4D97-AF65-F5344CB8AC3E}">
        <p14:creationId xmlns:p14="http://schemas.microsoft.com/office/powerpoint/2010/main" val="2474841230"/>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15EE04B-187E-4FFF-8B99-C32D599C25AA}"/>
              </a:ext>
            </a:extLst>
          </p:cNvPr>
          <p:cNvSpPr/>
          <p:nvPr/>
        </p:nvSpPr>
        <p:spPr>
          <a:xfrm>
            <a:off x="310254" y="4822107"/>
            <a:ext cx="5673356" cy="1475404"/>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w="28575">
            <a:solidFill>
              <a:schemeClr val="tx1"/>
            </a:solidFill>
          </a:ln>
        </p:spPr>
        <p:txBody>
          <a:bodyPr wrap="square">
            <a:spAutoFit/>
          </a:bodyPr>
          <a:lstStyle/>
          <a:p>
            <a:pPr algn="just">
              <a:lnSpc>
                <a:spcPct val="107000"/>
              </a:lnSpc>
            </a:pPr>
            <a:r>
              <a:rPr lang="en-US" sz="2800" b="1" dirty="0">
                <a:latin typeface="Times New Roman" panose="02020603050405020304" pitchFamily="18" charset="0"/>
                <a:cs typeface="Times New Roman" panose="02020603050405020304" pitchFamily="18" charset="0"/>
              </a:rPr>
              <a:t>Impact: </a:t>
            </a:r>
            <a:r>
              <a:rPr lang="en-US" sz="2800" b="1" dirty="0" smtClean="0">
                <a:latin typeface="Times New Roman" panose="02020603050405020304" pitchFamily="18" charset="0"/>
                <a:cs typeface="Times New Roman" panose="02020603050405020304" pitchFamily="18" charset="0"/>
              </a:rPr>
              <a:t>The powerful effect what something has on somebody or something. </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B687CA9F-0C2D-4CDA-90D4-9394EBB308FA}"/>
              </a:ext>
            </a:extLst>
          </p:cNvPr>
          <p:cNvPicPr>
            <a:picLocks noChangeAspect="1"/>
          </p:cNvPicPr>
          <p:nvPr/>
        </p:nvPicPr>
        <p:blipFill>
          <a:blip r:embed="rId3"/>
          <a:stretch>
            <a:fillRect/>
          </a:stretch>
        </p:blipFill>
        <p:spPr>
          <a:xfrm>
            <a:off x="6115928" y="608036"/>
            <a:ext cx="5470265" cy="3516599"/>
          </a:xfrm>
          <a:prstGeom prst="rect">
            <a:avLst/>
          </a:prstGeom>
          <a:ln w="28575">
            <a:solidFill>
              <a:schemeClr val="tx1"/>
            </a:solidFill>
          </a:ln>
        </p:spPr>
      </p:pic>
      <p:sp>
        <p:nvSpPr>
          <p:cNvPr id="7" name="Rectangle 6">
            <a:extLst>
              <a:ext uri="{FF2B5EF4-FFF2-40B4-BE49-F238E27FC236}">
                <a16:creationId xmlns:a16="http://schemas.microsoft.com/office/drawing/2014/main" id="{CDA0AA5C-09BC-4460-A7B5-995AEAD52DBC}"/>
              </a:ext>
            </a:extLst>
          </p:cNvPr>
          <p:cNvSpPr/>
          <p:nvPr/>
        </p:nvSpPr>
        <p:spPr>
          <a:xfrm>
            <a:off x="6420727" y="4822107"/>
            <a:ext cx="5470265" cy="145495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w="28575">
            <a:solidFill>
              <a:schemeClr val="tx1"/>
            </a:solidFill>
          </a:ln>
        </p:spPr>
        <p:txBody>
          <a:bodyPr wrap="square">
            <a:spAutoFit/>
          </a:bodyPr>
          <a:lstStyle/>
          <a:p>
            <a:pPr algn="just">
              <a:lnSpc>
                <a:spcPct val="107000"/>
              </a:lnSpc>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Consequence: A result of effect, typically one that is unwelcome or unpleasant</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0254" y="608035"/>
            <a:ext cx="5340836" cy="3516599"/>
          </a:xfrm>
          <a:prstGeom prst="rect">
            <a:avLst/>
          </a:prstGeom>
          <a:ln w="28575">
            <a:solidFill>
              <a:schemeClr val="tx1"/>
            </a:solidFill>
          </a:ln>
        </p:spPr>
      </p:pic>
    </p:spTree>
    <p:extLst>
      <p:ext uri="{BB962C8B-B14F-4D97-AF65-F5344CB8AC3E}">
        <p14:creationId xmlns:p14="http://schemas.microsoft.com/office/powerpoint/2010/main" val="3785005381"/>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15EE04B-187E-4FFF-8B99-C32D599C25AA}"/>
              </a:ext>
            </a:extLst>
          </p:cNvPr>
          <p:cNvSpPr/>
          <p:nvPr/>
        </p:nvSpPr>
        <p:spPr>
          <a:xfrm>
            <a:off x="162323" y="4660504"/>
            <a:ext cx="5673356" cy="1454950"/>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txBody>
          <a:bodyPr wrap="square">
            <a:spAutoFit/>
          </a:bodyPr>
          <a:lstStyle/>
          <a:p>
            <a:pPr algn="just">
              <a:lnSpc>
                <a:spcPct val="107000"/>
              </a:lnSpc>
            </a:pPr>
            <a:r>
              <a:rPr lang="en-US" sz="2800" b="1" dirty="0">
                <a:latin typeface="Times New Roman" panose="02020603050405020304" pitchFamily="18" charset="0"/>
                <a:cs typeface="Times New Roman" panose="02020603050405020304" pitchFamily="18" charset="0"/>
              </a:rPr>
              <a:t>Disorder: A physical or mental condition that is not normal or healthy.</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CDA0AA5C-09BC-4460-A7B5-995AEAD52DBC}"/>
              </a:ext>
            </a:extLst>
          </p:cNvPr>
          <p:cNvSpPr/>
          <p:nvPr/>
        </p:nvSpPr>
        <p:spPr>
          <a:xfrm>
            <a:off x="6351454" y="4660504"/>
            <a:ext cx="5470265" cy="553357"/>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txBody>
          <a:bodyPr wrap="square">
            <a:spAutoFit/>
          </a:bodyPr>
          <a:lstStyle/>
          <a:p>
            <a:pPr algn="just">
              <a:lnSpc>
                <a:spcPct val="107000"/>
              </a:lnSpc>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Urge: To demand, request.</a:t>
            </a:r>
          </a:p>
        </p:txBody>
      </p:sp>
      <p:pic>
        <p:nvPicPr>
          <p:cNvPr id="4" name="Picture 3">
            <a:extLst>
              <a:ext uri="{FF2B5EF4-FFF2-40B4-BE49-F238E27FC236}">
                <a16:creationId xmlns:a16="http://schemas.microsoft.com/office/drawing/2014/main" id="{C4389A59-C4C2-4C19-BEE0-2E5EBE740434}"/>
              </a:ext>
            </a:extLst>
          </p:cNvPr>
          <p:cNvPicPr>
            <a:picLocks noChangeAspect="1"/>
          </p:cNvPicPr>
          <p:nvPr/>
        </p:nvPicPr>
        <p:blipFill>
          <a:blip r:embed="rId3"/>
          <a:stretch>
            <a:fillRect/>
          </a:stretch>
        </p:blipFill>
        <p:spPr>
          <a:xfrm>
            <a:off x="387618" y="648508"/>
            <a:ext cx="5222767" cy="3734906"/>
          </a:xfrm>
          <a:prstGeom prst="rect">
            <a:avLst/>
          </a:prstGeom>
          <a:ln>
            <a:solidFill>
              <a:srgbClr val="002060"/>
            </a:solidFill>
          </a:ln>
        </p:spPr>
      </p:pic>
      <p:pic>
        <p:nvPicPr>
          <p:cNvPr id="5" name="Picture 4">
            <a:extLst>
              <a:ext uri="{FF2B5EF4-FFF2-40B4-BE49-F238E27FC236}">
                <a16:creationId xmlns:a16="http://schemas.microsoft.com/office/drawing/2014/main" id="{AF20B172-C2AF-44F1-82C1-16B3DA5D335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351454" y="648507"/>
            <a:ext cx="4435366" cy="3734906"/>
          </a:xfrm>
          <a:prstGeom prst="rect">
            <a:avLst/>
          </a:prstGeom>
          <a:ln>
            <a:solidFill>
              <a:srgbClr val="002060"/>
            </a:solidFill>
          </a:ln>
        </p:spPr>
      </p:pic>
    </p:spTree>
    <p:extLst>
      <p:ext uri="{BB962C8B-B14F-4D97-AF65-F5344CB8AC3E}">
        <p14:creationId xmlns:p14="http://schemas.microsoft.com/office/powerpoint/2010/main" val="3304432431"/>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8">
            <a:extLst>
              <a:ext uri="{FF2B5EF4-FFF2-40B4-BE49-F238E27FC236}">
                <a16:creationId xmlns:a16="http://schemas.microsoft.com/office/drawing/2014/main" id="{38198923-EB38-4483-ACC3-A2AAB7007A84}"/>
              </a:ext>
            </a:extLst>
          </p:cNvPr>
          <p:cNvSpPr>
            <a:spLocks noChangeArrowheads="1" noChangeShapeType="1" noTextEdit="1"/>
          </p:cNvSpPr>
          <p:nvPr/>
        </p:nvSpPr>
        <p:spPr bwMode="auto">
          <a:xfrm>
            <a:off x="5780103" y="378318"/>
            <a:ext cx="4444551" cy="678873"/>
          </a:xfrm>
          <a:prstGeom prst="rect">
            <a:avLst/>
          </a:prstGeom>
          <a:solidFill>
            <a:schemeClr val="accent4">
              <a:lumMod val="20000"/>
              <a:lumOff val="80000"/>
            </a:schemeClr>
          </a:solidFill>
          <a:extLst/>
        </p:spPr>
        <p:txBody>
          <a:bodyPr wrap="none" fromWordArt="1">
            <a:prstTxWarp prst="textWave1">
              <a:avLst>
                <a:gd name="adj1" fmla="val 0"/>
                <a:gd name="adj2" fmla="val 0"/>
              </a:avLst>
            </a:prstTxWarp>
          </a:bodyPr>
          <a:lstStyle/>
          <a:p>
            <a:pPr algn="ctr"/>
            <a:r>
              <a:rPr lang="en-US" sz="3600" b="1" kern="10" dirty="0">
                <a:ln w="18000">
                  <a:solidFill>
                    <a:schemeClr val="accent2">
                      <a:satMod val="140000"/>
                    </a:schemeClr>
                  </a:solidFill>
                  <a:prstDash val="solid"/>
                  <a:miter lim="800000"/>
                </a:ln>
                <a:solidFill>
                  <a:srgbClr val="141DDA"/>
                </a:solidFill>
                <a:effectLst>
                  <a:outerShdw blurRad="25500" dist="23000" dir="7020000" algn="tl">
                    <a:srgbClr val="000000">
                      <a:alpha val="50000"/>
                    </a:srgbClr>
                  </a:outerShdw>
                </a:effectLst>
                <a:latin typeface="Wide Latin" panose="020A0A07050505020404" pitchFamily="18" charset="0"/>
                <a:cs typeface="Times New Roman"/>
              </a:rPr>
              <a:t>Identity</a:t>
            </a:r>
          </a:p>
        </p:txBody>
      </p:sp>
      <p:pic>
        <p:nvPicPr>
          <p:cNvPr id="3" name="Picture 2">
            <a:extLst>
              <a:ext uri="{FF2B5EF4-FFF2-40B4-BE49-F238E27FC236}">
                <a16:creationId xmlns:a16="http://schemas.microsoft.com/office/drawing/2014/main" id="{2557FA72-FEDE-449B-A96B-21C0FE1215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4040" y="1057191"/>
            <a:ext cx="2294469" cy="2600409"/>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sp>
        <p:nvSpPr>
          <p:cNvPr id="4" name="Rectangle 3">
            <a:extLst>
              <a:ext uri="{FF2B5EF4-FFF2-40B4-BE49-F238E27FC236}">
                <a16:creationId xmlns:a16="http://schemas.microsoft.com/office/drawing/2014/main" id="{D0287B53-849C-4A9B-9116-852143F1DB59}"/>
              </a:ext>
            </a:extLst>
          </p:cNvPr>
          <p:cNvSpPr/>
          <p:nvPr/>
        </p:nvSpPr>
        <p:spPr>
          <a:xfrm>
            <a:off x="3325092" y="1349276"/>
            <a:ext cx="8423563" cy="2308324"/>
          </a:xfrm>
          <a:prstGeom prst="rect">
            <a:avLst/>
          </a:prstGeom>
          <a:solidFill>
            <a:schemeClr val="accent4">
              <a:lumMod val="40000"/>
              <a:lumOff val="60000"/>
            </a:schemeClr>
          </a:solidFill>
          <a:ln w="28575">
            <a:solidFill>
              <a:srgbClr val="002060"/>
            </a:solid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US" sz="2800" b="1" kern="0" dirty="0">
                <a:solidFill>
                  <a:srgbClr val="002060"/>
                </a:solidFill>
                <a:latin typeface="Wide Latin" panose="020A0A07050505020404" pitchFamily="18" charset="0"/>
                <a:cs typeface="Times New Roman" pitchFamily="18" charset="0"/>
              </a:rPr>
              <a:t>      </a:t>
            </a:r>
            <a:r>
              <a:rPr lang="en-US" sz="2400" b="1" kern="0" dirty="0">
                <a:solidFill>
                  <a:srgbClr val="002060"/>
                </a:solidFill>
                <a:latin typeface="Wide Latin" panose="020A0A07050505020404" pitchFamily="18" charset="0"/>
                <a:cs typeface="Times New Roman" pitchFamily="18" charset="0"/>
              </a:rPr>
              <a:t>Manik Chandra Majumder</a:t>
            </a:r>
          </a:p>
          <a:p>
            <a:pPr lvl="0">
              <a:defRPr/>
            </a:pPr>
            <a:r>
              <a:rPr lang="en-US" sz="2400" b="1" kern="0" dirty="0">
                <a:solidFill>
                  <a:srgbClr val="0070C0"/>
                </a:solidFill>
                <a:latin typeface="Wide Latin" panose="020A0A07050505020404" pitchFamily="18" charset="0"/>
                <a:cs typeface="Times New Roman" pitchFamily="18" charset="0"/>
              </a:rPr>
              <a:t>               </a:t>
            </a:r>
            <a:r>
              <a:rPr lang="en-US" sz="2000" b="1" kern="0" dirty="0">
                <a:solidFill>
                  <a:srgbClr val="C00000"/>
                </a:solidFill>
                <a:latin typeface="Wide Latin" panose="020A0A07050505020404" pitchFamily="18" charset="0"/>
                <a:cs typeface="Times New Roman" pitchFamily="18" charset="0"/>
              </a:rPr>
              <a:t>Senior Teacher </a:t>
            </a:r>
          </a:p>
          <a:p>
            <a:pPr lvl="0">
              <a:defRPr/>
            </a:pPr>
            <a:r>
              <a:rPr lang="en-US" sz="2000" b="1" kern="0" dirty="0">
                <a:solidFill>
                  <a:srgbClr val="C00000"/>
                </a:solidFill>
                <a:latin typeface="Wide Latin" panose="020A0A07050505020404" pitchFamily="18" charset="0"/>
                <a:cs typeface="Times New Roman" pitchFamily="18" charset="0"/>
              </a:rPr>
              <a:t>             </a:t>
            </a:r>
            <a:r>
              <a:rPr lang="en-US" sz="2000" b="1" kern="0" dirty="0">
                <a:solidFill>
                  <a:srgbClr val="0070C0"/>
                </a:solidFill>
                <a:latin typeface="Wide Latin" panose="020A0A07050505020404" pitchFamily="18" charset="0"/>
                <a:cs typeface="Times New Roman" pitchFamily="18" charset="0"/>
              </a:rPr>
              <a:t>Gazirhat High School</a:t>
            </a:r>
          </a:p>
          <a:p>
            <a:pPr lvl="0">
              <a:defRPr/>
            </a:pPr>
            <a:r>
              <a:rPr lang="en-US" sz="2400" b="1" kern="0" dirty="0">
                <a:solidFill>
                  <a:srgbClr val="002060"/>
                </a:solidFill>
                <a:latin typeface="Wide Latin" panose="020A0A07050505020404" pitchFamily="18" charset="0"/>
                <a:cs typeface="Times New Roman" pitchFamily="18" charset="0"/>
              </a:rPr>
              <a:t>                </a:t>
            </a:r>
            <a:r>
              <a:rPr lang="en-US" sz="2000" b="1" kern="0" dirty="0">
                <a:solidFill>
                  <a:srgbClr val="C00000"/>
                </a:solidFill>
                <a:latin typeface="Wide Latin" panose="020A0A07050505020404" pitchFamily="18" charset="0"/>
                <a:cs typeface="Times New Roman" pitchFamily="18" charset="0"/>
              </a:rPr>
              <a:t>Senbag, Noakhali</a:t>
            </a:r>
            <a:r>
              <a:rPr lang="en-US" sz="2400" b="1" kern="0" dirty="0">
                <a:solidFill>
                  <a:srgbClr val="C00000"/>
                </a:solidFill>
                <a:latin typeface="Wide Latin" panose="020A0A07050505020404" pitchFamily="18" charset="0"/>
                <a:cs typeface="Times New Roman" pitchFamily="18" charset="0"/>
              </a:rPr>
              <a:t>.</a:t>
            </a:r>
          </a:p>
          <a:p>
            <a:pPr lvl="0">
              <a:defRPr/>
            </a:pPr>
            <a:r>
              <a:rPr lang="en-US" sz="2400" b="1" kern="0" dirty="0">
                <a:solidFill>
                  <a:srgbClr val="002060"/>
                </a:solidFill>
                <a:latin typeface="Wide Latin" panose="020A0A07050505020404" pitchFamily="18" charset="0"/>
                <a:cs typeface="Times New Roman" pitchFamily="18" charset="0"/>
              </a:rPr>
              <a:t>    </a:t>
            </a:r>
            <a:r>
              <a:rPr lang="en-US" sz="2000" b="1" kern="0" dirty="0">
                <a:solidFill>
                  <a:srgbClr val="00B050"/>
                </a:solidFill>
                <a:latin typeface="Wide Latin" panose="020A0A07050505020404" pitchFamily="18" charset="0"/>
                <a:cs typeface="Times New Roman" pitchFamily="18" charset="0"/>
              </a:rPr>
              <a:t>Mobile No: 01717155169</a:t>
            </a:r>
          </a:p>
          <a:p>
            <a:pPr lvl="0">
              <a:defRPr/>
            </a:pPr>
            <a:r>
              <a:rPr lang="en-US" sz="2400" b="1" kern="0" dirty="0">
                <a:solidFill>
                  <a:srgbClr val="00B050"/>
                </a:solidFill>
                <a:latin typeface="Wide Latin" panose="020A0A07050505020404" pitchFamily="18" charset="0"/>
                <a:cs typeface="Times New Roman" pitchFamily="18" charset="0"/>
              </a:rPr>
              <a:t> </a:t>
            </a:r>
            <a:r>
              <a:rPr lang="en-US" sz="2000" b="1" kern="0" dirty="0">
                <a:solidFill>
                  <a:srgbClr val="002060"/>
                </a:solidFill>
                <a:latin typeface="Wide Latin" panose="020A0A07050505020404" pitchFamily="18" charset="0"/>
                <a:cs typeface="Times New Roman" pitchFamily="18" charset="0"/>
              </a:rPr>
              <a:t>Email: manikmajumder01@gmail.com</a:t>
            </a:r>
          </a:p>
        </p:txBody>
      </p:sp>
      <p:sp>
        <p:nvSpPr>
          <p:cNvPr id="5" name="Rectangle 4">
            <a:extLst>
              <a:ext uri="{FF2B5EF4-FFF2-40B4-BE49-F238E27FC236}">
                <a16:creationId xmlns:a16="http://schemas.microsoft.com/office/drawing/2014/main" id="{732CC0CD-634E-4992-8549-B72A80FA6920}"/>
              </a:ext>
            </a:extLst>
          </p:cNvPr>
          <p:cNvSpPr/>
          <p:nvPr/>
        </p:nvSpPr>
        <p:spPr>
          <a:xfrm>
            <a:off x="3325092" y="4511984"/>
            <a:ext cx="8423563" cy="1754326"/>
          </a:xfrm>
          <a:prstGeom prst="rect">
            <a:avLst/>
          </a:prstGeom>
          <a:solidFill>
            <a:srgbClr val="AE9E7C">
              <a:lumMod val="40000"/>
              <a:lumOff val="60000"/>
            </a:srgbClr>
          </a:solidFill>
          <a:ln w="28575">
            <a:solidFill>
              <a:srgbClr val="C00000"/>
            </a:solid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defRPr/>
            </a:pPr>
            <a:r>
              <a:rPr lang="en-US" sz="3600" kern="0" dirty="0">
                <a:solidFill>
                  <a:prstClr val="black"/>
                </a:solidFill>
                <a:latin typeface="Times New Roman" pitchFamily="18" charset="0"/>
                <a:cs typeface="Times New Roman" pitchFamily="18" charset="0"/>
              </a:rPr>
              <a:t>   </a:t>
            </a:r>
            <a:r>
              <a:rPr lang="en-US" sz="2800" b="1" kern="0" dirty="0">
                <a:solidFill>
                  <a:prstClr val="black"/>
                </a:solidFill>
                <a:latin typeface="Wide Latin" panose="020A0A07050505020404" pitchFamily="18" charset="0"/>
                <a:cs typeface="Times New Roman" pitchFamily="18" charset="0"/>
              </a:rPr>
              <a:t>Class : Eight-Ten</a:t>
            </a:r>
          </a:p>
          <a:p>
            <a:pPr defTabSz="914400">
              <a:defRPr/>
            </a:pPr>
            <a:r>
              <a:rPr lang="en-US" sz="2400" b="1" kern="0" dirty="0">
                <a:solidFill>
                  <a:prstClr val="black"/>
                </a:solidFill>
                <a:latin typeface="Wide Latin" panose="020A0A07050505020404" pitchFamily="18" charset="0"/>
                <a:cs typeface="Times New Roman" pitchFamily="18" charset="0"/>
              </a:rPr>
              <a:t>  </a:t>
            </a:r>
            <a:r>
              <a:rPr lang="en-US" sz="2400" b="1" kern="0" dirty="0">
                <a:solidFill>
                  <a:srgbClr val="C00000"/>
                </a:solidFill>
                <a:latin typeface="Wide Latin" panose="020A0A07050505020404" pitchFamily="18" charset="0"/>
                <a:cs typeface="Times New Roman" pitchFamily="18" charset="0"/>
              </a:rPr>
              <a:t>Subject : English </a:t>
            </a:r>
            <a:r>
              <a:rPr lang="en-US" sz="2400" b="1" kern="0" dirty="0" smtClean="0">
                <a:solidFill>
                  <a:srgbClr val="C00000"/>
                </a:solidFill>
                <a:latin typeface="Wide Latin" panose="020A0A07050505020404" pitchFamily="18" charset="0"/>
                <a:cs typeface="Times New Roman" pitchFamily="18" charset="0"/>
              </a:rPr>
              <a:t>1st </a:t>
            </a:r>
            <a:r>
              <a:rPr lang="en-US" sz="2400" b="1" kern="0" dirty="0">
                <a:solidFill>
                  <a:srgbClr val="C00000"/>
                </a:solidFill>
                <a:latin typeface="Wide Latin" panose="020A0A07050505020404" pitchFamily="18" charset="0"/>
                <a:cs typeface="Times New Roman" pitchFamily="18" charset="0"/>
              </a:rPr>
              <a:t>paper</a:t>
            </a:r>
          </a:p>
          <a:p>
            <a:pPr defTabSz="914400">
              <a:defRPr/>
            </a:pPr>
            <a:r>
              <a:rPr lang="en-US" sz="2400" b="1" kern="0" dirty="0">
                <a:solidFill>
                  <a:srgbClr val="C00000"/>
                </a:solidFill>
                <a:latin typeface="Wide Latin" panose="020A0A07050505020404" pitchFamily="18" charset="0"/>
                <a:cs typeface="Times New Roman" pitchFamily="18" charset="0"/>
              </a:rPr>
              <a:t>      </a:t>
            </a:r>
            <a:r>
              <a:rPr lang="en-US" sz="2400" b="1" kern="0" dirty="0">
                <a:solidFill>
                  <a:srgbClr val="00B050"/>
                </a:solidFill>
                <a:latin typeface="Wide Latin" panose="020A0A07050505020404" pitchFamily="18" charset="0"/>
                <a:cs typeface="Times New Roman" pitchFamily="18" charset="0"/>
              </a:rPr>
              <a:t>Time : 50 Minutes </a:t>
            </a:r>
          </a:p>
          <a:p>
            <a:pPr defTabSz="914400">
              <a:defRPr/>
            </a:pPr>
            <a:r>
              <a:rPr lang="en-US" sz="2400" b="1" kern="0" dirty="0">
                <a:solidFill>
                  <a:prstClr val="black"/>
                </a:solidFill>
                <a:latin typeface="Wide Latin" panose="020A0A07050505020404" pitchFamily="18" charset="0"/>
                <a:cs typeface="Times New Roman" pitchFamily="18" charset="0"/>
              </a:rPr>
              <a:t>       Date : 00/00/2021</a:t>
            </a:r>
          </a:p>
        </p:txBody>
      </p:sp>
    </p:spTree>
    <p:extLst>
      <p:ext uri="{BB962C8B-B14F-4D97-AF65-F5344CB8AC3E}">
        <p14:creationId xmlns:p14="http://schemas.microsoft.com/office/powerpoint/2010/main" val="8128631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07806AC-D96C-4D0F-B89A-27479DF7C023}"/>
              </a:ext>
            </a:extLst>
          </p:cNvPr>
          <p:cNvSpPr/>
          <p:nvPr/>
        </p:nvSpPr>
        <p:spPr>
          <a:xfrm>
            <a:off x="501008" y="266130"/>
            <a:ext cx="11198836" cy="101438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solidFill>
              <a:schemeClr val="tx1"/>
            </a:solidFill>
          </a:ln>
        </p:spPr>
        <p:txBody>
          <a:bodyPr wrap="square">
            <a:spAutoFit/>
          </a:bodyPr>
          <a:lstStyle/>
          <a:p>
            <a:pPr algn="just">
              <a:lnSpc>
                <a:spcPct val="107000"/>
              </a:lnSpc>
            </a:pPr>
            <a:r>
              <a:rPr lang="en-US" sz="2800" dirty="0" smtClean="0">
                <a:latin typeface="Times New Roman" panose="02020603050405020304" pitchFamily="18" charset="0"/>
                <a:cs typeface="Times New Roman" panose="02020603050405020304" pitchFamily="18" charset="0"/>
              </a:rPr>
              <a:t>Read </a:t>
            </a:r>
            <a:r>
              <a:rPr lang="en-US" sz="2800" dirty="0">
                <a:latin typeface="Times New Roman" panose="02020603050405020304" pitchFamily="18" charset="0"/>
                <a:cs typeface="Times New Roman" panose="02020603050405020304" pitchFamily="18" charset="0"/>
              </a:rPr>
              <a:t>the following statement from the text in A and say what the subject of comparison in. Find out the other comparison in the text above.</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CCB8AF7F-6DCE-4BD4-AC46-D7F25AEA507D}"/>
              </a:ext>
            </a:extLst>
          </p:cNvPr>
          <p:cNvSpPr/>
          <p:nvPr/>
        </p:nvSpPr>
        <p:spPr>
          <a:xfrm>
            <a:off x="247621" y="4209183"/>
            <a:ext cx="11151887" cy="101438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solidFill>
              <a:srgbClr val="002060"/>
            </a:solidFill>
          </a:ln>
        </p:spPr>
        <p:txBody>
          <a:bodyPr wrap="square">
            <a:spAutoFit/>
          </a:bodyPr>
          <a:lstStyle/>
          <a:p>
            <a:pPr algn="just">
              <a:lnSpc>
                <a:spcPct val="107000"/>
              </a:lnSpc>
            </a:pPr>
            <a:r>
              <a:rPr lang="en-US" sz="2800" dirty="0">
                <a:latin typeface="Times New Roman" panose="02020603050405020304" pitchFamily="18" charset="0"/>
                <a:cs typeface="Times New Roman" panose="02020603050405020304" pitchFamily="18" charset="0"/>
              </a:rPr>
              <a:t>People under 34 recall fewer such childhood out door experiences than people over 55, according to the survey by Ipsos Mori for RSPB.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69012E8A-0222-43C5-9E1D-8EDECC0A7E2B}"/>
              </a:ext>
            </a:extLst>
          </p:cNvPr>
          <p:cNvSpPr/>
          <p:nvPr/>
        </p:nvSpPr>
        <p:spPr>
          <a:xfrm>
            <a:off x="247621" y="4209183"/>
            <a:ext cx="11353480" cy="1444306"/>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solidFill>
              <a:srgbClr val="002060"/>
            </a:solidFill>
          </a:ln>
        </p:spPr>
        <p:txBody>
          <a:bodyPr wrap="square">
            <a:spAutoFit/>
          </a:bodyPr>
          <a:lstStyle/>
          <a:p>
            <a:pPr algn="just">
              <a:lnSpc>
                <a:spcPct val="107000"/>
              </a:lnSpc>
            </a:pPr>
            <a:r>
              <a:rPr lang="en-US" sz="2800" dirty="0">
                <a:latin typeface="Times New Roman" panose="02020603050405020304" pitchFamily="18" charset="0"/>
                <a:cs typeface="Times New Roman" panose="02020603050405020304" pitchFamily="18" charset="0"/>
              </a:rPr>
              <a:t>Ans: Here the change of  pastimes has been compared. The other comparison is that some 15% more of those aged over 55 had these outdoor experiences in their childhood, compared with those between 15-34 years old.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A3A836B0-22E4-4A6C-BDB0-CF5800227AF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31672" y="1335186"/>
            <a:ext cx="3116203" cy="2674406"/>
          </a:xfrm>
          <a:prstGeom prst="rect">
            <a:avLst/>
          </a:prstGeom>
          <a:ln>
            <a:solidFill>
              <a:schemeClr val="tx1"/>
            </a:solidFill>
          </a:ln>
        </p:spPr>
      </p:pic>
    </p:spTree>
    <p:extLst>
      <p:ext uri="{BB962C8B-B14F-4D97-AF65-F5344CB8AC3E}">
        <p14:creationId xmlns:p14="http://schemas.microsoft.com/office/powerpoint/2010/main" val="1060426594"/>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07806AC-D96C-4D0F-B89A-27479DF7C023}"/>
              </a:ext>
            </a:extLst>
          </p:cNvPr>
          <p:cNvSpPr/>
          <p:nvPr/>
        </p:nvSpPr>
        <p:spPr>
          <a:xfrm>
            <a:off x="166255" y="295258"/>
            <a:ext cx="11707090" cy="127785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solidFill>
              <a:srgbClr val="002060"/>
            </a:solidFill>
          </a:ln>
        </p:spPr>
        <p:txBody>
          <a:bodyPr wrap="square">
            <a:spAutoFit/>
          </a:bodyPr>
          <a:lstStyle/>
          <a:p>
            <a:pPr algn="just">
              <a:lnSpc>
                <a:spcPct val="107000"/>
              </a:lnSpc>
            </a:pPr>
            <a:r>
              <a:rPr lang="en-US" sz="2400" b="1" dirty="0" smtClean="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Do you agree that if children have more contacts with nature, they may have a positive impact on them? Make a list of the benefits or harms they may have if taken to nature frequently.</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CCB8AF7F-6DCE-4BD4-AC46-D7F25AEA507D}"/>
              </a:ext>
            </a:extLst>
          </p:cNvPr>
          <p:cNvSpPr/>
          <p:nvPr/>
        </p:nvSpPr>
        <p:spPr>
          <a:xfrm>
            <a:off x="424819" y="3690717"/>
            <a:ext cx="11189960" cy="2831929"/>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solidFill>
              <a:srgbClr val="002060"/>
            </a:solidFill>
          </a:ln>
        </p:spPr>
        <p:txBody>
          <a:bodyPr wrap="square">
            <a:spAutoFit/>
          </a:bodyPr>
          <a:lstStyle/>
          <a:p>
            <a:pPr algn="just">
              <a:lnSpc>
                <a:spcPct val="107000"/>
              </a:lnSpc>
            </a:pPr>
            <a:r>
              <a:rPr lang="en-US" sz="2400" b="1" dirty="0">
                <a:latin typeface="Times New Roman" panose="02020603050405020304" pitchFamily="18" charset="0"/>
                <a:cs typeface="Times New Roman" panose="02020603050405020304" pitchFamily="18" charset="0"/>
              </a:rPr>
              <a:t>Ans: Nature is the best healer. Children can be benefitted if they are taken to nature frequently, Some of them are listed below:</a:t>
            </a:r>
          </a:p>
          <a:p>
            <a:pPr marL="514350" indent="-514350" algn="just">
              <a:lnSpc>
                <a:spcPct val="107000"/>
              </a:lnSpc>
              <a:buAutoNum type="arabicPeriod"/>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Nature broadens one’s mind.</a:t>
            </a:r>
            <a:endParaRPr lang="en-US" sz="2400" b="1" dirty="0">
              <a:latin typeface="Times New Roman" panose="02020603050405020304" pitchFamily="18" charset="0"/>
              <a:ea typeface="Calibri" panose="020F0502020204030204" pitchFamily="34" charset="0"/>
              <a:cs typeface="Times New Roman" panose="02020603050405020304" pitchFamily="18" charset="0"/>
            </a:endParaRPr>
          </a:p>
          <a:p>
            <a:pPr marL="514350" indent="-514350" algn="just">
              <a:lnSpc>
                <a:spcPct val="107000"/>
              </a:lnSpc>
              <a:buAutoNum type="arabicPeriod"/>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It </a:t>
            </a:r>
            <a:r>
              <a:rPr lang="en-US" sz="2400" b="1" dirty="0" smtClean="0">
                <a:latin typeface="Times New Roman" panose="02020603050405020304" pitchFamily="18" charset="0"/>
                <a:ea typeface="Calibri" panose="020F0502020204030204" pitchFamily="34" charset="0"/>
                <a:cs typeface="Times New Roman" panose="02020603050405020304" pitchFamily="18" charset="0"/>
              </a:rPr>
              <a:t>help</a:t>
            </a:r>
            <a:r>
              <a:rPr lang="en-US" sz="2400" b="1" dirty="0" smtClean="0">
                <a:effectLst/>
                <a:latin typeface="Times New Roman" panose="02020603050405020304" pitchFamily="18" charset="0"/>
                <a:ea typeface="Calibri" panose="020F0502020204030204" pitchFamily="34" charset="0"/>
                <a:cs typeface="Times New Roman" panose="02020603050405020304" pitchFamily="18" charset="0"/>
              </a:rPr>
              <a:t>s </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one to </a:t>
            </a:r>
            <a:r>
              <a:rPr lang="en-US" sz="2400" b="1" dirty="0" smtClean="0">
                <a:latin typeface="Times New Roman" panose="02020603050405020304" pitchFamily="18" charset="0"/>
                <a:ea typeface="Calibri" panose="020F0502020204030204" pitchFamily="34" charset="0"/>
                <a:cs typeface="Times New Roman" panose="02020603050405020304" pitchFamily="18" charset="0"/>
              </a:rPr>
              <a:t>enjoy natural beauties</a:t>
            </a:r>
            <a:r>
              <a:rPr lang="en-US" sz="2400" b="1"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514350" indent="-514350" algn="just">
              <a:lnSpc>
                <a:spcPct val="107000"/>
              </a:lnSpc>
              <a:buAutoNum type="arabicPeriod"/>
            </a:pPr>
            <a:r>
              <a:rPr lang="en-US" sz="2400" b="1" dirty="0">
                <a:latin typeface="Times New Roman" panose="02020603050405020304" pitchFamily="18" charset="0"/>
                <a:ea typeface="Calibri" panose="020F0502020204030204" pitchFamily="34" charset="0"/>
                <a:cs typeface="Times New Roman" panose="02020603050405020304" pitchFamily="18" charset="0"/>
              </a:rPr>
              <a:t>It is the best place to contemplate.</a:t>
            </a:r>
          </a:p>
          <a:p>
            <a:pPr marL="514350" indent="-514350" algn="just">
              <a:lnSpc>
                <a:spcPct val="107000"/>
              </a:lnSpc>
              <a:buAutoNum type="arabicPeriod"/>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It has positive impact on a child’s education, health, wellbeing and social skills, etc. </a:t>
            </a:r>
          </a:p>
        </p:txBody>
      </p:sp>
      <p:sp>
        <p:nvSpPr>
          <p:cNvPr id="6" name="Rectangle 5">
            <a:extLst>
              <a:ext uri="{FF2B5EF4-FFF2-40B4-BE49-F238E27FC236}">
                <a16:creationId xmlns:a16="http://schemas.microsoft.com/office/drawing/2014/main" id="{83E058B3-89A2-402B-B5A4-CCC21857BC20}"/>
              </a:ext>
            </a:extLst>
          </p:cNvPr>
          <p:cNvSpPr/>
          <p:nvPr/>
        </p:nvSpPr>
        <p:spPr>
          <a:xfrm>
            <a:off x="501020" y="4455513"/>
            <a:ext cx="11273638" cy="205069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solidFill>
              <a:srgbClr val="002060"/>
            </a:solidFill>
          </a:ln>
        </p:spPr>
        <p:txBody>
          <a:bodyPr wrap="square">
            <a:spAutoFit/>
          </a:bodyPr>
          <a:lstStyle/>
          <a:p>
            <a:pPr algn="just">
              <a:lnSpc>
                <a:spcPct val="107000"/>
              </a:lnSpc>
            </a:pPr>
            <a:r>
              <a:rPr lang="en-US" sz="2400" b="1" dirty="0">
                <a:latin typeface="Times New Roman" panose="02020603050405020304" pitchFamily="18" charset="0"/>
                <a:cs typeface="Times New Roman" panose="02020603050405020304" pitchFamily="18" charset="0"/>
              </a:rPr>
              <a:t>I don’t </a:t>
            </a:r>
            <a:r>
              <a:rPr lang="en-US" sz="2400" b="1" dirty="0" smtClean="0">
                <a:latin typeface="Times New Roman" panose="02020603050405020304" pitchFamily="18" charset="0"/>
                <a:cs typeface="Times New Roman" panose="02020603050405020304" pitchFamily="18" charset="0"/>
              </a:rPr>
              <a:t>find </a:t>
            </a:r>
            <a:r>
              <a:rPr lang="en-US" sz="2400" b="1" dirty="0">
                <a:latin typeface="Times New Roman" panose="02020603050405020304" pitchFamily="18" charset="0"/>
                <a:cs typeface="Times New Roman" panose="02020603050405020304" pitchFamily="18" charset="0"/>
              </a:rPr>
              <a:t>any big problem if children are taken to nature frequently. But some small problems may rise. Such as:</a:t>
            </a:r>
          </a:p>
          <a:p>
            <a:pPr marL="514350" indent="-514350" algn="just">
              <a:lnSpc>
                <a:spcPct val="107000"/>
              </a:lnSpc>
              <a:buAutoNum type="arabicPeriod"/>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For some </a:t>
            </a:r>
            <a:r>
              <a:rPr lang="en-US" sz="2400" b="1" dirty="0" smtClean="0">
                <a:latin typeface="Times New Roman" panose="02020603050405020304" pitchFamily="18" charset="0"/>
                <a:ea typeface="Calibri" panose="020F0502020204030204" pitchFamily="34" charset="0"/>
                <a:cs typeface="Times New Roman" panose="02020603050405020304" pitchFamily="18" charset="0"/>
              </a:rPr>
              <a:t>dull</a:t>
            </a:r>
            <a:r>
              <a:rPr lang="en-US" sz="2400" b="1" dirty="0" smtClean="0">
                <a:effectLst/>
                <a:latin typeface="Times New Roman" panose="02020603050405020304" pitchFamily="18" charset="0"/>
                <a:ea typeface="Calibri" panose="020F0502020204030204" pitchFamily="34" charset="0"/>
                <a:cs typeface="Times New Roman" panose="02020603050405020304" pitchFamily="18" charset="0"/>
              </a:rPr>
              <a:t> students, </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it may be waste of time.</a:t>
            </a:r>
          </a:p>
          <a:p>
            <a:pPr marL="514350" indent="-514350" algn="just">
              <a:lnSpc>
                <a:spcPct val="107000"/>
              </a:lnSpc>
              <a:buAutoNum type="arabicPeriod"/>
            </a:pPr>
            <a:r>
              <a:rPr lang="en-US" sz="2400" b="1" dirty="0">
                <a:latin typeface="Times New Roman" panose="02020603050405020304" pitchFamily="18" charset="0"/>
                <a:ea typeface="Calibri" panose="020F0502020204030204" pitchFamily="34" charset="0"/>
                <a:cs typeface="Times New Roman" panose="02020603050405020304" pitchFamily="18" charset="0"/>
              </a:rPr>
              <a:t>Wild animals or insects may </a:t>
            </a:r>
            <a:r>
              <a:rPr lang="en-US" sz="2400" b="1" dirty="0" smtClean="0">
                <a:latin typeface="Times New Roman" panose="02020603050405020304" pitchFamily="18" charset="0"/>
                <a:ea typeface="Calibri" panose="020F0502020204030204" pitchFamily="34" charset="0"/>
                <a:cs typeface="Times New Roman" panose="02020603050405020304" pitchFamily="18" charset="0"/>
              </a:rPr>
              <a:t>bite </a:t>
            </a:r>
            <a:r>
              <a:rPr lang="en-US" sz="2400" b="1" dirty="0">
                <a:latin typeface="Times New Roman" panose="02020603050405020304" pitchFamily="18" charset="0"/>
                <a:ea typeface="Calibri" panose="020F0502020204030204" pitchFamily="34" charset="0"/>
                <a:cs typeface="Times New Roman" panose="02020603050405020304" pitchFamily="18" charset="0"/>
              </a:rPr>
              <a:t>the children.</a:t>
            </a:r>
          </a:p>
          <a:p>
            <a:pPr marL="514350" indent="-514350" algn="just">
              <a:lnSpc>
                <a:spcPct val="107000"/>
              </a:lnSpc>
              <a:buAutoNum type="arabicPeriod"/>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Running in open nature, they may sometimes hurt themselves.</a:t>
            </a:r>
          </a:p>
        </p:txBody>
      </p:sp>
      <p:pic>
        <p:nvPicPr>
          <p:cNvPr id="7" name="Picture 6">
            <a:extLst>
              <a:ext uri="{FF2B5EF4-FFF2-40B4-BE49-F238E27FC236}">
                <a16:creationId xmlns:a16="http://schemas.microsoft.com/office/drawing/2014/main" id="{86DE7674-1606-45AD-B696-71FAF2FADED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79634" y="1730916"/>
            <a:ext cx="4080331" cy="1959801"/>
          </a:xfrm>
          <a:prstGeom prst="rect">
            <a:avLst/>
          </a:prstGeom>
          <a:ln w="12700">
            <a:solidFill>
              <a:schemeClr val="tx1"/>
            </a:solidFill>
          </a:ln>
        </p:spPr>
      </p:pic>
    </p:spTree>
    <p:extLst>
      <p:ext uri="{BB962C8B-B14F-4D97-AF65-F5344CB8AC3E}">
        <p14:creationId xmlns:p14="http://schemas.microsoft.com/office/powerpoint/2010/main" val="513324708"/>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32"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ircle(out)">
                                      <p:cBhvr>
                                        <p:cTn id="14" dur="2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1" y="1219340"/>
            <a:ext cx="11305308" cy="5098191"/>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w="28575">
            <a:solidFill>
              <a:srgbClr val="002060"/>
            </a:solidFill>
          </a:ln>
        </p:spPr>
        <p:txBody>
          <a:bodyPr wrap="square">
            <a:spAutoFit/>
          </a:bodyPr>
          <a:lstStyle/>
          <a:p>
            <a:pPr algn="just">
              <a:lnSpc>
                <a:spcPct val="107000"/>
              </a:lnSpc>
            </a:pPr>
            <a:r>
              <a:rPr lang="en-US" sz="3600" dirty="0">
                <a:latin typeface="Times New Roman" panose="02020603050405020304" pitchFamily="18" charset="0"/>
                <a:ea typeface="Calibri" panose="020F0502020204030204" pitchFamily="34" charset="0"/>
                <a:cs typeface="Times New Roman" panose="02020603050405020304" pitchFamily="18" charset="0"/>
              </a:rPr>
              <a:t>1. The word ‘in decline’ means __.</a:t>
            </a:r>
          </a:p>
          <a:p>
            <a:pPr algn="just">
              <a:lnSpc>
                <a:spcPct val="107000"/>
              </a:lnSpc>
            </a:pP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i</a:t>
            </a:r>
            <a:r>
              <a:rPr lang="en-US" sz="3200" dirty="0">
                <a:latin typeface="Times New Roman" panose="02020603050405020304" pitchFamily="18" charset="0"/>
                <a:ea typeface="Calibri" panose="020F0502020204030204" pitchFamily="34" charset="0"/>
                <a:cs typeface="Times New Roman" panose="02020603050405020304" pitchFamily="18" charset="0"/>
              </a:rPr>
              <a:t>) rising (ii) spoiling (iii) decaying (iv) weakening</a:t>
            </a:r>
          </a:p>
          <a:p>
            <a:pPr algn="just">
              <a:lnSpc>
                <a:spcPct val="107000"/>
              </a:lnSpc>
            </a:pPr>
            <a:r>
              <a:rPr lang="en-US" sz="3600" dirty="0">
                <a:latin typeface="Times New Roman" panose="02020603050405020304" pitchFamily="18" charset="0"/>
                <a:ea typeface="Calibri" panose="020F0502020204030204" pitchFamily="34" charset="0"/>
                <a:cs typeface="Times New Roman" panose="02020603050405020304" pitchFamily="18" charset="0"/>
              </a:rPr>
              <a:t>2. The word ‘providing’ stands for __.</a:t>
            </a:r>
          </a:p>
          <a:p>
            <a:pPr algn="just">
              <a:lnSpc>
                <a:spcPct val="107000"/>
              </a:lnSpc>
            </a:pP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supplying </a:t>
            </a:r>
            <a:r>
              <a:rPr lang="en-US" sz="3200" dirty="0">
                <a:latin typeface="Times New Roman" panose="02020603050405020304" pitchFamily="18" charset="0"/>
                <a:ea typeface="Calibri" panose="020F0502020204030204" pitchFamily="34" charset="0"/>
                <a:cs typeface="Times New Roman" panose="02020603050405020304" pitchFamily="18" charset="0"/>
              </a:rPr>
              <a:t>(ii) bringing (iii) buying (iv) making </a:t>
            </a:r>
          </a:p>
          <a:p>
            <a:pPr algn="just">
              <a:lnSpc>
                <a:spcPct val="107000"/>
              </a:lnSpc>
            </a:pPr>
            <a:r>
              <a:rPr lang="en-US" sz="3600" dirty="0">
                <a:latin typeface="Times New Roman" panose="02020603050405020304" pitchFamily="18" charset="0"/>
                <a:ea typeface="Calibri" panose="020F0502020204030204" pitchFamily="34" charset="0"/>
                <a:cs typeface="Times New Roman" panose="02020603050405020304" pitchFamily="18" charset="0"/>
              </a:rPr>
              <a:t>3. The word ‘charitable’ refers to __.</a:t>
            </a:r>
          </a:p>
          <a:p>
            <a:pPr algn="just">
              <a:lnSpc>
                <a:spcPct val="107000"/>
              </a:lnSpc>
            </a:pP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i</a:t>
            </a:r>
            <a:r>
              <a:rPr lang="en-US" sz="3200" dirty="0">
                <a:latin typeface="Times New Roman" panose="02020603050405020304" pitchFamily="18" charset="0"/>
                <a:ea typeface="Calibri" panose="020F0502020204030204" pitchFamily="34" charset="0"/>
                <a:cs typeface="Times New Roman" panose="02020603050405020304" pitchFamily="18" charset="0"/>
              </a:rPr>
              <a:t>) educational (ii) recreational (iii) commercial (iv) philanthropic </a:t>
            </a:r>
          </a:p>
          <a:p>
            <a:pPr algn="just">
              <a:lnSpc>
                <a:spcPct val="107000"/>
              </a:lnSpc>
            </a:pPr>
            <a:r>
              <a:rPr lang="en-US" sz="3600" dirty="0">
                <a:latin typeface="Times New Roman" panose="02020603050405020304" pitchFamily="18" charset="0"/>
                <a:ea typeface="Calibri" panose="020F0502020204030204" pitchFamily="34" charset="0"/>
                <a:cs typeface="Times New Roman" panose="02020603050405020304" pitchFamily="18" charset="0"/>
              </a:rPr>
              <a:t>4. Traditional childhood pastimes are __?</a:t>
            </a:r>
          </a:p>
          <a:p>
            <a:pPr algn="just">
              <a:lnSpc>
                <a:spcPct val="107000"/>
              </a:lnSpc>
            </a:pPr>
            <a:r>
              <a:rPr lang="en-US" sz="3200" dirty="0">
                <a:latin typeface="Times New Roman" panose="02020603050405020304" pitchFamily="18" charset="0"/>
                <a:ea typeface="Calibri" panose="020F0502020204030204" pitchFamily="34" charset="0"/>
                <a:cs typeface="Times New Roman" panose="02020603050405020304" pitchFamily="18" charset="0"/>
              </a:rPr>
              <a:t>(</a:t>
            </a:r>
            <a:r>
              <a:rPr lang="en-US" sz="3200" dirty="0" err="1">
                <a:latin typeface="Times New Roman" panose="02020603050405020304" pitchFamily="18" charset="0"/>
                <a:ea typeface="Calibri" panose="020F0502020204030204" pitchFamily="34" charset="0"/>
                <a:cs typeface="Times New Roman" panose="02020603050405020304" pitchFamily="18" charset="0"/>
              </a:rPr>
              <a:t>i</a:t>
            </a:r>
            <a:r>
              <a:rPr lang="en-US" sz="3200" dirty="0">
                <a:latin typeface="Times New Roman" panose="02020603050405020304" pitchFamily="18" charset="0"/>
                <a:ea typeface="Calibri" panose="020F0502020204030204" pitchFamily="34" charset="0"/>
                <a:cs typeface="Times New Roman" panose="02020603050405020304" pitchFamily="18" charset="0"/>
              </a:rPr>
              <a:t>) becoming popular (ii) gaining appeal (iii) disappearing (iv) reappearing</a:t>
            </a:r>
          </a:p>
        </p:txBody>
      </p:sp>
      <p:sp>
        <p:nvSpPr>
          <p:cNvPr id="9" name="TextBox 8">
            <a:extLst>
              <a:ext uri="{FF2B5EF4-FFF2-40B4-BE49-F238E27FC236}">
                <a16:creationId xmlns:a16="http://schemas.microsoft.com/office/drawing/2014/main" id="{63AA0BF2-C6B4-44FA-B305-4968F91C4FDD}"/>
              </a:ext>
            </a:extLst>
          </p:cNvPr>
          <p:cNvSpPr txBox="1"/>
          <p:nvPr/>
        </p:nvSpPr>
        <p:spPr>
          <a:xfrm>
            <a:off x="3456345" y="250615"/>
            <a:ext cx="6198432" cy="52322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38100">
            <a:solidFill>
              <a:schemeClr val="tx1"/>
            </a:solidFill>
          </a:ln>
        </p:spPr>
        <p:txBody>
          <a:bodyPr wrap="square">
            <a:spAutoFit/>
          </a:bodyPr>
          <a:lstStyle/>
          <a:p>
            <a:pPr algn="ctr"/>
            <a:r>
              <a:rPr lang="en-US" sz="2800" b="1" cap="none" spc="0" dirty="0">
                <a:ln w="0"/>
                <a:solidFill>
                  <a:schemeClr val="tx1"/>
                </a:solidFill>
                <a:latin typeface="Times New Roman" panose="02020603050405020304" pitchFamily="18" charset="0"/>
                <a:cs typeface="Times New Roman" panose="02020603050405020304" pitchFamily="18" charset="0"/>
              </a:rPr>
              <a:t>Choos</a:t>
            </a:r>
            <a:r>
              <a:rPr lang="en-US" sz="2800" b="1" dirty="0">
                <a:ln w="0"/>
                <a:latin typeface="Times New Roman" panose="02020603050405020304" pitchFamily="18" charset="0"/>
                <a:cs typeface="Times New Roman" panose="02020603050405020304" pitchFamily="18" charset="0"/>
              </a:rPr>
              <a:t>e the best answer</a:t>
            </a:r>
            <a:endParaRPr lang="en-US" sz="2800" b="1" cap="none" spc="0" dirty="0">
              <a:ln w="0"/>
              <a:solidFill>
                <a:schemeClr val="tx1"/>
              </a:solidFill>
              <a:latin typeface="Times New Roman" panose="02020603050405020304" pitchFamily="18" charset="0"/>
              <a:cs typeface="Times New Roman" panose="02020603050405020304" pitchFamily="18" charset="0"/>
            </a:endParaRPr>
          </a:p>
        </p:txBody>
      </p:sp>
      <p:sp>
        <p:nvSpPr>
          <p:cNvPr id="4" name="Donut 3"/>
          <p:cNvSpPr/>
          <p:nvPr/>
        </p:nvSpPr>
        <p:spPr>
          <a:xfrm>
            <a:off x="4724401" y="1787236"/>
            <a:ext cx="609600" cy="651163"/>
          </a:xfrm>
          <a:prstGeom prst="donut">
            <a:avLst>
              <a:gd name="adj" fmla="val 12879"/>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Donut 12"/>
          <p:cNvSpPr/>
          <p:nvPr/>
        </p:nvSpPr>
        <p:spPr>
          <a:xfrm>
            <a:off x="858983" y="2881746"/>
            <a:ext cx="637308" cy="623453"/>
          </a:xfrm>
          <a:prstGeom prst="donut">
            <a:avLst>
              <a:gd name="adj" fmla="val 12879"/>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Donut 13"/>
          <p:cNvSpPr/>
          <p:nvPr/>
        </p:nvSpPr>
        <p:spPr>
          <a:xfrm>
            <a:off x="8908474" y="3976255"/>
            <a:ext cx="609600" cy="651163"/>
          </a:xfrm>
          <a:prstGeom prst="donut">
            <a:avLst>
              <a:gd name="adj" fmla="val 12879"/>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Donut 14"/>
          <p:cNvSpPr/>
          <p:nvPr/>
        </p:nvSpPr>
        <p:spPr>
          <a:xfrm>
            <a:off x="8077201" y="5112327"/>
            <a:ext cx="609600" cy="651163"/>
          </a:xfrm>
          <a:prstGeom prst="donut">
            <a:avLst>
              <a:gd name="adj" fmla="val 12879"/>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081621900"/>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repeatCount="300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31" presetClass="entr" presetSubtype="0" repeatCount="300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style.rotation</p:attrName>
                                        </p:attrNameLst>
                                      </p:cBhvr>
                                      <p:tavLst>
                                        <p:tav tm="0">
                                          <p:val>
                                            <p:fltVal val="90"/>
                                          </p:val>
                                        </p:tav>
                                        <p:tav tm="100000">
                                          <p:val>
                                            <p:fltVal val="0"/>
                                          </p:val>
                                        </p:tav>
                                      </p:tavLst>
                                    </p:anim>
                                    <p:animEffect transition="in" filter="fade">
                                      <p:cBhvr>
                                        <p:cTn id="32" dur="1000"/>
                                        <p:tgtEl>
                                          <p:spTgt spid="13"/>
                                        </p:tgtEl>
                                      </p:cBhvr>
                                    </p:animEffec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31" presetClass="entr" presetSubtype="0" repeatCount="300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1000" fill="hold"/>
                                        <p:tgtEl>
                                          <p:spTgt spid="14"/>
                                        </p:tgtEl>
                                        <p:attrNameLst>
                                          <p:attrName>ppt_w</p:attrName>
                                        </p:attrNameLst>
                                      </p:cBhvr>
                                      <p:tavLst>
                                        <p:tav tm="0">
                                          <p:val>
                                            <p:fltVal val="0"/>
                                          </p:val>
                                        </p:tav>
                                        <p:tav tm="100000">
                                          <p:val>
                                            <p:strVal val="#ppt_w"/>
                                          </p:val>
                                        </p:tav>
                                      </p:tavLst>
                                    </p:anim>
                                    <p:anim calcmode="lin" valueType="num">
                                      <p:cBhvr>
                                        <p:cTn id="38" dur="1000" fill="hold"/>
                                        <p:tgtEl>
                                          <p:spTgt spid="14"/>
                                        </p:tgtEl>
                                        <p:attrNameLst>
                                          <p:attrName>ppt_h</p:attrName>
                                        </p:attrNameLst>
                                      </p:cBhvr>
                                      <p:tavLst>
                                        <p:tav tm="0">
                                          <p:val>
                                            <p:fltVal val="0"/>
                                          </p:val>
                                        </p:tav>
                                        <p:tav tm="100000">
                                          <p:val>
                                            <p:strVal val="#ppt_h"/>
                                          </p:val>
                                        </p:tav>
                                      </p:tavLst>
                                    </p:anim>
                                    <p:anim calcmode="lin" valueType="num">
                                      <p:cBhvr>
                                        <p:cTn id="39" dur="1000" fill="hold"/>
                                        <p:tgtEl>
                                          <p:spTgt spid="14"/>
                                        </p:tgtEl>
                                        <p:attrNameLst>
                                          <p:attrName>style.rotation</p:attrName>
                                        </p:attrNameLst>
                                      </p:cBhvr>
                                      <p:tavLst>
                                        <p:tav tm="0">
                                          <p:val>
                                            <p:fltVal val="90"/>
                                          </p:val>
                                        </p:tav>
                                        <p:tav tm="100000">
                                          <p:val>
                                            <p:fltVal val="0"/>
                                          </p:val>
                                        </p:tav>
                                      </p:tavLst>
                                    </p:anim>
                                    <p:animEffect transition="in" filter="fade">
                                      <p:cBhvr>
                                        <p:cTn id="40" dur="1000"/>
                                        <p:tgtEl>
                                          <p:spTgt spid="14"/>
                                        </p:tgtEl>
                                      </p:cBhvr>
                                    </p:animEffec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41" fill="hold">
                      <p:stCondLst>
                        <p:cond delay="indefinite"/>
                      </p:stCondLst>
                      <p:childTnLst>
                        <p:par>
                          <p:cTn id="42" fill="hold">
                            <p:stCondLst>
                              <p:cond delay="0"/>
                            </p:stCondLst>
                            <p:childTnLst>
                              <p:par>
                                <p:cTn id="43" presetID="31" presetClass="entr" presetSubtype="0" repeatCount="3000"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1000" fill="hold"/>
                                        <p:tgtEl>
                                          <p:spTgt spid="15"/>
                                        </p:tgtEl>
                                        <p:attrNameLst>
                                          <p:attrName>ppt_w</p:attrName>
                                        </p:attrNameLst>
                                      </p:cBhvr>
                                      <p:tavLst>
                                        <p:tav tm="0">
                                          <p:val>
                                            <p:fltVal val="0"/>
                                          </p:val>
                                        </p:tav>
                                        <p:tav tm="100000">
                                          <p:val>
                                            <p:strVal val="#ppt_w"/>
                                          </p:val>
                                        </p:tav>
                                      </p:tavLst>
                                    </p:anim>
                                    <p:anim calcmode="lin" valueType="num">
                                      <p:cBhvr>
                                        <p:cTn id="46" dur="1000" fill="hold"/>
                                        <p:tgtEl>
                                          <p:spTgt spid="15"/>
                                        </p:tgtEl>
                                        <p:attrNameLst>
                                          <p:attrName>ppt_h</p:attrName>
                                        </p:attrNameLst>
                                      </p:cBhvr>
                                      <p:tavLst>
                                        <p:tav tm="0">
                                          <p:val>
                                            <p:fltVal val="0"/>
                                          </p:val>
                                        </p:tav>
                                        <p:tav tm="100000">
                                          <p:val>
                                            <p:strVal val="#ppt_h"/>
                                          </p:val>
                                        </p:tav>
                                      </p:tavLst>
                                    </p:anim>
                                    <p:anim calcmode="lin" valueType="num">
                                      <p:cBhvr>
                                        <p:cTn id="47" dur="1000" fill="hold"/>
                                        <p:tgtEl>
                                          <p:spTgt spid="15"/>
                                        </p:tgtEl>
                                        <p:attrNameLst>
                                          <p:attrName>style.rotation</p:attrName>
                                        </p:attrNameLst>
                                      </p:cBhvr>
                                      <p:tavLst>
                                        <p:tav tm="0">
                                          <p:val>
                                            <p:fltVal val="90"/>
                                          </p:val>
                                        </p:tav>
                                        <p:tav tm="100000">
                                          <p:val>
                                            <p:fltVal val="0"/>
                                          </p:val>
                                        </p:tav>
                                      </p:tavLst>
                                    </p:anim>
                                    <p:animEffect transition="in" filter="fade">
                                      <p:cBhvr>
                                        <p:cTn id="48" dur="1000"/>
                                        <p:tgtEl>
                                          <p:spTgt spid="15"/>
                                        </p:tgtEl>
                                      </p:cBhvr>
                                    </p:animEffec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4" grpId="0" animBg="1"/>
      <p:bldP spid="13" grpId="0" animBg="1"/>
      <p:bldP spid="14" grpId="0" animBg="1"/>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50272" y="596844"/>
            <a:ext cx="11014364" cy="5888663"/>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28575">
            <a:solidFill>
              <a:schemeClr val="tx1"/>
            </a:solidFill>
          </a:ln>
        </p:spPr>
        <p:txBody>
          <a:bodyPr wrap="square">
            <a:spAutoFit/>
          </a:bodyPr>
          <a:lstStyle/>
          <a:p>
            <a:pPr algn="just">
              <a:lnSpc>
                <a:spcPct val="107000"/>
              </a:lnSpc>
            </a:pPr>
            <a:r>
              <a:rPr lang="en-US" sz="3200" dirty="0">
                <a:latin typeface="Times New Roman" panose="02020603050405020304" pitchFamily="18" charset="0"/>
                <a:ea typeface="Calibri" panose="020F0502020204030204" pitchFamily="34" charset="0"/>
                <a:cs typeface="Times New Roman" panose="02020603050405020304" pitchFamily="18" charset="0"/>
              </a:rPr>
              <a:t>5. The word ‘recall’ refers to </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__.</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marL="571500" indent="-571500" algn="just">
              <a:lnSpc>
                <a:spcPct val="107000"/>
              </a:lnSpc>
              <a:buAutoNum type="romanLcParenBoth"/>
            </a:pPr>
            <a:r>
              <a:rPr lang="en-US" sz="3200" dirty="0">
                <a:latin typeface="Times New Roman" panose="02020603050405020304" pitchFamily="18" charset="0"/>
                <a:ea typeface="Calibri" panose="020F0502020204030204" pitchFamily="34" charset="0"/>
                <a:cs typeface="Times New Roman" panose="02020603050405020304" pitchFamily="18" charset="0"/>
              </a:rPr>
              <a:t>recast       </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a:latin typeface="Times New Roman" panose="02020603050405020304" pitchFamily="18" charset="0"/>
                <a:ea typeface="Calibri" panose="020F0502020204030204" pitchFamily="34" charset="0"/>
                <a:cs typeface="Times New Roman" panose="02020603050405020304" pitchFamily="18" charset="0"/>
              </a:rPr>
              <a:t>(ii)  recap </a:t>
            </a:r>
          </a:p>
          <a:p>
            <a:pPr algn="just">
              <a:lnSpc>
                <a:spcPct val="107000"/>
              </a:lnSpc>
            </a:pPr>
            <a:r>
              <a:rPr lang="en-US" sz="3200" dirty="0">
                <a:latin typeface="Times New Roman" panose="02020603050405020304" pitchFamily="18" charset="0"/>
                <a:ea typeface="Calibri" panose="020F0502020204030204" pitchFamily="34" charset="0"/>
                <a:cs typeface="Times New Roman" panose="02020603050405020304" pitchFamily="18" charset="0"/>
              </a:rPr>
              <a:t>(iii) discuss                   </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iv) </a:t>
            </a:r>
            <a:r>
              <a:rPr lang="en-US" sz="3200" dirty="0">
                <a:latin typeface="Times New Roman" panose="02020603050405020304" pitchFamily="18" charset="0"/>
                <a:ea typeface="Calibri" panose="020F0502020204030204" pitchFamily="34" charset="0"/>
                <a:cs typeface="Times New Roman" panose="02020603050405020304" pitchFamily="18" charset="0"/>
              </a:rPr>
              <a:t>remember</a:t>
            </a:r>
          </a:p>
          <a:p>
            <a:pPr algn="just">
              <a:lnSpc>
                <a:spcPct val="107000"/>
              </a:lnSpc>
            </a:pP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en-US" sz="3200" dirty="0">
                <a:latin typeface="Times New Roman" panose="02020603050405020304" pitchFamily="18" charset="0"/>
                <a:ea typeface="Calibri" panose="020F0502020204030204" pitchFamily="34" charset="0"/>
                <a:cs typeface="Times New Roman" panose="02020603050405020304" pitchFamily="18" charset="0"/>
              </a:rPr>
              <a:t>6. What is the closest meaning of the word ‘wellbeing’?</a:t>
            </a:r>
          </a:p>
          <a:p>
            <a:pPr marL="571500" indent="-571500" algn="just">
              <a:lnSpc>
                <a:spcPct val="107000"/>
              </a:lnSpc>
              <a:buAutoNum type="romanLcParenBoth"/>
            </a:pPr>
            <a:r>
              <a:rPr lang="en-US" sz="3200" dirty="0">
                <a:latin typeface="Times New Roman" panose="02020603050405020304" pitchFamily="18" charset="0"/>
                <a:ea typeface="Calibri" panose="020F0502020204030204" pitchFamily="34" charset="0"/>
                <a:cs typeface="Times New Roman" panose="02020603050405020304" pitchFamily="18" charset="0"/>
              </a:rPr>
              <a:t>Goodness                        (ii) Development</a:t>
            </a:r>
          </a:p>
          <a:p>
            <a:pPr marL="571500" indent="-571500" algn="just">
              <a:lnSpc>
                <a:spcPct val="107000"/>
              </a:lnSpc>
              <a:buAutoNum type="romanLcParenBoth"/>
            </a:pPr>
            <a:r>
              <a:rPr lang="en-US" sz="3200" dirty="0">
                <a:latin typeface="Times New Roman" panose="02020603050405020304" pitchFamily="18" charset="0"/>
                <a:ea typeface="Calibri" panose="020F0502020204030204" pitchFamily="34" charset="0"/>
                <a:cs typeface="Times New Roman" panose="02020603050405020304" pitchFamily="18" charset="0"/>
              </a:rPr>
              <a:t> (iii) Welfare                   (iv) Flourishment </a:t>
            </a:r>
          </a:p>
          <a:p>
            <a:pPr algn="just">
              <a:lnSpc>
                <a:spcPct val="107000"/>
              </a:lnSpc>
            </a:pP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en-US" sz="3200" dirty="0">
                <a:latin typeface="Times New Roman" panose="02020603050405020304" pitchFamily="18" charset="0"/>
                <a:ea typeface="Calibri" panose="020F0502020204030204" pitchFamily="34" charset="0"/>
                <a:cs typeface="Times New Roman" panose="02020603050405020304" pitchFamily="18" charset="0"/>
              </a:rPr>
              <a:t>7. The word ‘highlight’ means?</a:t>
            </a:r>
          </a:p>
          <a:p>
            <a:pPr marL="571500" indent="-571500" algn="just">
              <a:lnSpc>
                <a:spcPct val="107000"/>
              </a:lnSpc>
              <a:buAutoNum type="romanLcParenBoth"/>
            </a:pPr>
            <a:r>
              <a:rPr lang="en-US" sz="3200" dirty="0">
                <a:latin typeface="Times New Roman" panose="02020603050405020304" pitchFamily="18" charset="0"/>
                <a:ea typeface="Calibri" panose="020F0502020204030204" pitchFamily="34" charset="0"/>
                <a:cs typeface="Times New Roman" panose="02020603050405020304" pitchFamily="18" charset="0"/>
              </a:rPr>
              <a:t>To light a lamp               (ii) Mention </a:t>
            </a:r>
          </a:p>
          <a:p>
            <a:pPr marL="571500" indent="-571500" algn="just">
              <a:lnSpc>
                <a:spcPct val="107000"/>
              </a:lnSpc>
              <a:buAutoNum type="romanLcParenBoth"/>
            </a:pPr>
            <a:r>
              <a:rPr lang="en-US" sz="3200" dirty="0">
                <a:latin typeface="Times New Roman" panose="02020603050405020304" pitchFamily="18" charset="0"/>
                <a:ea typeface="Calibri" panose="020F0502020204030204" pitchFamily="34" charset="0"/>
                <a:cs typeface="Times New Roman" panose="02020603050405020304" pitchFamily="18" charset="0"/>
              </a:rPr>
              <a:t>(iii) Focus                      (iv) To put the light at a higher place</a:t>
            </a:r>
          </a:p>
        </p:txBody>
      </p:sp>
      <p:sp>
        <p:nvSpPr>
          <p:cNvPr id="10" name="Donut 9"/>
          <p:cNvSpPr/>
          <p:nvPr/>
        </p:nvSpPr>
        <p:spPr>
          <a:xfrm>
            <a:off x="5015345" y="1701076"/>
            <a:ext cx="609600" cy="651163"/>
          </a:xfrm>
          <a:prstGeom prst="donut">
            <a:avLst>
              <a:gd name="adj" fmla="val 12879"/>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Donut 10"/>
          <p:cNvSpPr/>
          <p:nvPr/>
        </p:nvSpPr>
        <p:spPr>
          <a:xfrm>
            <a:off x="5015347" y="3767709"/>
            <a:ext cx="609600" cy="651163"/>
          </a:xfrm>
          <a:prstGeom prst="donut">
            <a:avLst>
              <a:gd name="adj" fmla="val 12879"/>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Donut 11"/>
          <p:cNvSpPr/>
          <p:nvPr/>
        </p:nvSpPr>
        <p:spPr>
          <a:xfrm>
            <a:off x="5015345" y="5834342"/>
            <a:ext cx="609600" cy="651163"/>
          </a:xfrm>
          <a:prstGeom prst="donut">
            <a:avLst>
              <a:gd name="adj" fmla="val 12879"/>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936851360"/>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repeatCount="300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000" fill="hold"/>
                                        <p:tgtEl>
                                          <p:spTgt spid="10"/>
                                        </p:tgtEl>
                                        <p:attrNameLst>
                                          <p:attrName>ppt_w</p:attrName>
                                        </p:attrNameLst>
                                      </p:cBhvr>
                                      <p:tavLst>
                                        <p:tav tm="0">
                                          <p:val>
                                            <p:fltVal val="0"/>
                                          </p:val>
                                        </p:tav>
                                        <p:tav tm="100000">
                                          <p:val>
                                            <p:strVal val="#ppt_w"/>
                                          </p:val>
                                        </p:tav>
                                      </p:tavLst>
                                    </p:anim>
                                    <p:anim calcmode="lin" valueType="num">
                                      <p:cBhvr>
                                        <p:cTn id="15" dur="1000" fill="hold"/>
                                        <p:tgtEl>
                                          <p:spTgt spid="10"/>
                                        </p:tgtEl>
                                        <p:attrNameLst>
                                          <p:attrName>ppt_h</p:attrName>
                                        </p:attrNameLst>
                                      </p:cBhvr>
                                      <p:tavLst>
                                        <p:tav tm="0">
                                          <p:val>
                                            <p:fltVal val="0"/>
                                          </p:val>
                                        </p:tav>
                                        <p:tav tm="100000">
                                          <p:val>
                                            <p:strVal val="#ppt_h"/>
                                          </p:val>
                                        </p:tav>
                                      </p:tavLst>
                                    </p:anim>
                                    <p:anim calcmode="lin" valueType="num">
                                      <p:cBhvr>
                                        <p:cTn id="16" dur="1000" fill="hold"/>
                                        <p:tgtEl>
                                          <p:spTgt spid="10"/>
                                        </p:tgtEl>
                                        <p:attrNameLst>
                                          <p:attrName>style.rotation</p:attrName>
                                        </p:attrNameLst>
                                      </p:cBhvr>
                                      <p:tavLst>
                                        <p:tav tm="0">
                                          <p:val>
                                            <p:fltVal val="90"/>
                                          </p:val>
                                        </p:tav>
                                        <p:tav tm="100000">
                                          <p:val>
                                            <p:fltVal val="0"/>
                                          </p:val>
                                        </p:tav>
                                      </p:tavLst>
                                    </p:anim>
                                    <p:animEffect transition="in" filter="fade">
                                      <p:cBhvr>
                                        <p:cTn id="17" dur="10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31" presetClass="entr" presetSubtype="0" repeatCount="300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1000" fill="hold"/>
                                        <p:tgtEl>
                                          <p:spTgt spid="11"/>
                                        </p:tgtEl>
                                        <p:attrNameLst>
                                          <p:attrName>ppt_w</p:attrName>
                                        </p:attrNameLst>
                                      </p:cBhvr>
                                      <p:tavLst>
                                        <p:tav tm="0">
                                          <p:val>
                                            <p:fltVal val="0"/>
                                          </p:val>
                                        </p:tav>
                                        <p:tav tm="100000">
                                          <p:val>
                                            <p:strVal val="#ppt_w"/>
                                          </p:val>
                                        </p:tav>
                                      </p:tavLst>
                                    </p:anim>
                                    <p:anim calcmode="lin" valueType="num">
                                      <p:cBhvr>
                                        <p:cTn id="23" dur="1000" fill="hold"/>
                                        <p:tgtEl>
                                          <p:spTgt spid="11"/>
                                        </p:tgtEl>
                                        <p:attrNameLst>
                                          <p:attrName>ppt_h</p:attrName>
                                        </p:attrNameLst>
                                      </p:cBhvr>
                                      <p:tavLst>
                                        <p:tav tm="0">
                                          <p:val>
                                            <p:fltVal val="0"/>
                                          </p:val>
                                        </p:tav>
                                        <p:tav tm="100000">
                                          <p:val>
                                            <p:strVal val="#ppt_h"/>
                                          </p:val>
                                        </p:tav>
                                      </p:tavLst>
                                    </p:anim>
                                    <p:anim calcmode="lin" valueType="num">
                                      <p:cBhvr>
                                        <p:cTn id="24" dur="1000" fill="hold"/>
                                        <p:tgtEl>
                                          <p:spTgt spid="11"/>
                                        </p:tgtEl>
                                        <p:attrNameLst>
                                          <p:attrName>style.rotation</p:attrName>
                                        </p:attrNameLst>
                                      </p:cBhvr>
                                      <p:tavLst>
                                        <p:tav tm="0">
                                          <p:val>
                                            <p:fltVal val="90"/>
                                          </p:val>
                                        </p:tav>
                                        <p:tav tm="100000">
                                          <p:val>
                                            <p:fltVal val="0"/>
                                          </p:val>
                                        </p:tav>
                                      </p:tavLst>
                                    </p:anim>
                                    <p:animEffect transition="in" filter="fade">
                                      <p:cBhvr>
                                        <p:cTn id="25" dur="10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26" fill="hold">
                      <p:stCondLst>
                        <p:cond delay="indefinite"/>
                      </p:stCondLst>
                      <p:childTnLst>
                        <p:par>
                          <p:cTn id="27" fill="hold">
                            <p:stCondLst>
                              <p:cond delay="0"/>
                            </p:stCondLst>
                            <p:childTnLst>
                              <p:par>
                                <p:cTn id="28" presetID="31" presetClass="entr" presetSubtype="0" repeatCount="300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1000" fill="hold"/>
                                        <p:tgtEl>
                                          <p:spTgt spid="12"/>
                                        </p:tgtEl>
                                        <p:attrNameLst>
                                          <p:attrName>ppt_w</p:attrName>
                                        </p:attrNameLst>
                                      </p:cBhvr>
                                      <p:tavLst>
                                        <p:tav tm="0">
                                          <p:val>
                                            <p:fltVal val="0"/>
                                          </p:val>
                                        </p:tav>
                                        <p:tav tm="100000">
                                          <p:val>
                                            <p:strVal val="#ppt_w"/>
                                          </p:val>
                                        </p:tav>
                                      </p:tavLst>
                                    </p:anim>
                                    <p:anim calcmode="lin" valueType="num">
                                      <p:cBhvr>
                                        <p:cTn id="31" dur="1000" fill="hold"/>
                                        <p:tgtEl>
                                          <p:spTgt spid="12"/>
                                        </p:tgtEl>
                                        <p:attrNameLst>
                                          <p:attrName>ppt_h</p:attrName>
                                        </p:attrNameLst>
                                      </p:cBhvr>
                                      <p:tavLst>
                                        <p:tav tm="0">
                                          <p:val>
                                            <p:fltVal val="0"/>
                                          </p:val>
                                        </p:tav>
                                        <p:tav tm="100000">
                                          <p:val>
                                            <p:strVal val="#ppt_h"/>
                                          </p:val>
                                        </p:tav>
                                      </p:tavLst>
                                    </p:anim>
                                    <p:anim calcmode="lin" valueType="num">
                                      <p:cBhvr>
                                        <p:cTn id="32" dur="1000" fill="hold"/>
                                        <p:tgtEl>
                                          <p:spTgt spid="12"/>
                                        </p:tgtEl>
                                        <p:attrNameLst>
                                          <p:attrName>style.rotation</p:attrName>
                                        </p:attrNameLst>
                                      </p:cBhvr>
                                      <p:tavLst>
                                        <p:tav tm="0">
                                          <p:val>
                                            <p:fltVal val="90"/>
                                          </p:val>
                                        </p:tav>
                                        <p:tav tm="100000">
                                          <p:val>
                                            <p:fltVal val="0"/>
                                          </p:val>
                                        </p:tav>
                                      </p:tavLst>
                                    </p:anim>
                                    <p:animEffect transition="in" filter="fade">
                                      <p:cBhvr>
                                        <p:cTn id="33" dur="1000"/>
                                        <p:tgtEl>
                                          <p:spTgt spid="12"/>
                                        </p:tgtEl>
                                      </p:cBhvr>
                                    </p:animEffec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71945" y="1002098"/>
            <a:ext cx="11125199" cy="4401205"/>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w="38100">
            <a:solidFill>
              <a:schemeClr val="tx1"/>
            </a:solidFill>
          </a:ln>
        </p:spPr>
        <p:txBody>
          <a:bodyPr wrap="square">
            <a:spAutoFit/>
          </a:bodyPr>
          <a:lstStyle/>
          <a:p>
            <a:pPr algn="just"/>
            <a:r>
              <a:rPr lang="en-US" sz="2800" dirty="0">
                <a:latin typeface="Times New Roman" panose="02020603050405020304" pitchFamily="18" charset="0"/>
                <a:ea typeface="Calibri" panose="020F0502020204030204" pitchFamily="34" charset="0"/>
                <a:cs typeface="Times New Roman" panose="02020603050405020304" pitchFamily="18" charset="0"/>
              </a:rPr>
              <a:t>Traditional childhood pastimes are on the (a) ...</a:t>
            </a:r>
            <a:r>
              <a:rPr lang="en-US" sz="2800" dirty="0">
                <a:ln w="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a:t>
            </a:r>
            <a:r>
              <a:rPr lang="en-US" sz="2800" dirty="0">
                <a:latin typeface="Times New Roman" panose="02020603050405020304" pitchFamily="18" charset="0"/>
                <a:ea typeface="Calibri" panose="020F0502020204030204" pitchFamily="34" charset="0"/>
                <a:cs typeface="Times New Roman" panose="02020603050405020304" pitchFamily="18" charset="0"/>
              </a:rPr>
              <a:t>. The older generation (b)</a:t>
            </a:r>
            <a:r>
              <a:rPr lang="en-US" sz="2800" dirty="0">
                <a:ln w="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 ................... </a:t>
            </a:r>
            <a:r>
              <a:rPr lang="en-US" sz="2800" dirty="0">
                <a:latin typeface="Times New Roman" panose="02020603050405020304" pitchFamily="18" charset="0"/>
                <a:ea typeface="Calibri" panose="020F0502020204030204" pitchFamily="34" charset="0"/>
                <a:cs typeface="Times New Roman" panose="02020603050405020304" pitchFamily="18" charset="0"/>
              </a:rPr>
              <a:t>their childhood outdoor (c).</a:t>
            </a:r>
            <a:r>
              <a:rPr lang="en-US" sz="2800" dirty="0">
                <a:ln w="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a:t>
            </a:r>
            <a:r>
              <a:rPr lang="en-US" sz="2800" dirty="0">
                <a:latin typeface="Times New Roman" panose="02020603050405020304" pitchFamily="18" charset="0"/>
                <a:ea typeface="Calibri" panose="020F0502020204030204" pitchFamily="34" charset="0"/>
                <a:cs typeface="Times New Roman" panose="02020603050405020304" pitchFamily="18" charset="0"/>
              </a:rPr>
              <a:t>...more than that of the younger (d) </a:t>
            </a:r>
            <a:r>
              <a:rPr lang="en-US" sz="2800" dirty="0">
                <a:ln w="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a:t>
            </a:r>
            <a:r>
              <a:rPr lang="en-US" sz="2800" dirty="0">
                <a:latin typeface="Times New Roman" panose="02020603050405020304" pitchFamily="18" charset="0"/>
                <a:ea typeface="Calibri" panose="020F0502020204030204" pitchFamily="34" charset="0"/>
                <a:cs typeface="Times New Roman" panose="02020603050405020304" pitchFamily="18" charset="0"/>
              </a:rPr>
              <a:t>.... In the past, people like to (e)......</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2800" dirty="0">
                <a:latin typeface="Times New Roman" panose="02020603050405020304" pitchFamily="18" charset="0"/>
                <a:ea typeface="Calibri" panose="020F0502020204030204" pitchFamily="34" charset="0"/>
                <a:cs typeface="Times New Roman" panose="02020603050405020304" pitchFamily="18" charset="0"/>
              </a:rPr>
              <a:t>.....their free time in the midst of (f) ......</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.They </a:t>
            </a:r>
            <a:r>
              <a:rPr lang="en-US" sz="2800" dirty="0">
                <a:latin typeface="Times New Roman" panose="02020603050405020304" pitchFamily="18" charset="0"/>
                <a:ea typeface="Calibri" panose="020F0502020204030204" pitchFamily="34" charset="0"/>
                <a:cs typeface="Times New Roman" panose="02020603050405020304" pitchFamily="18" charset="0"/>
              </a:rPr>
              <a:t>would (g) .</a:t>
            </a:r>
            <a:r>
              <a:rPr lang="en-US" sz="2800" dirty="0">
                <a:ln w="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a:t>
            </a:r>
            <a:r>
              <a:rPr lang="en-US" sz="2800" dirty="0">
                <a:latin typeface="Times New Roman" panose="02020603050405020304" pitchFamily="18" charset="0"/>
                <a:ea typeface="Calibri" panose="020F0502020204030204" pitchFamily="34" charset="0"/>
                <a:cs typeface="Times New Roman" panose="02020603050405020304" pitchFamily="18" charset="0"/>
              </a:rPr>
              <a:t>....... dens, daisy chains, climb trees, play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conkers</a:t>
            </a:r>
            <a:r>
              <a:rPr lang="en-US" sz="2800" dirty="0">
                <a:latin typeface="Times New Roman" panose="02020603050405020304" pitchFamily="18" charset="0"/>
                <a:ea typeface="Calibri" panose="020F0502020204030204" pitchFamily="34" charset="0"/>
                <a:cs typeface="Times New Roman" panose="02020603050405020304" pitchFamily="18" charset="0"/>
              </a:rPr>
              <a:t> and feed birds. In the past almost all the children had close (h) .</a:t>
            </a:r>
            <a:r>
              <a:rPr lang="en-US" sz="2800" dirty="0">
                <a:ln w="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a:t>
            </a:r>
            <a:r>
              <a:rPr lang="en-US" sz="2800" dirty="0">
                <a:latin typeface="Times New Roman" panose="02020603050405020304" pitchFamily="18" charset="0"/>
                <a:ea typeface="Calibri" panose="020F0502020204030204" pitchFamily="34" charset="0"/>
                <a:cs typeface="Times New Roman" panose="02020603050405020304" pitchFamily="18" charset="0"/>
              </a:rPr>
              <a:t>..with nature. Nature played a (</a:t>
            </a:r>
            <a:r>
              <a:rPr lang="en-US" sz="2800" dirty="0" err="1">
                <a:latin typeface="Times New Roman" panose="02020603050405020304" pitchFamily="18" charset="0"/>
                <a:ea typeface="Calibri" panose="020F0502020204030204" pitchFamily="34" charset="0"/>
                <a:cs typeface="Times New Roman" panose="02020603050405020304" pitchFamily="18" charset="0"/>
              </a:rPr>
              <a:t>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a:ln w="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a:t>
            </a:r>
            <a:r>
              <a:rPr lang="en-US" sz="2800" dirty="0">
                <a:latin typeface="Times New Roman" panose="02020603050405020304" pitchFamily="18" charset="0"/>
                <a:ea typeface="Calibri" panose="020F0502020204030204" pitchFamily="34" charset="0"/>
                <a:cs typeface="Times New Roman" panose="02020603050405020304" pitchFamily="18" charset="0"/>
              </a:rPr>
              <a:t>.... role in their life. They had much outdoor experiences because of having relation with nature. Nature had positive impact on them. But today children have less connection with nature and they are deprived of natural (j) .</a:t>
            </a:r>
            <a:r>
              <a:rPr lang="en-US" sz="2800" dirty="0">
                <a:ln w="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a:latin typeface="Times New Roman" panose="02020603050405020304" pitchFamily="18" charset="0"/>
                <a:ea typeface="Calibri" panose="020F0502020204030204" pitchFamily="34" charset="0"/>
                <a:cs typeface="Times New Roman" panose="02020603050405020304" pitchFamily="18" charset="0"/>
              </a:rPr>
              <a:t>of the citizens.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8587274" y="1002098"/>
            <a:ext cx="1218603" cy="523220"/>
          </a:xfrm>
          <a:prstGeom prst="rect">
            <a:avLst/>
          </a:prstGeom>
          <a:noFill/>
        </p:spPr>
        <p:txBody>
          <a:bodyPr wrap="none" lIns="91440" tIns="45720" rIns="91440" bIns="45720">
            <a:spAutoFit/>
          </a:bodyPr>
          <a:lstStyle/>
          <a:p>
            <a:pPr algn="ctr"/>
            <a:r>
              <a:rPr lang="en-US" sz="2800" cap="none" spc="0" dirty="0">
                <a:ln w="0"/>
                <a:solidFill>
                  <a:srgbClr val="FF0000"/>
                </a:solidFill>
                <a:latin typeface="Times New Roman" panose="02020603050405020304" pitchFamily="18" charset="0"/>
                <a:cs typeface="Times New Roman" panose="02020603050405020304" pitchFamily="18" charset="0"/>
              </a:rPr>
              <a:t>decline</a:t>
            </a:r>
          </a:p>
        </p:txBody>
      </p:sp>
      <p:sp>
        <p:nvSpPr>
          <p:cNvPr id="13" name="Rectangle 12"/>
          <p:cNvSpPr/>
          <p:nvPr/>
        </p:nvSpPr>
        <p:spPr>
          <a:xfrm>
            <a:off x="2857804" y="1296165"/>
            <a:ext cx="1556836" cy="523220"/>
          </a:xfrm>
          <a:prstGeom prst="rect">
            <a:avLst/>
          </a:prstGeom>
          <a:noFill/>
        </p:spPr>
        <p:txBody>
          <a:bodyPr wrap="none" lIns="91440" tIns="45720" rIns="91440" bIns="45720">
            <a:spAutoFit/>
          </a:bodyPr>
          <a:lstStyle/>
          <a:p>
            <a:pPr algn="ctr"/>
            <a:r>
              <a:rPr lang="en-US" sz="2800" cap="none" spc="0" dirty="0">
                <a:ln w="0"/>
                <a:solidFill>
                  <a:srgbClr val="FF0000"/>
                </a:solidFill>
                <a:latin typeface="Times New Roman" panose="02020603050405020304" pitchFamily="18" charset="0"/>
                <a:cs typeface="Times New Roman" panose="02020603050405020304" pitchFamily="18" charset="0"/>
              </a:rPr>
              <a:t>recollects</a:t>
            </a:r>
          </a:p>
        </p:txBody>
      </p:sp>
      <p:sp>
        <p:nvSpPr>
          <p:cNvPr id="14" name="Rectangle 13"/>
          <p:cNvSpPr/>
          <p:nvPr/>
        </p:nvSpPr>
        <p:spPr>
          <a:xfrm>
            <a:off x="9065137" y="1414559"/>
            <a:ext cx="1736373" cy="523220"/>
          </a:xfrm>
          <a:prstGeom prst="rect">
            <a:avLst/>
          </a:prstGeom>
          <a:noFill/>
        </p:spPr>
        <p:txBody>
          <a:bodyPr wrap="none" lIns="91440" tIns="45720" rIns="91440" bIns="45720">
            <a:spAutoFit/>
          </a:bodyPr>
          <a:lstStyle/>
          <a:p>
            <a:pPr algn="ctr"/>
            <a:r>
              <a:rPr lang="en-US" sz="2800" cap="none" spc="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experience</a:t>
            </a:r>
          </a:p>
        </p:txBody>
      </p:sp>
      <p:sp>
        <p:nvSpPr>
          <p:cNvPr id="15" name="Rectangle 14"/>
          <p:cNvSpPr/>
          <p:nvPr/>
        </p:nvSpPr>
        <p:spPr>
          <a:xfrm>
            <a:off x="5385593" y="1819385"/>
            <a:ext cx="1697902" cy="523220"/>
          </a:xfrm>
          <a:prstGeom prst="rect">
            <a:avLst/>
          </a:prstGeom>
          <a:noFill/>
        </p:spPr>
        <p:txBody>
          <a:bodyPr wrap="none" lIns="91440" tIns="45720" rIns="91440" bIns="45720">
            <a:spAutoFit/>
          </a:bodyPr>
          <a:lstStyle/>
          <a:p>
            <a:pPr algn="ctr"/>
            <a:r>
              <a:rPr lang="en-US" sz="2800" cap="none" spc="0" dirty="0">
                <a:ln w="0"/>
                <a:solidFill>
                  <a:srgbClr val="FF0000"/>
                </a:solidFill>
                <a:latin typeface="Times New Roman" panose="02020603050405020304" pitchFamily="18" charset="0"/>
                <a:cs typeface="Times New Roman" panose="02020603050405020304" pitchFamily="18" charset="0"/>
              </a:rPr>
              <a:t>generation</a:t>
            </a:r>
          </a:p>
        </p:txBody>
      </p:sp>
      <p:sp>
        <p:nvSpPr>
          <p:cNvPr id="16" name="Rectangle 15"/>
          <p:cNvSpPr/>
          <p:nvPr/>
        </p:nvSpPr>
        <p:spPr>
          <a:xfrm>
            <a:off x="1587809" y="2220393"/>
            <a:ext cx="1021433" cy="523220"/>
          </a:xfrm>
          <a:prstGeom prst="rect">
            <a:avLst/>
          </a:prstGeom>
          <a:noFill/>
        </p:spPr>
        <p:txBody>
          <a:bodyPr wrap="none" lIns="91440" tIns="45720" rIns="91440" bIns="45720">
            <a:spAutoFit/>
          </a:bodyPr>
          <a:lstStyle/>
          <a:p>
            <a:pPr algn="ctr"/>
            <a:r>
              <a:rPr lang="en-US" sz="280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spend</a:t>
            </a:r>
          </a:p>
        </p:txBody>
      </p:sp>
      <p:sp>
        <p:nvSpPr>
          <p:cNvPr id="17" name="Rectangle 16"/>
          <p:cNvSpPr/>
          <p:nvPr/>
        </p:nvSpPr>
        <p:spPr>
          <a:xfrm>
            <a:off x="8259070" y="2220393"/>
            <a:ext cx="1080745" cy="523220"/>
          </a:xfrm>
          <a:prstGeom prst="rect">
            <a:avLst/>
          </a:prstGeom>
          <a:noFill/>
        </p:spPr>
        <p:txBody>
          <a:bodyPr wrap="none" lIns="91440" tIns="45720" rIns="91440" bIns="45720">
            <a:spAutoFit/>
          </a:bodyPr>
          <a:lstStyle/>
          <a:p>
            <a:pPr algn="ctr"/>
            <a:r>
              <a:rPr lang="en-US" sz="280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nature</a:t>
            </a:r>
          </a:p>
        </p:txBody>
      </p:sp>
      <p:sp>
        <p:nvSpPr>
          <p:cNvPr id="18" name="Rectangle 17"/>
          <p:cNvSpPr/>
          <p:nvPr/>
        </p:nvSpPr>
        <p:spPr>
          <a:xfrm>
            <a:off x="1378057" y="2679480"/>
            <a:ext cx="960519" cy="523220"/>
          </a:xfrm>
          <a:prstGeom prst="rect">
            <a:avLst/>
          </a:prstGeom>
          <a:noFill/>
        </p:spPr>
        <p:txBody>
          <a:bodyPr wrap="none" lIns="91440" tIns="45720" rIns="91440" bIns="45720">
            <a:spAutoFit/>
          </a:bodyPr>
          <a:lstStyle/>
          <a:p>
            <a:pPr algn="ctr"/>
            <a:r>
              <a:rPr lang="en-US" sz="2800" cap="none" spc="0" dirty="0">
                <a:ln w="0"/>
                <a:solidFill>
                  <a:srgbClr val="FF0000"/>
                </a:solidFill>
                <a:latin typeface="Times New Roman" panose="02020603050405020304" pitchFamily="18" charset="0"/>
                <a:cs typeface="Times New Roman" panose="02020603050405020304" pitchFamily="18" charset="0"/>
              </a:rPr>
              <a:t>make</a:t>
            </a:r>
          </a:p>
        </p:txBody>
      </p:sp>
      <p:sp>
        <p:nvSpPr>
          <p:cNvPr id="19" name="Rectangle 18"/>
          <p:cNvSpPr/>
          <p:nvPr/>
        </p:nvSpPr>
        <p:spPr>
          <a:xfrm>
            <a:off x="8048665" y="3177078"/>
            <a:ext cx="1757212" cy="523220"/>
          </a:xfrm>
          <a:prstGeom prst="rect">
            <a:avLst/>
          </a:prstGeom>
          <a:noFill/>
        </p:spPr>
        <p:txBody>
          <a:bodyPr wrap="none" lIns="91440" tIns="45720" rIns="91440" bIns="45720">
            <a:spAutoFit/>
          </a:bodyPr>
          <a:lstStyle/>
          <a:p>
            <a:pPr algn="ctr"/>
            <a:r>
              <a:rPr lang="en-US" sz="2800" cap="none" spc="0" dirty="0">
                <a:ln w="0"/>
                <a:solidFill>
                  <a:srgbClr val="FF0000"/>
                </a:solidFill>
                <a:latin typeface="Times New Roman" panose="02020603050405020304" pitchFamily="18" charset="0"/>
                <a:cs typeface="Times New Roman" panose="02020603050405020304" pitchFamily="18" charset="0"/>
              </a:rPr>
              <a:t>connection</a:t>
            </a:r>
          </a:p>
        </p:txBody>
      </p:sp>
      <p:sp>
        <p:nvSpPr>
          <p:cNvPr id="20" name="Rectangle 19"/>
          <p:cNvSpPr/>
          <p:nvPr/>
        </p:nvSpPr>
        <p:spPr>
          <a:xfrm>
            <a:off x="4152164" y="3493827"/>
            <a:ext cx="821059" cy="523220"/>
          </a:xfrm>
          <a:prstGeom prst="rect">
            <a:avLst/>
          </a:prstGeom>
          <a:noFill/>
        </p:spPr>
        <p:txBody>
          <a:bodyPr wrap="none" lIns="91440" tIns="45720" rIns="91440" bIns="45720">
            <a:spAutoFit/>
          </a:bodyPr>
          <a:lstStyle/>
          <a:p>
            <a:pPr algn="ctr"/>
            <a:r>
              <a:rPr lang="en-US" sz="2800" cap="none" spc="0" dirty="0">
                <a:ln w="0"/>
                <a:solidFill>
                  <a:srgbClr val="FF0000"/>
                </a:solidFill>
                <a:latin typeface="Times New Roman" panose="02020603050405020304" pitchFamily="18" charset="0"/>
                <a:cs typeface="Times New Roman" panose="02020603050405020304" pitchFamily="18" charset="0"/>
              </a:rPr>
              <a:t>vital</a:t>
            </a:r>
          </a:p>
        </p:txBody>
      </p:sp>
      <p:sp>
        <p:nvSpPr>
          <p:cNvPr id="21" name="Rectangle 20"/>
          <p:cNvSpPr/>
          <p:nvPr/>
        </p:nvSpPr>
        <p:spPr>
          <a:xfrm>
            <a:off x="5199193" y="4880083"/>
            <a:ext cx="1736373" cy="523220"/>
          </a:xfrm>
          <a:prstGeom prst="rect">
            <a:avLst/>
          </a:prstGeom>
          <a:noFill/>
        </p:spPr>
        <p:txBody>
          <a:bodyPr wrap="none" lIns="91440" tIns="45720" rIns="91440" bIns="45720">
            <a:spAutoFit/>
          </a:bodyPr>
          <a:lstStyle/>
          <a:p>
            <a:pPr algn="ctr"/>
            <a:r>
              <a:rPr lang="en-US" sz="2800" cap="none" spc="0" dirty="0">
                <a:ln w="0"/>
                <a:solidFill>
                  <a:srgbClr val="FF0000"/>
                </a:solidFill>
                <a:latin typeface="Times New Roman" panose="02020603050405020304" pitchFamily="18" charset="0"/>
                <a:cs typeface="Times New Roman" panose="02020603050405020304" pitchFamily="18" charset="0"/>
              </a:rPr>
              <a:t>experience</a:t>
            </a:r>
          </a:p>
        </p:txBody>
      </p:sp>
      <p:sp>
        <p:nvSpPr>
          <p:cNvPr id="22" name="TextBox 21">
            <a:extLst>
              <a:ext uri="{FF2B5EF4-FFF2-40B4-BE49-F238E27FC236}">
                <a16:creationId xmlns:a16="http://schemas.microsoft.com/office/drawing/2014/main" id="{274535AC-D3FB-4AF2-8351-65E066E14AE0}"/>
              </a:ext>
            </a:extLst>
          </p:cNvPr>
          <p:cNvSpPr txBox="1"/>
          <p:nvPr/>
        </p:nvSpPr>
        <p:spPr>
          <a:xfrm>
            <a:off x="2903632" y="344333"/>
            <a:ext cx="6258392" cy="523220"/>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txBody>
          <a:bodyPr wrap="square">
            <a:spAutoFit/>
          </a:bodyPr>
          <a:lstStyle/>
          <a:p>
            <a:pPr algn="ctr"/>
            <a:r>
              <a:rPr lang="en-US" sz="2800" b="1" cap="none" spc="0" dirty="0">
                <a:ln w="0"/>
                <a:solidFill>
                  <a:schemeClr val="tx1"/>
                </a:solidFill>
                <a:latin typeface="Times New Roman" panose="02020603050405020304" pitchFamily="18" charset="0"/>
                <a:cs typeface="Times New Roman" panose="02020603050405020304" pitchFamily="18" charset="0"/>
              </a:rPr>
              <a:t>Fill in the blanks with suitable words</a:t>
            </a:r>
          </a:p>
        </p:txBody>
      </p:sp>
    </p:spTree>
    <p:extLst>
      <p:ext uri="{BB962C8B-B14F-4D97-AF65-F5344CB8AC3E}">
        <p14:creationId xmlns:p14="http://schemas.microsoft.com/office/powerpoint/2010/main" val="3560806323"/>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4">
                                            <p:txEl>
                                              <p:pRg st="0" end="0"/>
                                            </p:txEl>
                                          </p:spTgt>
                                        </p:tgtEl>
                                        <p:attrNameLst>
                                          <p:attrName>style.visibility</p:attrName>
                                        </p:attrNameLst>
                                      </p:cBhvr>
                                      <p:to>
                                        <p:strVal val="visible"/>
                                      </p:to>
                                    </p:set>
                                    <p:animEffect transition="in" filter="fade">
                                      <p:cBhvr>
                                        <p:cTn id="35" dur="1000"/>
                                        <p:tgtEl>
                                          <p:spTgt spid="14">
                                            <p:txEl>
                                              <p:pRg st="0" end="0"/>
                                            </p:txEl>
                                          </p:spTgt>
                                        </p:tgtEl>
                                      </p:cBhvr>
                                    </p:animEffect>
                                    <p:anim calcmode="lin" valueType="num">
                                      <p:cBhvr>
                                        <p:cTn id="36"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1000"/>
                                        <p:tgtEl>
                                          <p:spTgt spid="15"/>
                                        </p:tgtEl>
                                      </p:cBhvr>
                                    </p:animEffect>
                                    <p:anim calcmode="lin" valueType="num">
                                      <p:cBhvr>
                                        <p:cTn id="43" dur="1000" fill="hold"/>
                                        <p:tgtEl>
                                          <p:spTgt spid="15"/>
                                        </p:tgtEl>
                                        <p:attrNameLst>
                                          <p:attrName>ppt_x</p:attrName>
                                        </p:attrNameLst>
                                      </p:cBhvr>
                                      <p:tavLst>
                                        <p:tav tm="0">
                                          <p:val>
                                            <p:strVal val="#ppt_x"/>
                                          </p:val>
                                        </p:tav>
                                        <p:tav tm="100000">
                                          <p:val>
                                            <p:strVal val="#ppt_x"/>
                                          </p:val>
                                        </p:tav>
                                      </p:tavLst>
                                    </p:anim>
                                    <p:anim calcmode="lin" valueType="num">
                                      <p:cBhvr>
                                        <p:cTn id="4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1000"/>
                                        <p:tgtEl>
                                          <p:spTgt spid="16"/>
                                        </p:tgtEl>
                                      </p:cBhvr>
                                    </p:animEffect>
                                    <p:anim calcmode="lin" valueType="num">
                                      <p:cBhvr>
                                        <p:cTn id="50" dur="1000" fill="hold"/>
                                        <p:tgtEl>
                                          <p:spTgt spid="16"/>
                                        </p:tgtEl>
                                        <p:attrNameLst>
                                          <p:attrName>ppt_x</p:attrName>
                                        </p:attrNameLst>
                                      </p:cBhvr>
                                      <p:tavLst>
                                        <p:tav tm="0">
                                          <p:val>
                                            <p:strVal val="#ppt_x"/>
                                          </p:val>
                                        </p:tav>
                                        <p:tav tm="100000">
                                          <p:val>
                                            <p:strVal val="#ppt_x"/>
                                          </p:val>
                                        </p:tav>
                                      </p:tavLst>
                                    </p:anim>
                                    <p:anim calcmode="lin" valueType="num">
                                      <p:cBhvr>
                                        <p:cTn id="5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1000"/>
                                        <p:tgtEl>
                                          <p:spTgt spid="17"/>
                                        </p:tgtEl>
                                      </p:cBhvr>
                                    </p:animEffect>
                                    <p:anim calcmode="lin" valueType="num">
                                      <p:cBhvr>
                                        <p:cTn id="57" dur="1000" fill="hold"/>
                                        <p:tgtEl>
                                          <p:spTgt spid="17"/>
                                        </p:tgtEl>
                                        <p:attrNameLst>
                                          <p:attrName>ppt_x</p:attrName>
                                        </p:attrNameLst>
                                      </p:cBhvr>
                                      <p:tavLst>
                                        <p:tav tm="0">
                                          <p:val>
                                            <p:strVal val="#ppt_x"/>
                                          </p:val>
                                        </p:tav>
                                        <p:tav tm="100000">
                                          <p:val>
                                            <p:strVal val="#ppt_x"/>
                                          </p:val>
                                        </p:tav>
                                      </p:tavLst>
                                    </p:anim>
                                    <p:anim calcmode="lin" valueType="num">
                                      <p:cBhvr>
                                        <p:cTn id="5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fade">
                                      <p:cBhvr>
                                        <p:cTn id="70" dur="1000"/>
                                        <p:tgtEl>
                                          <p:spTgt spid="19"/>
                                        </p:tgtEl>
                                      </p:cBhvr>
                                    </p:animEffect>
                                    <p:anim calcmode="lin" valueType="num">
                                      <p:cBhvr>
                                        <p:cTn id="71" dur="1000" fill="hold"/>
                                        <p:tgtEl>
                                          <p:spTgt spid="19"/>
                                        </p:tgtEl>
                                        <p:attrNameLst>
                                          <p:attrName>ppt_x</p:attrName>
                                        </p:attrNameLst>
                                      </p:cBhvr>
                                      <p:tavLst>
                                        <p:tav tm="0">
                                          <p:val>
                                            <p:strVal val="#ppt_x"/>
                                          </p:val>
                                        </p:tav>
                                        <p:tav tm="100000">
                                          <p:val>
                                            <p:strVal val="#ppt_x"/>
                                          </p:val>
                                        </p:tav>
                                      </p:tavLst>
                                    </p:anim>
                                    <p:anim calcmode="lin" valueType="num">
                                      <p:cBhvr>
                                        <p:cTn id="72"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fade">
                                      <p:cBhvr>
                                        <p:cTn id="77" dur="1000"/>
                                        <p:tgtEl>
                                          <p:spTgt spid="20"/>
                                        </p:tgtEl>
                                      </p:cBhvr>
                                    </p:animEffect>
                                    <p:anim calcmode="lin" valueType="num">
                                      <p:cBhvr>
                                        <p:cTn id="78" dur="1000" fill="hold"/>
                                        <p:tgtEl>
                                          <p:spTgt spid="20"/>
                                        </p:tgtEl>
                                        <p:attrNameLst>
                                          <p:attrName>ppt_x</p:attrName>
                                        </p:attrNameLst>
                                      </p:cBhvr>
                                      <p:tavLst>
                                        <p:tav tm="0">
                                          <p:val>
                                            <p:strVal val="#ppt_x"/>
                                          </p:val>
                                        </p:tav>
                                        <p:tav tm="100000">
                                          <p:val>
                                            <p:strVal val="#ppt_x"/>
                                          </p:val>
                                        </p:tav>
                                      </p:tavLst>
                                    </p:anim>
                                    <p:anim calcmode="lin" valueType="num">
                                      <p:cBhvr>
                                        <p:cTn id="7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13" grpId="0"/>
      <p:bldP spid="15" grpId="0"/>
      <p:bldP spid="16" grpId="0"/>
      <p:bldP spid="17" grpId="0"/>
      <p:bldP spid="18" grpId="0"/>
      <p:bldP spid="19" grpId="0"/>
      <p:bldP spid="20" grpId="0"/>
      <p:bldP spid="21" grpId="0"/>
      <p:bldP spid="2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25520" y="1868801"/>
            <a:ext cx="11457709" cy="3253968"/>
          </a:xfrm>
          <a:prstGeom prst="rect">
            <a:avLst/>
          </a:prstGeom>
          <a:solidFill>
            <a:schemeClr val="accent2">
              <a:lumMod val="20000"/>
              <a:lumOff val="80000"/>
            </a:schemeClr>
          </a:solidFill>
          <a:ln w="28575">
            <a:solidFill>
              <a:schemeClr val="tx1"/>
            </a:solidFill>
          </a:ln>
        </p:spPr>
        <p:txBody>
          <a:bodyPr wrap="square">
            <a:spAutoFit/>
          </a:bodyPr>
          <a:lstStyle/>
          <a:p>
            <a:pPr algn="just">
              <a:lnSpc>
                <a:spcPct val="107000"/>
              </a:lnSpc>
            </a:pPr>
            <a:r>
              <a:rPr lang="en-US" sz="3200" dirty="0">
                <a:latin typeface="Times New Roman" panose="02020603050405020304" pitchFamily="18" charset="0"/>
                <a:ea typeface="Calibri" panose="020F0502020204030204" pitchFamily="34" charset="0"/>
                <a:cs typeface="Times New Roman" panose="02020603050405020304" pitchFamily="18" charset="0"/>
              </a:rPr>
              <a:t>(</a:t>
            </a:r>
            <a:r>
              <a:rPr lang="en-US" sz="3200" dirty="0" err="1">
                <a:latin typeface="Times New Roman" panose="02020603050405020304" pitchFamily="18" charset="0"/>
                <a:ea typeface="Calibri" panose="020F0502020204030204" pitchFamily="34" charset="0"/>
                <a:cs typeface="Times New Roman" panose="02020603050405020304" pitchFamily="18" charset="0"/>
              </a:rPr>
              <a:t>i</a:t>
            </a:r>
            <a:r>
              <a:rPr lang="en-US" sz="3200" dirty="0">
                <a:latin typeface="Times New Roman" panose="02020603050405020304" pitchFamily="18" charset="0"/>
                <a:ea typeface="Calibri" panose="020F0502020204030204" pitchFamily="34" charset="0"/>
                <a:cs typeface="Times New Roman" panose="02020603050405020304" pitchFamily="18" charset="0"/>
              </a:rPr>
              <a:t>) What </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do you mean by </a:t>
            </a:r>
            <a:r>
              <a:rPr lang="en-US" sz="3200" dirty="0">
                <a:latin typeface="Times New Roman" panose="02020603050405020304" pitchFamily="18" charset="0"/>
                <a:ea typeface="Calibri" panose="020F0502020204030204" pitchFamily="34" charset="0"/>
                <a:cs typeface="Times New Roman" panose="02020603050405020304" pitchFamily="18" charset="0"/>
              </a:rPr>
              <a:t>pastime?</a:t>
            </a:r>
          </a:p>
          <a:p>
            <a:pPr algn="just">
              <a:lnSpc>
                <a:spcPct val="107000"/>
              </a:lnSpc>
            </a:pPr>
            <a:r>
              <a:rPr lang="en-US" sz="3200"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Answer: Pastime </a:t>
            </a:r>
            <a:r>
              <a:rPr lang="en-US" sz="3200" dirty="0" smtClean="0">
                <a:solidFill>
                  <a:srgbClr val="00B050"/>
                </a:solidFill>
                <a:latin typeface="Times New Roman" panose="02020603050405020304" pitchFamily="18" charset="0"/>
                <a:ea typeface="Calibri" panose="020F0502020204030204" pitchFamily="34" charset="0"/>
                <a:cs typeface="Times New Roman" panose="02020603050405020304" pitchFamily="18" charset="0"/>
              </a:rPr>
              <a:t>means the leisure activities </a:t>
            </a:r>
            <a:r>
              <a:rPr lang="en-US" sz="3200"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w</a:t>
            </a:r>
            <a:r>
              <a:rPr lang="en-US" sz="3200" dirty="0" smtClean="0">
                <a:solidFill>
                  <a:srgbClr val="00B050"/>
                </a:solidFill>
                <a:latin typeface="Times New Roman" panose="02020603050405020304" pitchFamily="18" charset="0"/>
                <a:ea typeface="Calibri" panose="020F0502020204030204" pitchFamily="34" charset="0"/>
                <a:cs typeface="Times New Roman" panose="02020603050405020304" pitchFamily="18" charset="0"/>
              </a:rPr>
              <a:t>hat </a:t>
            </a:r>
            <a:r>
              <a:rPr lang="en-US" sz="3200"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we </a:t>
            </a:r>
            <a:r>
              <a:rPr lang="en-US" sz="3200" dirty="0" smtClean="0">
                <a:solidFill>
                  <a:srgbClr val="00B050"/>
                </a:solidFill>
                <a:latin typeface="Times New Roman" panose="02020603050405020304" pitchFamily="18" charset="0"/>
                <a:ea typeface="Calibri" panose="020F0502020204030204" pitchFamily="34" charset="0"/>
                <a:cs typeface="Times New Roman" panose="02020603050405020304" pitchFamily="18" charset="0"/>
              </a:rPr>
              <a:t>do for   our recreation but its not our main job. </a:t>
            </a:r>
            <a:endParaRPr lang="en-US" sz="3200" dirty="0">
              <a:solidFill>
                <a:srgbClr val="00B05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en-US" sz="3200" dirty="0">
                <a:latin typeface="Times New Roman" panose="02020603050405020304" pitchFamily="18" charset="0"/>
                <a:ea typeface="Calibri" panose="020F0502020204030204" pitchFamily="34" charset="0"/>
                <a:cs typeface="Times New Roman" panose="02020603050405020304" pitchFamily="18" charset="0"/>
              </a:rPr>
              <a:t>(ii) Can you tell </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the name of some pastime activities?</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en-US" sz="3200"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Answer: </a:t>
            </a:r>
            <a:r>
              <a:rPr lang="en-US" sz="3200" dirty="0" smtClean="0">
                <a:solidFill>
                  <a:srgbClr val="00B050"/>
                </a:solidFill>
                <a:latin typeface="Times New Roman" panose="02020603050405020304" pitchFamily="18" charset="0"/>
                <a:ea typeface="Calibri" panose="020F0502020204030204" pitchFamily="34" charset="0"/>
                <a:cs typeface="Times New Roman" panose="02020603050405020304" pitchFamily="18" charset="0"/>
              </a:rPr>
              <a:t>Gardening, reading books, chatting with  friends, travelling, singing, dancing, story writing, gaming, internet </a:t>
            </a:r>
            <a:r>
              <a:rPr lang="en-US" sz="3200"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browsing etc</a:t>
            </a:r>
            <a:r>
              <a:rPr lang="en-US" sz="3200" dirty="0" smtClean="0">
                <a:solidFill>
                  <a:srgbClr val="00B050"/>
                </a:solidFill>
                <a:latin typeface="Times New Roman" panose="02020603050405020304" pitchFamily="18" charset="0"/>
                <a:ea typeface="Calibri" panose="020F0502020204030204" pitchFamily="34" charset="0"/>
                <a:cs typeface="Times New Roman" panose="02020603050405020304" pitchFamily="18" charset="0"/>
              </a:rPr>
              <a:t>.</a:t>
            </a:r>
            <a:endParaRPr lang="en-US" sz="3200" dirty="0">
              <a:solidFill>
                <a:srgbClr val="00B05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DB27FD83-F98D-49BB-9ACE-4D048BF64843}"/>
              </a:ext>
            </a:extLst>
          </p:cNvPr>
          <p:cNvSpPr txBox="1"/>
          <p:nvPr/>
        </p:nvSpPr>
        <p:spPr>
          <a:xfrm>
            <a:off x="2867776" y="1062762"/>
            <a:ext cx="6871969" cy="646331"/>
          </a:xfrm>
          <a:prstGeom prst="rect">
            <a:avLst/>
          </a:prstGeom>
          <a:solidFill>
            <a:srgbClr val="002060"/>
          </a:solidFill>
          <a:ln>
            <a:solidFill>
              <a:srgbClr val="002060"/>
            </a:solidFill>
          </a:ln>
        </p:spPr>
        <p:txBody>
          <a:bodyPr wrap="square">
            <a:spAutoFit/>
          </a:bodyPr>
          <a:lstStyle/>
          <a:p>
            <a:pPr algn="ctr"/>
            <a:r>
              <a:rPr lang="en-US" sz="3600" b="1" dirty="0" smtClean="0">
                <a:solidFill>
                  <a:schemeClr val="bg1"/>
                </a:solidFill>
                <a:latin typeface="Times New Roman" panose="02020603050405020304" pitchFamily="18" charset="0"/>
                <a:cs typeface="Times New Roman" panose="02020603050405020304" pitchFamily="18" charset="0"/>
              </a:rPr>
              <a:t>Answer </a:t>
            </a:r>
            <a:r>
              <a:rPr lang="en-US" sz="3600" b="1" dirty="0">
                <a:solidFill>
                  <a:schemeClr val="bg1"/>
                </a:solidFill>
                <a:latin typeface="Times New Roman" panose="02020603050405020304" pitchFamily="18" charset="0"/>
                <a:cs typeface="Times New Roman" panose="02020603050405020304" pitchFamily="18" charset="0"/>
              </a:rPr>
              <a:t>the following questions</a:t>
            </a:r>
          </a:p>
        </p:txBody>
      </p:sp>
      <p:sp>
        <p:nvSpPr>
          <p:cNvPr id="4" name="TextBox 3">
            <a:extLst>
              <a:ext uri="{FF2B5EF4-FFF2-40B4-BE49-F238E27FC236}">
                <a16:creationId xmlns:a16="http://schemas.microsoft.com/office/drawing/2014/main" id="{DB27FD83-F98D-49BB-9ACE-4D048BF64843}"/>
              </a:ext>
            </a:extLst>
          </p:cNvPr>
          <p:cNvSpPr txBox="1"/>
          <p:nvPr/>
        </p:nvSpPr>
        <p:spPr>
          <a:xfrm>
            <a:off x="2618391" y="256723"/>
            <a:ext cx="6871969" cy="646331"/>
          </a:xfrm>
          <a:prstGeom prst="rect">
            <a:avLst/>
          </a:prstGeom>
          <a:solidFill>
            <a:srgbClr val="002060"/>
          </a:solidFill>
          <a:ln>
            <a:solidFill>
              <a:srgbClr val="002060"/>
            </a:solidFill>
          </a:ln>
        </p:spPr>
        <p:txBody>
          <a:bodyPr wrap="square">
            <a:spAutoFit/>
          </a:bodyPr>
          <a:lstStyle/>
          <a:p>
            <a:pPr algn="ctr"/>
            <a:r>
              <a:rPr lang="en-US" sz="3600" b="1" dirty="0" smtClean="0">
                <a:solidFill>
                  <a:schemeClr val="bg1"/>
                </a:solidFill>
                <a:latin typeface="Times New Roman" panose="02020603050405020304" pitchFamily="18" charset="0"/>
                <a:cs typeface="Times New Roman" panose="02020603050405020304" pitchFamily="18" charset="0"/>
              </a:rPr>
              <a:t> Evaluation</a:t>
            </a:r>
          </a:p>
        </p:txBody>
      </p:sp>
    </p:spTree>
    <p:extLst>
      <p:ext uri="{BB962C8B-B14F-4D97-AF65-F5344CB8AC3E}">
        <p14:creationId xmlns:p14="http://schemas.microsoft.com/office/powerpoint/2010/main" val="117246133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37"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barn(outVertical)">
                                      <p:cBhvr>
                                        <p:cTn id="21" dur="500"/>
                                        <p:tgtEl>
                                          <p:spTgt spid="6">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37" fill="hold" nodeType="clickEffect">
                                  <p:stCondLst>
                                    <p:cond delay="0"/>
                                  </p:stCondLst>
                                  <p:childTnLst>
                                    <p:set>
                                      <p:cBhvr>
                                        <p:cTn id="25" dur="1" fill="hold">
                                          <p:stCondLst>
                                            <p:cond delay="0"/>
                                          </p:stCondLst>
                                        </p:cTn>
                                        <p:tgtEl>
                                          <p:spTgt spid="6">
                                            <p:txEl>
                                              <p:pRg st="1" end="1"/>
                                            </p:txEl>
                                          </p:spTgt>
                                        </p:tgtEl>
                                        <p:attrNameLst>
                                          <p:attrName>style.visibility</p:attrName>
                                        </p:attrNameLst>
                                      </p:cBhvr>
                                      <p:to>
                                        <p:strVal val="visible"/>
                                      </p:to>
                                    </p:set>
                                    <p:animEffect transition="in" filter="barn(outVertical)">
                                      <p:cBhvr>
                                        <p:cTn id="26" dur="500"/>
                                        <p:tgtEl>
                                          <p:spTgt spid="6">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37" fill="hold"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animEffect transition="in" filter="barn(outVertical)">
                                      <p:cBhvr>
                                        <p:cTn id="31" dur="500"/>
                                        <p:tgtEl>
                                          <p:spTgt spid="6">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37" fill="hold" nodeType="clickEffect">
                                  <p:stCondLst>
                                    <p:cond delay="0"/>
                                  </p:stCondLst>
                                  <p:childTnLst>
                                    <p:set>
                                      <p:cBhvr>
                                        <p:cTn id="35" dur="1" fill="hold">
                                          <p:stCondLst>
                                            <p:cond delay="0"/>
                                          </p:stCondLst>
                                        </p:cTn>
                                        <p:tgtEl>
                                          <p:spTgt spid="6">
                                            <p:txEl>
                                              <p:pRg st="3" end="3"/>
                                            </p:txEl>
                                          </p:spTgt>
                                        </p:tgtEl>
                                        <p:attrNameLst>
                                          <p:attrName>style.visibility</p:attrName>
                                        </p:attrNameLst>
                                      </p:cBhvr>
                                      <p:to>
                                        <p:strVal val="visible"/>
                                      </p:to>
                                    </p:set>
                                    <p:animEffect transition="in" filter="barn(outVertical)">
                                      <p:cBhvr>
                                        <p:cTn id="36"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68037" y="496054"/>
            <a:ext cx="11457709" cy="5716180"/>
          </a:xfrm>
          <a:prstGeom prst="rect">
            <a:avLst/>
          </a:prstGeom>
          <a:solidFill>
            <a:schemeClr val="accent2">
              <a:lumMod val="20000"/>
              <a:lumOff val="80000"/>
            </a:schemeClr>
          </a:solidFill>
          <a:ln w="28575">
            <a:solidFill>
              <a:schemeClr val="tx1"/>
            </a:solidFill>
          </a:ln>
        </p:spPr>
        <p:txBody>
          <a:bodyPr wrap="square">
            <a:spAutoFit/>
          </a:bodyPr>
          <a:lstStyle/>
          <a:p>
            <a:pPr algn="just">
              <a:lnSpc>
                <a:spcPct val="107000"/>
              </a:lnSpc>
            </a:pPr>
            <a:r>
              <a:rPr lang="en-US" sz="3200" dirty="0" smtClean="0">
                <a:latin typeface="Times New Roman" panose="02020603050405020304" pitchFamily="18" charset="0"/>
                <a:ea typeface="Calibri" panose="020F0502020204030204" pitchFamily="34" charset="0"/>
                <a:cs typeface="Times New Roman" panose="02020603050405020304" pitchFamily="18" charset="0"/>
              </a:rPr>
              <a:t>(</a:t>
            </a:r>
            <a:r>
              <a:rPr lang="en-US" sz="3200" dirty="0">
                <a:latin typeface="Times New Roman" panose="02020603050405020304" pitchFamily="18" charset="0"/>
                <a:ea typeface="Calibri" panose="020F0502020204030204" pitchFamily="34" charset="0"/>
                <a:cs typeface="Times New Roman" panose="02020603050405020304" pitchFamily="18" charset="0"/>
              </a:rPr>
              <a:t>iii) </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Who is Mike Clarke?</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r>
              <a:rPr lang="en-US" sz="3200"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Answer: </a:t>
            </a:r>
            <a:r>
              <a:rPr lang="en-US" sz="3200" dirty="0" smtClean="0">
                <a:solidFill>
                  <a:srgbClr val="00B050"/>
                </a:solidFill>
                <a:latin typeface="Times New Roman" panose="02020603050405020304" pitchFamily="18" charset="0"/>
                <a:ea typeface="Calibri" panose="020F0502020204030204" pitchFamily="34" charset="0"/>
                <a:cs typeface="Times New Roman" panose="02020603050405020304" pitchFamily="18" charset="0"/>
              </a:rPr>
              <a:t>Mike Clarke is the chief executive of the RSPB</a:t>
            </a:r>
            <a:r>
              <a:rPr lang="en-GB" sz="3200" dirty="0" smtClean="0">
                <a:solidFill>
                  <a:srgbClr val="00B050"/>
                </a:solidFill>
                <a:latin typeface="Times New Roman" panose="02020603050405020304" pitchFamily="18" charset="0"/>
                <a:ea typeface="Calibri" panose="020F0502020204030204" pitchFamily="34" charset="0"/>
                <a:cs typeface="Times New Roman" panose="02020603050405020304" pitchFamily="18" charset="0"/>
              </a:rPr>
              <a:t>(Royal </a:t>
            </a:r>
            <a:r>
              <a:rPr lang="en-GB" sz="3200"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Society for the Protection of </a:t>
            </a:r>
            <a:r>
              <a:rPr lang="en-GB" sz="3200" dirty="0" smtClean="0">
                <a:solidFill>
                  <a:srgbClr val="00B050"/>
                </a:solidFill>
                <a:latin typeface="Times New Roman" panose="02020603050405020304" pitchFamily="18" charset="0"/>
                <a:ea typeface="Calibri" panose="020F0502020204030204" pitchFamily="34" charset="0"/>
                <a:cs typeface="Times New Roman" panose="02020603050405020304" pitchFamily="18" charset="0"/>
              </a:rPr>
              <a:t>Birds) which is </a:t>
            </a:r>
            <a:r>
              <a:rPr lang="en-GB" sz="3200"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a charitable organisation registered in England and Wales</a:t>
            </a:r>
            <a:r>
              <a:rPr lang="en-GB" sz="3200" dirty="0" smtClean="0">
                <a:solidFill>
                  <a:srgbClr val="00B050"/>
                </a:solidFill>
                <a:latin typeface="Times New Roman" panose="02020603050405020304" pitchFamily="18" charset="0"/>
                <a:ea typeface="Calibri" panose="020F0502020204030204" pitchFamily="34" charset="0"/>
                <a:cs typeface="Times New Roman" panose="02020603050405020304" pitchFamily="18" charset="0"/>
              </a:rPr>
              <a:t>.</a:t>
            </a:r>
          </a:p>
          <a:p>
            <a:pPr lvl="0" algn="just">
              <a:lnSpc>
                <a:spcPct val="107000"/>
              </a:lnSpc>
            </a:pP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r>
              <a:rPr lang="en-US" sz="32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iv) What </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is </a:t>
            </a:r>
            <a:r>
              <a:rPr lang="en-US" sz="32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the condition of conventional forms of pastime activities?</a:t>
            </a:r>
            <a:endPar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07000"/>
              </a:lnSpc>
            </a:pPr>
            <a:r>
              <a:rPr lang="en-US" sz="3200"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Answer: T</a:t>
            </a:r>
            <a:r>
              <a:rPr lang="en-US" sz="3200" dirty="0" smtClean="0">
                <a:solidFill>
                  <a:srgbClr val="00B050"/>
                </a:solidFill>
                <a:latin typeface="Times New Roman" panose="02020603050405020304" pitchFamily="18" charset="0"/>
                <a:ea typeface="Calibri" panose="020F0502020204030204" pitchFamily="34" charset="0"/>
                <a:cs typeface="Times New Roman" panose="02020603050405020304" pitchFamily="18" charset="0"/>
              </a:rPr>
              <a:t>he </a:t>
            </a:r>
            <a:r>
              <a:rPr lang="en-US" sz="3200"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condition of conventional forms of pastime </a:t>
            </a:r>
            <a:r>
              <a:rPr lang="en-US" sz="3200" dirty="0" smtClean="0">
                <a:solidFill>
                  <a:srgbClr val="00B050"/>
                </a:solidFill>
                <a:latin typeface="Times New Roman" panose="02020603050405020304" pitchFamily="18" charset="0"/>
                <a:ea typeface="Calibri" panose="020F0502020204030204" pitchFamily="34" charset="0"/>
                <a:cs typeface="Times New Roman" panose="02020603050405020304" pitchFamily="18" charset="0"/>
              </a:rPr>
              <a:t>activities are waning gradually.</a:t>
            </a:r>
            <a:endParaRPr lang="en-US" sz="3200" dirty="0">
              <a:solidFill>
                <a:srgbClr val="00B050"/>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07000"/>
              </a:lnSpc>
            </a:pPr>
            <a:r>
              <a:rPr lang="en-US" sz="32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(v</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What is </a:t>
            </a:r>
            <a:r>
              <a:rPr lang="en-US" sz="32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nature’s impact on children’s learning?</a:t>
            </a:r>
            <a:endPar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r>
              <a:rPr lang="en-US" sz="3200"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Answer: </a:t>
            </a:r>
            <a:r>
              <a:rPr lang="en-US" sz="3200" dirty="0" smtClean="0">
                <a:solidFill>
                  <a:srgbClr val="00B050"/>
                </a:solidFill>
                <a:latin typeface="Times New Roman" panose="02020603050405020304" pitchFamily="18" charset="0"/>
                <a:ea typeface="Calibri" panose="020F0502020204030204" pitchFamily="34" charset="0"/>
                <a:cs typeface="Times New Roman" panose="02020603050405020304" pitchFamily="18" charset="0"/>
              </a:rPr>
              <a:t>Nature influences</a:t>
            </a:r>
            <a:r>
              <a:rPr lang="en-US" sz="32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on children’s learning</a:t>
            </a:r>
            <a:r>
              <a:rPr lang="en-US" sz="3200" dirty="0" smtClean="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by developing their  education, health, well-being and social skill. </a:t>
            </a:r>
            <a:endParaRPr lang="en-GB" sz="3200" dirty="0" smtClean="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357771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out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outVertic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arn(outVertic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arn(outVertical)">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37"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barn(outVertical)">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37"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barn(outVertical)">
                                      <p:cBhvr>
                                        <p:cTn id="3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2" y="4133435"/>
            <a:ext cx="10806544" cy="914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solidFill>
                  <a:schemeClr val="tx1"/>
                </a:solidFill>
                <a:latin typeface="Times New Roman" panose="02020603050405020304" pitchFamily="18" charset="0"/>
                <a:cs typeface="Times New Roman" panose="02020603050405020304" pitchFamily="18" charset="0"/>
              </a:rPr>
              <a:t>Write paragraph on about the differences  of modern and traditional pastimes.</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6" name="Rectangle 5"/>
          <p:cNvSpPr/>
          <p:nvPr/>
        </p:nvSpPr>
        <p:spPr>
          <a:xfrm>
            <a:off x="5376661" y="822903"/>
            <a:ext cx="3020379" cy="769441"/>
          </a:xfrm>
          <a:prstGeom prst="rect">
            <a:avLst/>
          </a:prstGeom>
          <a:solidFill>
            <a:schemeClr val="accent4">
              <a:lumMod val="40000"/>
              <a:lumOff val="60000"/>
            </a:schemeClr>
          </a:solidFill>
        </p:spPr>
        <p:txBody>
          <a:bodyPr wrap="none">
            <a:spAutoFit/>
          </a:bodyPr>
          <a:lstStyle/>
          <a:p>
            <a:r>
              <a:rPr lang="en-GB" sz="4400" b="1" dirty="0" smtClean="0">
                <a:solidFill>
                  <a:prstClr val="black"/>
                </a:solidFill>
                <a:latin typeface="Times New Roman" panose="02020603050405020304" pitchFamily="18" charset="0"/>
                <a:cs typeface="Times New Roman" panose="02020603050405020304" pitchFamily="18" charset="0"/>
              </a:rPr>
              <a:t>Home work</a:t>
            </a:r>
            <a:endParaRPr lang="en-US" sz="2800" dirty="0"/>
          </a:p>
        </p:txBody>
      </p:sp>
      <p:pic>
        <p:nvPicPr>
          <p:cNvPr id="7" name="Picture 6">
            <a:extLst>
              <a:ext uri="{FF2B5EF4-FFF2-40B4-BE49-F238E27FC236}">
                <a16:creationId xmlns:a16="http://schemas.microsoft.com/office/drawing/2014/main" id="{B4F1E288-ABF3-4E07-BBB5-3B98C03C66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5963" y="2066704"/>
            <a:ext cx="3429000" cy="1771650"/>
          </a:xfrm>
          <a:prstGeom prst="rect">
            <a:avLst/>
          </a:prstGeom>
        </p:spPr>
      </p:pic>
    </p:spTree>
    <p:extLst>
      <p:ext uri="{BB962C8B-B14F-4D97-AF65-F5344CB8AC3E}">
        <p14:creationId xmlns:p14="http://schemas.microsoft.com/office/powerpoint/2010/main" val="129908675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00338" y="908432"/>
            <a:ext cx="3962400" cy="470898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6000" b="1" dirty="0">
                <a:ln w="11430"/>
                <a:solidFill>
                  <a:srgbClr val="0000CC"/>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Good</a:t>
            </a:r>
          </a:p>
          <a:p>
            <a:pPr algn="ctr"/>
            <a:r>
              <a:rPr lang="en-US" sz="6000" b="1" dirty="0">
                <a:ln w="11430"/>
                <a:solidFill>
                  <a:srgbClr val="0000CC"/>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Bye</a:t>
            </a:r>
          </a:p>
          <a:p>
            <a:pPr algn="ctr"/>
            <a:r>
              <a:rPr lang="en-US" sz="6000" b="1" dirty="0">
                <a:ln w="11430"/>
                <a:solidFill>
                  <a:srgbClr val="0000CC"/>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For </a:t>
            </a:r>
          </a:p>
          <a:p>
            <a:pPr algn="ctr"/>
            <a:r>
              <a:rPr lang="en-US" sz="6000" b="1" dirty="0">
                <a:ln w="11430"/>
                <a:solidFill>
                  <a:srgbClr val="0000CC"/>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Today,</a:t>
            </a:r>
          </a:p>
          <a:p>
            <a:pPr algn="ctr"/>
            <a:r>
              <a:rPr lang="en-US" sz="6000" b="1" dirty="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Thank you</a:t>
            </a:r>
          </a:p>
        </p:txBody>
      </p:sp>
      <p:pic>
        <p:nvPicPr>
          <p:cNvPr id="3" name="Picture 2">
            <a:extLst>
              <a:ext uri="{FF2B5EF4-FFF2-40B4-BE49-F238E27FC236}">
                <a16:creationId xmlns:a16="http://schemas.microsoft.com/office/drawing/2014/main" id="{B2F612E9-77AB-4206-8F64-00C16C3E3304}"/>
              </a:ext>
            </a:extLst>
          </p:cNvPr>
          <p:cNvPicPr>
            <a:picLocks noChangeAspect="1"/>
          </p:cNvPicPr>
          <p:nvPr/>
        </p:nvPicPr>
        <p:blipFill rotWithShape="1">
          <a:blip r:embed="rId3">
            <a:extLst>
              <a:ext uri="{28A0092B-C50C-407E-A947-70E740481C1C}">
                <a14:useLocalDpi xmlns:a14="http://schemas.microsoft.com/office/drawing/2010/main" val="0"/>
              </a:ext>
            </a:extLst>
          </a:blip>
          <a:srcRect b="2801"/>
          <a:stretch/>
        </p:blipFill>
        <p:spPr>
          <a:xfrm>
            <a:off x="1129262" y="894832"/>
            <a:ext cx="5437676" cy="5068337"/>
          </a:xfrm>
          <a:prstGeom prst="rect">
            <a:avLst/>
          </a:prstGeom>
        </p:spPr>
      </p:pic>
    </p:spTree>
    <p:extLst>
      <p:ext uri="{BB962C8B-B14F-4D97-AF65-F5344CB8AC3E}">
        <p14:creationId xmlns:p14="http://schemas.microsoft.com/office/powerpoint/2010/main" val="63275520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2088720" y="3009023"/>
            <a:ext cx="8684093" cy="2029108"/>
            <a:chOff x="2088720" y="3009023"/>
            <a:chExt cx="8684093" cy="2029108"/>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2448" y="3009023"/>
              <a:ext cx="2800365" cy="2029108"/>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8720" y="3028075"/>
              <a:ext cx="2661695" cy="1991003"/>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94510" y="3028075"/>
              <a:ext cx="2661695" cy="2010056"/>
            </a:xfrm>
            <a:prstGeom prst="rect">
              <a:avLst/>
            </a:prstGeom>
          </p:spPr>
        </p:pic>
      </p:grpSp>
      <p:sp>
        <p:nvSpPr>
          <p:cNvPr id="8" name="Rectangle 7"/>
          <p:cNvSpPr/>
          <p:nvPr/>
        </p:nvSpPr>
        <p:spPr>
          <a:xfrm>
            <a:off x="709331" y="233445"/>
            <a:ext cx="7740196" cy="584775"/>
          </a:xfrm>
          <a:prstGeom prst="rect">
            <a:avLst/>
          </a:prstGeom>
          <a:solidFill>
            <a:srgbClr val="002060"/>
          </a:solidFill>
          <a:ln>
            <a:solidFill>
              <a:srgbClr val="FF0000"/>
            </a:solidFill>
          </a:ln>
        </p:spPr>
        <p:txBody>
          <a:bodyPr wrap="none">
            <a:spAutoFit/>
          </a:bodyPr>
          <a:lstStyle/>
          <a:p>
            <a:r>
              <a:rPr lang="en-US" altLang="en-US" sz="3200" b="1" dirty="0" smtClean="0">
                <a:solidFill>
                  <a:schemeClr val="bg1"/>
                </a:solidFill>
                <a:latin typeface="Times New Roman" panose="02020603050405020304" pitchFamily="18" charset="0"/>
                <a:cs typeface="Times New Roman" panose="02020603050405020304" pitchFamily="18" charset="0"/>
              </a:rPr>
              <a:t>Look at the picture and think  about them. </a:t>
            </a:r>
            <a:endParaRPr lang="en-US" dirty="0">
              <a:solidFill>
                <a:schemeClr val="bg1"/>
              </a:solidFill>
            </a:endParaRPr>
          </a:p>
        </p:txBody>
      </p:sp>
      <p:grpSp>
        <p:nvGrpSpPr>
          <p:cNvPr id="12" name="Group 11"/>
          <p:cNvGrpSpPr/>
          <p:nvPr/>
        </p:nvGrpSpPr>
        <p:grpSpPr>
          <a:xfrm>
            <a:off x="2292725" y="1027673"/>
            <a:ext cx="8392321" cy="1781424"/>
            <a:chOff x="2632631" y="1087743"/>
            <a:chExt cx="8311346" cy="1781424"/>
          </a:xfrm>
        </p:grpSpPr>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57552" y="1087743"/>
              <a:ext cx="2686425" cy="1771897"/>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68880" y="1087743"/>
              <a:ext cx="2514951" cy="1771897"/>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32631" y="1087743"/>
              <a:ext cx="2433976" cy="1781424"/>
            </a:xfrm>
            <a:prstGeom prst="rect">
              <a:avLst/>
            </a:prstGeom>
          </p:spPr>
        </p:pic>
      </p:grpSp>
      <p:sp>
        <p:nvSpPr>
          <p:cNvPr id="14" name="Rectangle 13">
            <a:extLst>
              <a:ext uri="{FF2B5EF4-FFF2-40B4-BE49-F238E27FC236}">
                <a16:creationId xmlns:a16="http://schemas.microsoft.com/office/drawing/2014/main" id="{0F92C84E-8985-480B-ACEA-4B6220DE4464}"/>
              </a:ext>
            </a:extLst>
          </p:cNvPr>
          <p:cNvSpPr/>
          <p:nvPr/>
        </p:nvSpPr>
        <p:spPr>
          <a:xfrm>
            <a:off x="2088720" y="5238056"/>
            <a:ext cx="8385316" cy="675249"/>
          </a:xfrm>
          <a:prstGeom prst="rect">
            <a:avLst/>
          </a:prstGeom>
          <a:solidFill>
            <a:srgbClr val="00206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latin typeface="Times New Roman" panose="02020603050405020304" pitchFamily="18" charset="0"/>
                <a:cs typeface="Times New Roman" panose="02020603050405020304" pitchFamily="18" charset="0"/>
              </a:rPr>
              <a:t>What </a:t>
            </a:r>
            <a:r>
              <a:rPr lang="en-US" sz="3200" b="1" dirty="0" smtClean="0">
                <a:solidFill>
                  <a:schemeClr val="bg1"/>
                </a:solidFill>
                <a:latin typeface="Times New Roman" panose="02020603050405020304" pitchFamily="18" charset="0"/>
                <a:cs typeface="Times New Roman" panose="02020603050405020304" pitchFamily="18" charset="0"/>
              </a:rPr>
              <a:t>are the differences </a:t>
            </a:r>
            <a:r>
              <a:rPr lang="en-US" sz="3200" b="1" dirty="0">
                <a:solidFill>
                  <a:schemeClr val="bg1"/>
                </a:solidFill>
                <a:latin typeface="Times New Roman" panose="02020603050405020304" pitchFamily="18" charset="0"/>
                <a:cs typeface="Times New Roman" panose="02020603050405020304" pitchFamily="18" charset="0"/>
              </a:rPr>
              <a:t>between the pictures?</a:t>
            </a:r>
          </a:p>
        </p:txBody>
      </p:sp>
      <p:sp>
        <p:nvSpPr>
          <p:cNvPr id="16" name="Rectangle 2">
            <a:extLst>
              <a:ext uri="{FF2B5EF4-FFF2-40B4-BE49-F238E27FC236}">
                <a16:creationId xmlns:a16="http://schemas.microsoft.com/office/drawing/2014/main" id="{E83614F9-B57F-4E9C-9B27-7AF806FDB2EC}"/>
              </a:ext>
            </a:extLst>
          </p:cNvPr>
          <p:cNvSpPr>
            <a:spLocks noChangeArrowheads="1"/>
          </p:cNvSpPr>
          <p:nvPr/>
        </p:nvSpPr>
        <p:spPr bwMode="auto">
          <a:xfrm>
            <a:off x="1796013" y="5247583"/>
            <a:ext cx="9280359" cy="949630"/>
          </a:xfrm>
          <a:prstGeom prst="rect">
            <a:avLst/>
          </a:prstGeom>
          <a:solidFill>
            <a:srgbClr val="002060"/>
          </a:solidFill>
          <a:ln w="12700">
            <a:solidFill>
              <a:srgbClr val="FF0000"/>
            </a:solidFill>
          </a:ln>
          <a:effectLst/>
          <a:extLst/>
        </p:spPr>
        <p:txBody>
          <a:bodyPr vert="horz" wrap="squar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What is your observation on hobbies in the past </a:t>
            </a:r>
            <a:r>
              <a:rPr kumimoji="0" lang="en-US" altLang="en-US" sz="3200" b="1"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and</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3200" b="1" dirty="0">
                <a:solidFill>
                  <a:schemeClr val="bg1"/>
                </a:solidFill>
                <a:latin typeface="Times New Roman" panose="02020603050405020304" pitchFamily="18" charset="0"/>
                <a:cs typeface="Times New Roman" panose="02020603050405020304" pitchFamily="18" charset="0"/>
              </a:rPr>
              <a:t> </a:t>
            </a:r>
            <a:r>
              <a:rPr kumimoji="0" lang="en-US" altLang="en-US" sz="3200" b="1"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 </a:t>
            </a:r>
            <a:r>
              <a:rPr kumimoji="0" lang="en-US" altLang="en-US" sz="32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present?</a:t>
            </a:r>
            <a:r>
              <a:rPr kumimoji="0" lang="en-US" altLang="en-US" sz="16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endParaRPr kumimoji="0" lang="en-US" altLang="en-US" sz="28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321182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1000"/>
                                        <p:tgtEl>
                                          <p:spTgt spid="16"/>
                                        </p:tgtEl>
                                      </p:cBhvr>
                                    </p:animEffect>
                                    <p:anim calcmode="lin" valueType="num">
                                      <p:cBhvr>
                                        <p:cTn id="36" dur="1000" fill="hold"/>
                                        <p:tgtEl>
                                          <p:spTgt spid="16"/>
                                        </p:tgtEl>
                                        <p:attrNameLst>
                                          <p:attrName>ppt_x</p:attrName>
                                        </p:attrNameLst>
                                      </p:cBhvr>
                                      <p:tavLst>
                                        <p:tav tm="0">
                                          <p:val>
                                            <p:strVal val="#ppt_x"/>
                                          </p:val>
                                        </p:tav>
                                        <p:tav tm="100000">
                                          <p:val>
                                            <p:strVal val="#ppt_x"/>
                                          </p:val>
                                        </p:tav>
                                      </p:tavLst>
                                    </p:anim>
                                    <p:anim calcmode="lin" valueType="num">
                                      <p:cBhvr>
                                        <p:cTn id="3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314472" y="318655"/>
            <a:ext cx="8811577" cy="2129769"/>
            <a:chOff x="2314472" y="318655"/>
            <a:chExt cx="8811577" cy="2129769"/>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1972" y="318655"/>
              <a:ext cx="2717139" cy="2104978"/>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532" t="-1499" r="2495" b="1499"/>
            <a:stretch/>
          </p:blipFill>
          <p:spPr>
            <a:xfrm>
              <a:off x="8279578" y="318655"/>
              <a:ext cx="2846471" cy="2085925"/>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14472" y="318655"/>
              <a:ext cx="2814337" cy="2129769"/>
            </a:xfrm>
            <a:prstGeom prst="rect">
              <a:avLst/>
            </a:prstGeom>
          </p:spPr>
        </p:pic>
      </p:grpSp>
      <p:grpSp>
        <p:nvGrpSpPr>
          <p:cNvPr id="10" name="Group 9"/>
          <p:cNvGrpSpPr/>
          <p:nvPr/>
        </p:nvGrpSpPr>
        <p:grpSpPr>
          <a:xfrm>
            <a:off x="2293441" y="2672197"/>
            <a:ext cx="8832608" cy="1951880"/>
            <a:chOff x="2293441" y="2672197"/>
            <a:chExt cx="8832608" cy="1951880"/>
          </a:xfrm>
        </p:grpSpPr>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r="2795"/>
            <a:stretch/>
          </p:blipFill>
          <p:spPr>
            <a:xfrm>
              <a:off x="2293441" y="2672198"/>
              <a:ext cx="2835367" cy="1951879"/>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61972" y="2672198"/>
              <a:ext cx="2717139" cy="1951879"/>
            </a:xfrm>
            <a:prstGeom prst="rect">
              <a:avLst/>
            </a:prstGeom>
          </p:spPr>
        </p:pic>
        <p:pic>
          <p:nvPicPr>
            <p:cNvPr id="4" name="Picture 3"/>
            <p:cNvPicPr>
              <a:picLocks noChangeAspect="1"/>
            </p:cNvPicPr>
            <p:nvPr/>
          </p:nvPicPr>
          <p:blipFill rotWithShape="1">
            <a:blip r:embed="rId7">
              <a:extLst>
                <a:ext uri="{28A0092B-C50C-407E-A947-70E740481C1C}">
                  <a14:useLocalDpi xmlns:a14="http://schemas.microsoft.com/office/drawing/2010/main" val="0"/>
                </a:ext>
              </a:extLst>
            </a:blip>
            <a:srcRect r="3228"/>
            <a:stretch/>
          </p:blipFill>
          <p:spPr>
            <a:xfrm>
              <a:off x="8279578" y="2672197"/>
              <a:ext cx="2846471" cy="1951879"/>
            </a:xfrm>
            <a:prstGeom prst="rect">
              <a:avLst/>
            </a:prstGeom>
          </p:spPr>
        </p:pic>
      </p:grpSp>
      <p:sp>
        <p:nvSpPr>
          <p:cNvPr id="8" name="Rectangle 7">
            <a:extLst>
              <a:ext uri="{FF2B5EF4-FFF2-40B4-BE49-F238E27FC236}">
                <a16:creationId xmlns:a16="http://schemas.microsoft.com/office/drawing/2014/main" id="{1BD36092-F8BF-42B1-8D42-AF427A5EA406}"/>
              </a:ext>
            </a:extLst>
          </p:cNvPr>
          <p:cNvSpPr/>
          <p:nvPr/>
        </p:nvSpPr>
        <p:spPr>
          <a:xfrm>
            <a:off x="1546744" y="5015344"/>
            <a:ext cx="10063364" cy="650151"/>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b="1" dirty="0">
                <a:solidFill>
                  <a:schemeClr val="tx1"/>
                </a:solidFill>
                <a:latin typeface="Times New Roman" panose="02020603050405020304" pitchFamily="18" charset="0"/>
                <a:cs typeface="Times New Roman" panose="02020603050405020304" pitchFamily="18" charset="0"/>
              </a:rPr>
              <a:t>Look at the </a:t>
            </a:r>
            <a:r>
              <a:rPr lang="en-US" sz="2800" b="1" dirty="0" smtClean="0">
                <a:solidFill>
                  <a:schemeClr val="tx1"/>
                </a:solidFill>
                <a:latin typeface="Times New Roman" panose="02020603050405020304" pitchFamily="18" charset="0"/>
                <a:cs typeface="Times New Roman" panose="02020603050405020304" pitchFamily="18" charset="0"/>
              </a:rPr>
              <a:t>pictures  </a:t>
            </a:r>
            <a:r>
              <a:rPr lang="en-US" sz="2800" b="1" dirty="0">
                <a:solidFill>
                  <a:schemeClr val="tx1"/>
                </a:solidFill>
                <a:latin typeface="Times New Roman" panose="02020603050405020304" pitchFamily="18" charset="0"/>
                <a:cs typeface="Times New Roman" panose="02020603050405020304" pitchFamily="18" charset="0"/>
              </a:rPr>
              <a:t>and </a:t>
            </a:r>
            <a:r>
              <a:rPr lang="en-US" sz="2800" b="1" dirty="0" smtClean="0">
                <a:solidFill>
                  <a:schemeClr val="tx1"/>
                </a:solidFill>
                <a:latin typeface="Times New Roman" panose="02020603050405020304" pitchFamily="18" charset="0"/>
                <a:cs typeface="Times New Roman" panose="02020603050405020304" pitchFamily="18" charset="0"/>
              </a:rPr>
              <a:t>guess</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smtClean="0">
                <a:solidFill>
                  <a:schemeClr val="tx1"/>
                </a:solidFill>
                <a:latin typeface="Times New Roman" panose="02020603050405020304" pitchFamily="18" charset="0"/>
                <a:cs typeface="Times New Roman" panose="02020603050405020304" pitchFamily="18" charset="0"/>
              </a:rPr>
              <a:t>about our </a:t>
            </a:r>
            <a:r>
              <a:rPr lang="en-US" sz="2800" b="1" dirty="0">
                <a:solidFill>
                  <a:schemeClr val="tx1"/>
                </a:solidFill>
                <a:latin typeface="Times New Roman" panose="02020603050405020304" pitchFamily="18" charset="0"/>
                <a:cs typeface="Times New Roman" panose="02020603050405020304" pitchFamily="18" charset="0"/>
              </a:rPr>
              <a:t>today’s lesson </a:t>
            </a:r>
            <a:r>
              <a:rPr lang="en-US" sz="2800" b="1" dirty="0" smtClean="0">
                <a:solidFill>
                  <a:schemeClr val="tx1"/>
                </a:solidFill>
                <a:latin typeface="Times New Roman" panose="02020603050405020304" pitchFamily="18" charset="0"/>
                <a:cs typeface="Times New Roman" panose="02020603050405020304" pitchFamily="18" charset="0"/>
              </a:rPr>
              <a:t>lesson. </a:t>
            </a:r>
            <a:endParaRPr lang="en-US" sz="28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886272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out)">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80">
                                          <p:stCondLst>
                                            <p:cond delay="0"/>
                                          </p:stCondLst>
                                        </p:cTn>
                                        <p:tgtEl>
                                          <p:spTgt spid="8"/>
                                        </p:tgtEl>
                                      </p:cBhvr>
                                    </p:animEffect>
                                    <p:anim calcmode="lin" valueType="num">
                                      <p:cBhvr>
                                        <p:cTn id="1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3" dur="26">
                                          <p:stCondLst>
                                            <p:cond delay="650"/>
                                          </p:stCondLst>
                                        </p:cTn>
                                        <p:tgtEl>
                                          <p:spTgt spid="8"/>
                                        </p:tgtEl>
                                      </p:cBhvr>
                                      <p:to x="100000" y="60000"/>
                                    </p:animScale>
                                    <p:animScale>
                                      <p:cBhvr>
                                        <p:cTn id="24" dur="166" decel="50000">
                                          <p:stCondLst>
                                            <p:cond delay="676"/>
                                          </p:stCondLst>
                                        </p:cTn>
                                        <p:tgtEl>
                                          <p:spTgt spid="8"/>
                                        </p:tgtEl>
                                      </p:cBhvr>
                                      <p:to x="100000" y="100000"/>
                                    </p:animScale>
                                    <p:animScale>
                                      <p:cBhvr>
                                        <p:cTn id="25" dur="26">
                                          <p:stCondLst>
                                            <p:cond delay="1312"/>
                                          </p:stCondLst>
                                        </p:cTn>
                                        <p:tgtEl>
                                          <p:spTgt spid="8"/>
                                        </p:tgtEl>
                                      </p:cBhvr>
                                      <p:to x="100000" y="80000"/>
                                    </p:animScale>
                                    <p:animScale>
                                      <p:cBhvr>
                                        <p:cTn id="26" dur="166" decel="50000">
                                          <p:stCondLst>
                                            <p:cond delay="1338"/>
                                          </p:stCondLst>
                                        </p:cTn>
                                        <p:tgtEl>
                                          <p:spTgt spid="8"/>
                                        </p:tgtEl>
                                      </p:cBhvr>
                                      <p:to x="100000" y="100000"/>
                                    </p:animScale>
                                    <p:animScale>
                                      <p:cBhvr>
                                        <p:cTn id="27" dur="26">
                                          <p:stCondLst>
                                            <p:cond delay="1642"/>
                                          </p:stCondLst>
                                        </p:cTn>
                                        <p:tgtEl>
                                          <p:spTgt spid="8"/>
                                        </p:tgtEl>
                                      </p:cBhvr>
                                      <p:to x="100000" y="90000"/>
                                    </p:animScale>
                                    <p:animScale>
                                      <p:cBhvr>
                                        <p:cTn id="28" dur="166" decel="50000">
                                          <p:stCondLst>
                                            <p:cond delay="1668"/>
                                          </p:stCondLst>
                                        </p:cTn>
                                        <p:tgtEl>
                                          <p:spTgt spid="8"/>
                                        </p:tgtEl>
                                      </p:cBhvr>
                                      <p:to x="100000" y="100000"/>
                                    </p:animScale>
                                    <p:animScale>
                                      <p:cBhvr>
                                        <p:cTn id="29" dur="26">
                                          <p:stCondLst>
                                            <p:cond delay="1808"/>
                                          </p:stCondLst>
                                        </p:cTn>
                                        <p:tgtEl>
                                          <p:spTgt spid="8"/>
                                        </p:tgtEl>
                                      </p:cBhvr>
                                      <p:to x="100000" y="95000"/>
                                    </p:animScale>
                                    <p:animScale>
                                      <p:cBhvr>
                                        <p:cTn id="3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36618" y="318654"/>
            <a:ext cx="8839200" cy="774318"/>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smtClean="0">
                <a:solidFill>
                  <a:srgbClr val="002060"/>
                </a:solidFill>
                <a:latin typeface="Franklin Gothic Heavy" panose="020B0903020102020204" pitchFamily="34" charset="0"/>
              </a:rPr>
              <a:t>Our today’s lesson is………</a:t>
            </a:r>
            <a:endParaRPr lang="en-US" sz="4400" b="1" dirty="0">
              <a:solidFill>
                <a:srgbClr val="002060"/>
              </a:solidFill>
              <a:latin typeface="Franklin Gothic Heavy" panose="020B0903020102020204" pitchFamily="34" charset="0"/>
            </a:endParaRPr>
          </a:p>
        </p:txBody>
      </p:sp>
      <p:sp>
        <p:nvSpPr>
          <p:cNvPr id="4" name="Rectangle 3"/>
          <p:cNvSpPr/>
          <p:nvPr/>
        </p:nvSpPr>
        <p:spPr>
          <a:xfrm>
            <a:off x="2036618" y="1537855"/>
            <a:ext cx="8160328" cy="914400"/>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b="1" dirty="0" smtClean="0">
                <a:solidFill>
                  <a:srgbClr val="002060"/>
                </a:solidFill>
                <a:latin typeface="Franklin Gothic Heavy" panose="020B0903020102020204" pitchFamily="34" charset="0"/>
              </a:rPr>
              <a:t>Change in pastime</a:t>
            </a:r>
            <a:endParaRPr lang="en-US" sz="6000" b="1" dirty="0">
              <a:solidFill>
                <a:srgbClr val="002060"/>
              </a:solidFill>
              <a:latin typeface="Franklin Gothic Heavy" panose="020B0903020102020204" pitchFamily="34" charset="0"/>
            </a:endParaRPr>
          </a:p>
        </p:txBody>
      </p:sp>
      <p:sp>
        <p:nvSpPr>
          <p:cNvPr id="6" name="Rectangle 5"/>
          <p:cNvSpPr/>
          <p:nvPr/>
        </p:nvSpPr>
        <p:spPr>
          <a:xfrm>
            <a:off x="2867891" y="5626482"/>
            <a:ext cx="5527963" cy="774318"/>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smtClean="0">
                <a:solidFill>
                  <a:srgbClr val="7030A0"/>
                </a:solidFill>
                <a:latin typeface="Franklin Gothic Heavy" panose="020B0903020102020204" pitchFamily="34" charset="0"/>
              </a:rPr>
              <a:t>Unit-2, Lesson-3</a:t>
            </a:r>
            <a:endParaRPr lang="en-US" sz="4400" b="1" dirty="0">
              <a:solidFill>
                <a:srgbClr val="7030A0"/>
              </a:solidFill>
              <a:latin typeface="Franklin Gothic Heavy" panose="020B0903020102020204" pitchFamily="34" charset="0"/>
            </a:endParaRPr>
          </a:p>
        </p:txBody>
      </p:sp>
      <p:sp>
        <p:nvSpPr>
          <p:cNvPr id="3" name="Oval 2"/>
          <p:cNvSpPr/>
          <p:nvPr/>
        </p:nvSpPr>
        <p:spPr>
          <a:xfrm>
            <a:off x="678874" y="2604655"/>
            <a:ext cx="3934690" cy="2854036"/>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830291" y="2620046"/>
            <a:ext cx="4350327" cy="2854036"/>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940022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out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P spid="3"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01435" y="1835289"/>
            <a:ext cx="10460181" cy="3477875"/>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solidFill>
              <a:schemeClr val="tx1"/>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1" u="none" strike="noStrike" kern="0" cap="none" spc="0" normalizeH="0" baseline="0" noProof="0" dirty="0" smtClean="0">
                <a:ln>
                  <a:noFill/>
                </a:ln>
                <a:effectLst/>
                <a:uLnTx/>
                <a:uFillTx/>
                <a:latin typeface="Times New Roman" panose="02020603050405020304" pitchFamily="18" charset="0"/>
                <a:cs typeface="Times New Roman" panose="02020603050405020304" pitchFamily="18" charset="0"/>
              </a:rPr>
              <a:t>After </a:t>
            </a:r>
            <a:r>
              <a:rPr kumimoji="0" lang="en-US" sz="4000" b="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this lesson the students will</a:t>
            </a:r>
            <a:r>
              <a:rPr kumimoji="0" lang="en-US" sz="4000" b="1" u="none" strike="noStrike" kern="0" cap="none" spc="0" normalizeH="0" noProof="0" dirty="0">
                <a:ln>
                  <a:noFill/>
                </a:ln>
                <a:effectLst/>
                <a:uLnTx/>
                <a:uFillTx/>
                <a:latin typeface="Times New Roman" panose="02020603050405020304" pitchFamily="18" charset="0"/>
                <a:cs typeface="Times New Roman" panose="02020603050405020304" pitchFamily="18" charset="0"/>
              </a:rPr>
              <a:t> be able</a:t>
            </a:r>
            <a:r>
              <a:rPr lang="en-US" sz="4000" b="1" kern="0" dirty="0">
                <a:latin typeface="Times New Roman" panose="02020603050405020304" pitchFamily="18" charset="0"/>
                <a:cs typeface="Times New Roman" panose="02020603050405020304" pitchFamily="18" charset="0"/>
              </a:rPr>
              <a:t> to-</a:t>
            </a:r>
            <a:endParaRPr kumimoji="0" lang="en-US" sz="4000" b="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endParaRPr>
          </a:p>
          <a:p>
            <a:pPr marL="571500" marR="0" lvl="0" indent="-571500" defTabSz="91440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US" sz="3600" b="1" kern="0" dirty="0">
                <a:latin typeface="Times New Roman" panose="02020603050405020304" pitchFamily="18" charset="0"/>
                <a:cs typeface="Times New Roman" panose="02020603050405020304" pitchFamily="18" charset="0"/>
              </a:rPr>
              <a:t>read and understand the </a:t>
            </a:r>
            <a:r>
              <a:rPr lang="en-US" sz="3600" b="1" kern="0" dirty="0" smtClean="0">
                <a:latin typeface="Times New Roman" panose="02020603050405020304" pitchFamily="18" charset="0"/>
                <a:cs typeface="Times New Roman" panose="02020603050405020304" pitchFamily="18" charset="0"/>
              </a:rPr>
              <a:t>text,</a:t>
            </a:r>
            <a:endParaRPr lang="en-US" sz="3600" b="1" kern="0" dirty="0">
              <a:latin typeface="Times New Roman" panose="02020603050405020304" pitchFamily="18" charset="0"/>
              <a:cs typeface="Times New Roman" panose="02020603050405020304" pitchFamily="18" charset="0"/>
            </a:endParaRPr>
          </a:p>
          <a:p>
            <a:pPr marL="571500" marR="0" lvl="0" indent="-571500" defTabSz="91440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US" sz="3600" b="1" kern="0" dirty="0">
                <a:latin typeface="Times New Roman" panose="02020603050405020304" pitchFamily="18" charset="0"/>
                <a:cs typeface="Times New Roman" panose="02020603050405020304" pitchFamily="18" charset="0"/>
              </a:rPr>
              <a:t>ask and answer the </a:t>
            </a:r>
            <a:r>
              <a:rPr lang="en-US" sz="3600" b="1" kern="0" dirty="0" smtClean="0">
                <a:latin typeface="Times New Roman" panose="02020603050405020304" pitchFamily="18" charset="0"/>
                <a:cs typeface="Times New Roman" panose="02020603050405020304" pitchFamily="18" charset="0"/>
              </a:rPr>
              <a:t>questions,</a:t>
            </a:r>
            <a:endParaRPr lang="en-US" sz="3600" b="1" kern="0" dirty="0">
              <a:latin typeface="Times New Roman" panose="02020603050405020304" pitchFamily="18" charset="0"/>
              <a:cs typeface="Times New Roman" panose="02020603050405020304" pitchFamily="18" charset="0"/>
            </a:endParaRPr>
          </a:p>
          <a:p>
            <a:pPr marL="571500" indent="-571500">
              <a:buFont typeface="Wingdings" panose="05000000000000000000" pitchFamily="2" charset="2"/>
              <a:buChar char="v"/>
              <a:defRPr/>
            </a:pPr>
            <a:r>
              <a:rPr lang="en-US" sz="3600" b="1" kern="0" dirty="0">
                <a:latin typeface="Times New Roman" panose="02020603050405020304" pitchFamily="18" charset="0"/>
                <a:cs typeface="Times New Roman" panose="02020603050405020304" pitchFamily="18" charset="0"/>
              </a:rPr>
              <a:t>choose the best </a:t>
            </a:r>
            <a:r>
              <a:rPr lang="en-US" sz="3600" b="1" kern="0" dirty="0" smtClean="0">
                <a:latin typeface="Times New Roman" panose="02020603050405020304" pitchFamily="18" charset="0"/>
                <a:cs typeface="Times New Roman" panose="02020603050405020304" pitchFamily="18" charset="0"/>
              </a:rPr>
              <a:t>answer,</a:t>
            </a:r>
          </a:p>
          <a:p>
            <a:pPr marL="571500" indent="-571500">
              <a:buFont typeface="Wingdings" panose="05000000000000000000" pitchFamily="2" charset="2"/>
              <a:buChar char="v"/>
              <a:defRPr/>
            </a:pPr>
            <a:r>
              <a:rPr kumimoji="0" lang="en-GB" sz="3600" b="1" u="none" strike="noStrike" kern="0" cap="none" spc="0" normalizeH="0" baseline="0" noProof="0" dirty="0" smtClean="0">
                <a:ln>
                  <a:noFill/>
                </a:ln>
                <a:effectLst/>
                <a:uLnTx/>
                <a:uFillTx/>
                <a:latin typeface="Times New Roman" panose="02020603050405020304" pitchFamily="18" charset="0"/>
                <a:cs typeface="Times New Roman" panose="02020603050405020304" pitchFamily="18" charset="0"/>
              </a:rPr>
              <a:t>Narrate incident,</a:t>
            </a:r>
            <a:endParaRPr kumimoji="0" lang="en-US" sz="3600" b="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endParaRPr>
          </a:p>
          <a:p>
            <a:pPr marL="571500" marR="0" lvl="0" indent="-571500" defTabSz="91440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US" sz="3600" b="1" kern="0" dirty="0">
                <a:latin typeface="Times New Roman" panose="02020603050405020304" pitchFamily="18" charset="0"/>
                <a:cs typeface="Times New Roman" panose="02020603050405020304" pitchFamily="18" charset="0"/>
              </a:rPr>
              <a:t>f</a:t>
            </a:r>
            <a:r>
              <a:rPr lang="en-US" sz="3600" b="1" kern="0" noProof="0" dirty="0">
                <a:latin typeface="Times New Roman" panose="02020603050405020304" pitchFamily="18" charset="0"/>
                <a:cs typeface="Times New Roman" panose="02020603050405020304" pitchFamily="18" charset="0"/>
              </a:rPr>
              <a:t>ill in the blanks</a:t>
            </a:r>
            <a:r>
              <a:rPr kumimoji="0" lang="en-US" sz="3600" b="1" u="none" strike="noStrike" kern="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3600" b="1" u="none" strike="noStrike" kern="0" cap="none" spc="0" normalizeH="0" noProof="0" dirty="0" smtClean="0">
                <a:ln>
                  <a:noFill/>
                </a:ln>
                <a:effectLst/>
                <a:uLnTx/>
                <a:uFillTx/>
                <a:latin typeface="Times New Roman" panose="02020603050405020304" pitchFamily="18" charset="0"/>
                <a:cs typeface="Times New Roman" panose="02020603050405020304" pitchFamily="18" charset="0"/>
              </a:rPr>
              <a:t>.</a:t>
            </a:r>
            <a:endParaRPr kumimoji="0" lang="en-US" sz="3600" b="1" u="none" strike="noStrike" kern="0" cap="none" spc="0" normalizeH="0" noProof="0" dirty="0">
              <a:ln>
                <a:noFill/>
              </a:ln>
              <a:effectLst/>
              <a:uLnTx/>
              <a:uFillTx/>
              <a:latin typeface="Times New Roman" panose="02020603050405020304" pitchFamily="18" charset="0"/>
              <a:cs typeface="Times New Roman" panose="02020603050405020304" pitchFamily="18" charset="0"/>
            </a:endParaRPr>
          </a:p>
        </p:txBody>
      </p:sp>
      <p:sp>
        <p:nvSpPr>
          <p:cNvPr id="2" name="Rectangle 1"/>
          <p:cNvSpPr/>
          <p:nvPr/>
        </p:nvSpPr>
        <p:spPr>
          <a:xfrm>
            <a:off x="3915182" y="719784"/>
            <a:ext cx="4389343" cy="707886"/>
          </a:xfrm>
          <a:prstGeom prst="rect">
            <a:avLst/>
          </a:prstGeom>
          <a:solidFill>
            <a:srgbClr val="002060"/>
          </a:solidFill>
        </p:spPr>
        <p:txBody>
          <a:bodyPr wrap="none">
            <a:spAutoFit/>
          </a:bodyPr>
          <a:lstStyle/>
          <a:p>
            <a:pPr lvl="0" algn="ctr">
              <a:defRPr/>
            </a:pPr>
            <a:r>
              <a:rPr lang="en-US" sz="4000" b="1" kern="0" dirty="0">
                <a:ln w="1905"/>
                <a:solidFill>
                  <a:schemeClr val="bg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Learning outcomes</a:t>
            </a:r>
          </a:p>
        </p:txBody>
      </p:sp>
    </p:spTree>
    <p:extLst>
      <p:ext uri="{BB962C8B-B14F-4D97-AF65-F5344CB8AC3E}">
        <p14:creationId xmlns:p14="http://schemas.microsoft.com/office/powerpoint/2010/main" val="110460697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58097" y="150267"/>
            <a:ext cx="6349610" cy="609600"/>
          </a:xfrm>
          <a:prstGeom prst="rect">
            <a:avLst/>
          </a:prstGeom>
          <a:solidFill>
            <a:schemeClr val="bg1"/>
          </a:solidFill>
          <a:ln w="38100">
            <a:solidFill>
              <a:srgbClr val="EC34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800" b="1" dirty="0">
                <a:solidFill>
                  <a:prstClr val="black"/>
                </a:solidFill>
                <a:latin typeface="Times New Roman" panose="02020603050405020304" pitchFamily="18" charset="0"/>
                <a:cs typeface="Times New Roman" panose="02020603050405020304" pitchFamily="18" charset="0"/>
              </a:rPr>
              <a:t>Let's introduce with some </a:t>
            </a:r>
            <a:r>
              <a:rPr lang="en-US" sz="2800" b="1" dirty="0" smtClean="0">
                <a:solidFill>
                  <a:prstClr val="black"/>
                </a:solidFill>
                <a:latin typeface="Times New Roman" panose="02020603050405020304" pitchFamily="18" charset="0"/>
                <a:cs typeface="Times New Roman" panose="02020603050405020304" pitchFamily="18" charset="0"/>
              </a:rPr>
              <a:t>new </a:t>
            </a:r>
            <a:r>
              <a:rPr lang="en-US" sz="2800" b="1" dirty="0">
                <a:solidFill>
                  <a:prstClr val="black"/>
                </a:solidFill>
                <a:latin typeface="Times New Roman" panose="02020603050405020304" pitchFamily="18" charset="0"/>
                <a:cs typeface="Times New Roman" panose="02020603050405020304" pitchFamily="18" charset="0"/>
              </a:rPr>
              <a:t>words</a:t>
            </a:r>
          </a:p>
        </p:txBody>
      </p:sp>
      <p:grpSp>
        <p:nvGrpSpPr>
          <p:cNvPr id="3" name="Group 2"/>
          <p:cNvGrpSpPr/>
          <p:nvPr/>
        </p:nvGrpSpPr>
        <p:grpSpPr>
          <a:xfrm>
            <a:off x="288431" y="455068"/>
            <a:ext cx="2723338" cy="4241624"/>
            <a:chOff x="310640" y="584025"/>
            <a:chExt cx="2723338" cy="4241624"/>
          </a:xfrm>
        </p:grpSpPr>
        <p:sp>
          <p:nvSpPr>
            <p:cNvPr id="6" name="Rectangle 5"/>
            <p:cNvSpPr/>
            <p:nvPr/>
          </p:nvSpPr>
          <p:spPr>
            <a:xfrm>
              <a:off x="310640" y="584025"/>
              <a:ext cx="2723338" cy="4241624"/>
            </a:xfrm>
            <a:prstGeom prst="rect">
              <a:avLst/>
            </a:prstGeom>
            <a:solidFill>
              <a:schemeClr val="accent4">
                <a:lumMod val="20000"/>
                <a:lumOff val="8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547634" y="759867"/>
              <a:ext cx="2259168" cy="398711"/>
            </a:xfrm>
            <a:prstGeom prst="rightArrow">
              <a:avLst>
                <a:gd name="adj1" fmla="val 100000"/>
                <a:gd name="adj2" fmla="val 0"/>
              </a:avLst>
            </a:prstGeom>
            <a:solidFill>
              <a:srgbClr val="926DF9"/>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latin typeface="Times New Roman" panose="02020603050405020304" pitchFamily="18" charset="0"/>
                  <a:cs typeface="Times New Roman" panose="02020603050405020304" pitchFamily="18" charset="0"/>
                </a:rPr>
                <a:t>Click box</a:t>
              </a:r>
            </a:p>
          </p:txBody>
        </p:sp>
        <p:sp>
          <p:nvSpPr>
            <p:cNvPr id="8" name="Down Arrow 7"/>
            <p:cNvSpPr/>
            <p:nvPr/>
          </p:nvSpPr>
          <p:spPr>
            <a:xfrm>
              <a:off x="1190479" y="1333411"/>
              <a:ext cx="1112054" cy="473853"/>
            </a:xfrm>
            <a:prstGeom prst="downArrow">
              <a:avLst/>
            </a:prstGeom>
            <a:solidFill>
              <a:srgbClr val="FFFF00"/>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 name="Right Arrow 8"/>
          <p:cNvSpPr/>
          <p:nvPr/>
        </p:nvSpPr>
        <p:spPr>
          <a:xfrm>
            <a:off x="455085" y="1689666"/>
            <a:ext cx="2356626" cy="476071"/>
          </a:xfrm>
          <a:prstGeom prst="rightArrow">
            <a:avLst>
              <a:gd name="adj1" fmla="val 100000"/>
              <a:gd name="adj2" fmla="val 0"/>
            </a:avLst>
          </a:prstGeom>
          <a:solidFill>
            <a:srgbClr val="7030A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solidFill>
                  <a:schemeClr val="bg1"/>
                </a:solidFill>
                <a:latin typeface="Times New Roman" panose="02020603050405020304" pitchFamily="18" charset="0"/>
                <a:cs typeface="Times New Roman" panose="02020603050405020304" pitchFamily="18" charset="0"/>
              </a:rPr>
              <a:t>Traditional</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3261153" y="813152"/>
            <a:ext cx="8461715" cy="954107"/>
          </a:xfrm>
          <a:prstGeom prst="rect">
            <a:avLst/>
          </a:prstGeom>
          <a:solidFill>
            <a:srgbClr val="7030A0"/>
          </a:solidFill>
        </p:spPr>
        <p:txBody>
          <a:bodyPr wrap="square">
            <a:spAutoFit/>
          </a:bodyPr>
          <a:lstStyle/>
          <a:p>
            <a:pPr lvl="0"/>
            <a:r>
              <a:rPr lang="en-US" sz="2800" b="1" dirty="0" smtClean="0">
                <a:solidFill>
                  <a:schemeClr val="bg1"/>
                </a:solidFill>
                <a:latin typeface="Times New Roman" panose="02020603050405020304" pitchFamily="18" charset="0"/>
                <a:cs typeface="Times New Roman" panose="02020603050405020304" pitchFamily="18" charset="0"/>
              </a:rPr>
              <a:t>Synonym : Ceremonial, Customary, Conventional, </a:t>
            </a:r>
          </a:p>
          <a:p>
            <a:pPr lvl="0"/>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smtClean="0">
                <a:solidFill>
                  <a:schemeClr val="bg1"/>
                </a:solidFill>
                <a:latin typeface="Times New Roman" panose="02020603050405020304" pitchFamily="18" charset="0"/>
                <a:cs typeface="Times New Roman" panose="02020603050405020304" pitchFamily="18" charset="0"/>
              </a:rPr>
              <a:t>                  Classical</a:t>
            </a:r>
          </a:p>
        </p:txBody>
      </p:sp>
      <p:sp>
        <p:nvSpPr>
          <p:cNvPr id="14" name="Rectangle 13">
            <a:extLst>
              <a:ext uri="{FF2B5EF4-FFF2-40B4-BE49-F238E27FC236}">
                <a16:creationId xmlns:a16="http://schemas.microsoft.com/office/drawing/2014/main" id="{E22AB961-4CE5-4041-9520-BDF14E3EDE65}"/>
              </a:ext>
            </a:extLst>
          </p:cNvPr>
          <p:cNvSpPr/>
          <p:nvPr/>
        </p:nvSpPr>
        <p:spPr>
          <a:xfrm>
            <a:off x="1534664" y="5531059"/>
            <a:ext cx="10188204" cy="78431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latin typeface="Times New Roman" panose="02020603050405020304" pitchFamily="18" charset="0"/>
                <a:cs typeface="Times New Roman" panose="02020603050405020304" pitchFamily="18" charset="0"/>
              </a:rPr>
              <a:t>Sentence: </a:t>
            </a:r>
            <a:r>
              <a:rPr lang="en-US" sz="2800" b="1" dirty="0" smtClean="0">
                <a:latin typeface="Times New Roman" panose="02020603050405020304" pitchFamily="18" charset="0"/>
                <a:cs typeface="Times New Roman" panose="02020603050405020304" pitchFamily="18" charset="0"/>
              </a:rPr>
              <a:t>Pahela Baishakh  is </a:t>
            </a:r>
            <a:r>
              <a:rPr lang="en-US" sz="2800" b="1" dirty="0">
                <a:latin typeface="Times New Roman" panose="02020603050405020304" pitchFamily="18" charset="0"/>
                <a:cs typeface="Times New Roman" panose="02020603050405020304" pitchFamily="18" charset="0"/>
              </a:rPr>
              <a:t>a very traditional </a:t>
            </a:r>
            <a:r>
              <a:rPr lang="en-US" sz="2800" b="1" dirty="0" smtClean="0">
                <a:latin typeface="Times New Roman" panose="02020603050405020304" pitchFamily="18" charset="0"/>
                <a:cs typeface="Times New Roman" panose="02020603050405020304" pitchFamily="18" charset="0"/>
              </a:rPr>
              <a:t>festival.</a:t>
            </a:r>
            <a:endParaRPr lang="en-US" sz="2800" b="1"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2517" y="2104162"/>
            <a:ext cx="5715000" cy="3209925"/>
          </a:xfrm>
          <a:prstGeom prst="rect">
            <a:avLst/>
          </a:prstGeom>
        </p:spPr>
      </p:pic>
      <p:sp>
        <p:nvSpPr>
          <p:cNvPr id="11" name="Right Arrow 10"/>
          <p:cNvSpPr/>
          <p:nvPr/>
        </p:nvSpPr>
        <p:spPr>
          <a:xfrm>
            <a:off x="545984" y="2327874"/>
            <a:ext cx="2356626" cy="423237"/>
          </a:xfrm>
          <a:prstGeom prst="rightArrow">
            <a:avLst>
              <a:gd name="adj1" fmla="val 100000"/>
              <a:gd name="adj2" fmla="val 0"/>
            </a:avLst>
          </a:prstGeom>
          <a:solidFill>
            <a:srgbClr val="7030A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solidFill>
                  <a:schemeClr val="bg1"/>
                </a:solidFill>
                <a:latin typeface="Times New Roman" panose="02020603050405020304" pitchFamily="18" charset="0"/>
                <a:cs typeface="Times New Roman" panose="02020603050405020304" pitchFamily="18" charset="0"/>
              </a:rPr>
              <a:t>Pastime</a:t>
            </a:r>
            <a:endParaRPr lang="en-US" sz="3200" b="1" dirty="0">
              <a:solidFill>
                <a:schemeClr val="bg1"/>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2517" y="2041196"/>
            <a:ext cx="5715000" cy="3272891"/>
          </a:xfrm>
          <a:prstGeom prst="rect">
            <a:avLst/>
          </a:prstGeom>
        </p:spPr>
      </p:pic>
      <p:sp>
        <p:nvSpPr>
          <p:cNvPr id="13" name="Rectangle 12">
            <a:extLst>
              <a:ext uri="{FF2B5EF4-FFF2-40B4-BE49-F238E27FC236}">
                <a16:creationId xmlns:a16="http://schemas.microsoft.com/office/drawing/2014/main" id="{E22AB961-4CE5-4041-9520-BDF14E3EDE65}"/>
              </a:ext>
            </a:extLst>
          </p:cNvPr>
          <p:cNvSpPr/>
          <p:nvPr/>
        </p:nvSpPr>
        <p:spPr>
          <a:xfrm>
            <a:off x="1605941" y="5531059"/>
            <a:ext cx="10045650" cy="78431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800" b="1" dirty="0">
                <a:latin typeface="Times New Roman" panose="02020603050405020304" pitchFamily="18" charset="0"/>
                <a:cs typeface="Times New Roman" panose="02020603050405020304" pitchFamily="18" charset="0"/>
              </a:rPr>
              <a:t>Sentence: </a:t>
            </a:r>
            <a:r>
              <a:rPr lang="en-US" sz="2800" b="1" dirty="0" smtClean="0">
                <a:latin typeface="Times New Roman" panose="02020603050405020304" pitchFamily="18" charset="0"/>
                <a:cs typeface="Times New Roman" panose="02020603050405020304" pitchFamily="18" charset="0"/>
              </a:rPr>
              <a:t> </a:t>
            </a:r>
            <a:r>
              <a:rPr lang="en-US" sz="2800" b="1" dirty="0">
                <a:solidFill>
                  <a:schemeClr val="bg1"/>
                </a:solidFill>
                <a:latin typeface="Times New Roman" panose="02020603050405020304" pitchFamily="18" charset="0"/>
                <a:cs typeface="Times New Roman" panose="02020603050405020304" pitchFamily="18" charset="0"/>
              </a:rPr>
              <a:t>Gardening is a very rewarding pastime</a:t>
            </a:r>
            <a:r>
              <a:rPr lang="en-US" sz="2800" b="1" dirty="0" smtClean="0">
                <a:solidFill>
                  <a:schemeClr val="bg1"/>
                </a:solidFill>
                <a:latin typeface="Times New Roman" panose="02020603050405020304" pitchFamily="18" charset="0"/>
                <a:cs typeface="Times New Roman" panose="02020603050405020304" pitchFamily="18" charset="0"/>
              </a:rPr>
              <a:t>.</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3259931" y="819153"/>
            <a:ext cx="8448927" cy="954107"/>
          </a:xfrm>
          <a:prstGeom prst="rect">
            <a:avLst/>
          </a:prstGeom>
          <a:solidFill>
            <a:srgbClr val="7030A0"/>
          </a:solidFill>
        </p:spPr>
        <p:txBody>
          <a:bodyPr wrap="square">
            <a:spAutoFit/>
          </a:bodyPr>
          <a:lstStyle/>
          <a:p>
            <a:pPr lvl="0"/>
            <a:r>
              <a:rPr lang="en-US" sz="2800" b="1" dirty="0" smtClean="0">
                <a:solidFill>
                  <a:schemeClr val="bg1"/>
                </a:solidFill>
                <a:latin typeface="Times New Roman" panose="02020603050405020304" pitchFamily="18" charset="0"/>
                <a:cs typeface="Times New Roman" panose="02020603050405020304" pitchFamily="18" charset="0"/>
              </a:rPr>
              <a:t>Synonym : Leisure, Hobby, Amusement, </a:t>
            </a:r>
          </a:p>
          <a:p>
            <a:pPr lvl="0"/>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smtClean="0">
                <a:solidFill>
                  <a:schemeClr val="bg1"/>
                </a:solidFill>
                <a:latin typeface="Times New Roman" panose="02020603050405020304" pitchFamily="18" charset="0"/>
                <a:cs typeface="Times New Roman" panose="02020603050405020304" pitchFamily="18" charset="0"/>
              </a:rPr>
              <a:t>                   Entertainment</a:t>
            </a:r>
          </a:p>
        </p:txBody>
      </p:sp>
      <p:sp>
        <p:nvSpPr>
          <p:cNvPr id="16" name="Right Arrow 15"/>
          <p:cNvSpPr/>
          <p:nvPr/>
        </p:nvSpPr>
        <p:spPr>
          <a:xfrm>
            <a:off x="471787" y="2973279"/>
            <a:ext cx="2356626" cy="423237"/>
          </a:xfrm>
          <a:prstGeom prst="rightArrow">
            <a:avLst>
              <a:gd name="adj1" fmla="val 100000"/>
              <a:gd name="adj2" fmla="val 0"/>
            </a:avLst>
          </a:prstGeom>
          <a:solidFill>
            <a:srgbClr val="7030A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solidFill>
                  <a:schemeClr val="bg1"/>
                </a:solidFill>
                <a:latin typeface="Times New Roman" panose="02020603050405020304" pitchFamily="18" charset="0"/>
                <a:cs typeface="Times New Roman" panose="02020603050405020304" pitchFamily="18" charset="0"/>
              </a:rPr>
              <a:t>Climb</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9F691E76-0543-43A8-9212-B01F584A0475}"/>
              </a:ext>
            </a:extLst>
          </p:cNvPr>
          <p:cNvSpPr/>
          <p:nvPr/>
        </p:nvSpPr>
        <p:spPr>
          <a:xfrm>
            <a:off x="4099328" y="2041196"/>
            <a:ext cx="5713828" cy="3272891"/>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id="{E22AB961-4CE5-4041-9520-BDF14E3EDE65}"/>
              </a:ext>
            </a:extLst>
          </p:cNvPr>
          <p:cNvSpPr/>
          <p:nvPr/>
        </p:nvSpPr>
        <p:spPr>
          <a:xfrm>
            <a:off x="1534664" y="5519701"/>
            <a:ext cx="10045650" cy="78431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800" b="1" dirty="0">
                <a:latin typeface="Times New Roman" panose="02020603050405020304" pitchFamily="18" charset="0"/>
                <a:cs typeface="Times New Roman" panose="02020603050405020304" pitchFamily="18" charset="0"/>
              </a:rPr>
              <a:t>Sentence: </a:t>
            </a:r>
            <a:r>
              <a:rPr lang="en-US" sz="2800" b="1" dirty="0" smtClean="0">
                <a:latin typeface="Times New Roman" panose="02020603050405020304" pitchFamily="18" charset="0"/>
                <a:cs typeface="Times New Roman" panose="02020603050405020304" pitchFamily="18" charset="0"/>
              </a:rPr>
              <a:t> </a:t>
            </a:r>
            <a:r>
              <a:rPr lang="en-US" sz="2800" b="1" dirty="0" smtClean="0">
                <a:solidFill>
                  <a:schemeClr val="bg1"/>
                </a:solidFill>
                <a:latin typeface="Times New Roman" panose="02020603050405020304" pitchFamily="18" charset="0"/>
                <a:cs typeface="Times New Roman" panose="02020603050405020304" pitchFamily="18" charset="0"/>
              </a:rPr>
              <a:t>There </a:t>
            </a:r>
            <a:r>
              <a:rPr lang="en-US" sz="2800" b="1" dirty="0">
                <a:solidFill>
                  <a:schemeClr val="bg1"/>
                </a:solidFill>
                <a:latin typeface="Times New Roman" panose="02020603050405020304" pitchFamily="18" charset="0"/>
                <a:cs typeface="Times New Roman" panose="02020603050405020304" pitchFamily="18" charset="0"/>
              </a:rPr>
              <a:t>is </a:t>
            </a:r>
            <a:r>
              <a:rPr lang="en-US" sz="2800" b="1" dirty="0" smtClean="0">
                <a:solidFill>
                  <a:schemeClr val="bg1"/>
                </a:solidFill>
                <a:latin typeface="Times New Roman" panose="02020603050405020304" pitchFamily="18" charset="0"/>
                <a:cs typeface="Times New Roman" panose="02020603050405020304" pitchFamily="18" charset="0"/>
              </a:rPr>
              <a:t>deficit of  drinking water.</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19" name="Rectangle 18"/>
          <p:cNvSpPr/>
          <p:nvPr/>
        </p:nvSpPr>
        <p:spPr>
          <a:xfrm>
            <a:off x="3273941" y="894479"/>
            <a:ext cx="8448927" cy="954107"/>
          </a:xfrm>
          <a:prstGeom prst="rect">
            <a:avLst/>
          </a:prstGeom>
          <a:solidFill>
            <a:srgbClr val="7030A0"/>
          </a:solidFill>
        </p:spPr>
        <p:txBody>
          <a:bodyPr wrap="square">
            <a:spAutoFit/>
          </a:bodyPr>
          <a:lstStyle/>
          <a:p>
            <a:pPr lvl="0"/>
            <a:r>
              <a:rPr lang="en-US" sz="2800" b="1" dirty="0" smtClean="0">
                <a:solidFill>
                  <a:schemeClr val="bg1"/>
                </a:solidFill>
                <a:latin typeface="Times New Roman" panose="02020603050405020304" pitchFamily="18" charset="0"/>
                <a:cs typeface="Times New Roman" panose="02020603050405020304" pitchFamily="18" charset="0"/>
              </a:rPr>
              <a:t>Synonym : Move up , Go up , Ascend, </a:t>
            </a:r>
          </a:p>
          <a:p>
            <a:pPr lvl="0"/>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smtClean="0">
                <a:solidFill>
                  <a:schemeClr val="bg1"/>
                </a:solidFill>
                <a:latin typeface="Times New Roman" panose="02020603050405020304" pitchFamily="18" charset="0"/>
                <a:cs typeface="Times New Roman" panose="02020603050405020304" pitchFamily="18" charset="0"/>
              </a:rPr>
              <a:t>                   Mount</a:t>
            </a:r>
          </a:p>
        </p:txBody>
      </p:sp>
      <p:sp>
        <p:nvSpPr>
          <p:cNvPr id="20" name="Right Arrow 19"/>
          <p:cNvSpPr/>
          <p:nvPr/>
        </p:nvSpPr>
        <p:spPr>
          <a:xfrm>
            <a:off x="427628" y="3677641"/>
            <a:ext cx="2356626" cy="423237"/>
          </a:xfrm>
          <a:prstGeom prst="rightArrow">
            <a:avLst>
              <a:gd name="adj1" fmla="val 100000"/>
              <a:gd name="adj2" fmla="val 0"/>
            </a:avLst>
          </a:prstGeom>
          <a:solidFill>
            <a:srgbClr val="7030A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800" b="1" dirty="0">
                <a:solidFill>
                  <a:schemeClr val="bg1"/>
                </a:solidFill>
                <a:latin typeface="Times New Roman" panose="02020603050405020304" pitchFamily="18" charset="0"/>
                <a:cs typeface="Times New Roman" panose="02020603050405020304" pitchFamily="18" charset="0"/>
              </a:rPr>
              <a:t>Deficit</a:t>
            </a: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77493" y="2051748"/>
            <a:ext cx="5885048" cy="3314752"/>
          </a:xfrm>
          <a:prstGeom prst="rect">
            <a:avLst/>
          </a:prstGeom>
        </p:spPr>
      </p:pic>
      <p:sp>
        <p:nvSpPr>
          <p:cNvPr id="21" name="Rectangle 20"/>
          <p:cNvSpPr/>
          <p:nvPr/>
        </p:nvSpPr>
        <p:spPr>
          <a:xfrm>
            <a:off x="3259930" y="807795"/>
            <a:ext cx="8448927" cy="954107"/>
          </a:xfrm>
          <a:prstGeom prst="rect">
            <a:avLst/>
          </a:prstGeom>
          <a:solidFill>
            <a:srgbClr val="7030A0"/>
          </a:solidFill>
        </p:spPr>
        <p:txBody>
          <a:bodyPr wrap="square">
            <a:spAutoFit/>
          </a:bodyPr>
          <a:lstStyle/>
          <a:p>
            <a:pPr lvl="0"/>
            <a:r>
              <a:rPr lang="en-US" sz="2800" b="1" dirty="0" smtClean="0">
                <a:solidFill>
                  <a:schemeClr val="bg1"/>
                </a:solidFill>
                <a:latin typeface="Times New Roman" panose="02020603050405020304" pitchFamily="18" charset="0"/>
                <a:cs typeface="Times New Roman" panose="02020603050405020304" pitchFamily="18" charset="0"/>
              </a:rPr>
              <a:t>Synonym : Scarcity, Shortfall , Shortage, Deficiency </a:t>
            </a:r>
          </a:p>
          <a:p>
            <a:pPr lvl="0"/>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smtClean="0">
                <a:solidFill>
                  <a:schemeClr val="bg1"/>
                </a:solidFill>
                <a:latin typeface="Times New Roman" panose="02020603050405020304" pitchFamily="18" charset="0"/>
                <a:cs typeface="Times New Roman" panose="02020603050405020304" pitchFamily="18" charset="0"/>
              </a:rPr>
              <a:t>                   Discrepancy</a:t>
            </a:r>
          </a:p>
        </p:txBody>
      </p:sp>
    </p:spTree>
    <p:extLst>
      <p:ext uri="{BB962C8B-B14F-4D97-AF65-F5344CB8AC3E}">
        <p14:creationId xmlns:p14="http://schemas.microsoft.com/office/powerpoint/2010/main" val="1843774755"/>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37"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arn(outVertical)">
                                      <p:cBhvr>
                                        <p:cTn id="26" dur="500"/>
                                        <p:tgtEl>
                                          <p:spTgt spid="14"/>
                                        </p:tgtEl>
                                      </p:cBhvr>
                                    </p:animEffec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6" presetClass="entr" presetSubtype="37"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arn(outVertical)">
                                      <p:cBhvr>
                                        <p:cTn id="31" dur="500"/>
                                        <p:tgtEl>
                                          <p:spTgt spid="12"/>
                                        </p:tgtEl>
                                      </p:cBhvr>
                                    </p:animEffec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32" fill="hold">
                      <p:stCondLst>
                        <p:cond delay="indefinite"/>
                      </p:stCondLst>
                      <p:childTnLst>
                        <p:par>
                          <p:cTn id="33" fill="hold">
                            <p:stCondLst>
                              <p:cond delay="0"/>
                            </p:stCondLst>
                            <p:childTnLst>
                              <p:par>
                                <p:cTn id="34" presetID="47"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37"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barn(outVertical)">
                                      <p:cBhvr>
                                        <p:cTn id="43" dur="500"/>
                                        <p:tgtEl>
                                          <p:spTgt spid="13"/>
                                        </p:tgtEl>
                                      </p:cBhvr>
                                    </p:animEffec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44" fill="hold">
                      <p:stCondLst>
                        <p:cond delay="indefinite"/>
                      </p:stCondLst>
                      <p:childTnLst>
                        <p:par>
                          <p:cTn id="45" fill="hold">
                            <p:stCondLst>
                              <p:cond delay="0"/>
                            </p:stCondLst>
                            <p:childTnLst>
                              <p:par>
                                <p:cTn id="46" presetID="16" presetClass="entr" presetSubtype="37"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barn(outVertical)">
                                      <p:cBhvr>
                                        <p:cTn id="48" dur="500"/>
                                        <p:tgtEl>
                                          <p:spTgt spid="15"/>
                                        </p:tgtEl>
                                      </p:cBhvr>
                                    </p:animEffec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49" fill="hold">
                      <p:stCondLst>
                        <p:cond delay="indefinite"/>
                      </p:stCondLst>
                      <p:childTnLst>
                        <p:par>
                          <p:cTn id="50" fill="hold">
                            <p:stCondLst>
                              <p:cond delay="0"/>
                            </p:stCondLst>
                            <p:childTnLst>
                              <p:par>
                                <p:cTn id="51" presetID="47" presetClass="entr" presetSubtype="0"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1000"/>
                                        <p:tgtEl>
                                          <p:spTgt spid="16"/>
                                        </p:tgtEl>
                                      </p:cBhvr>
                                    </p:animEffect>
                                    <p:anim calcmode="lin" valueType="num">
                                      <p:cBhvr>
                                        <p:cTn id="54" dur="1000" fill="hold"/>
                                        <p:tgtEl>
                                          <p:spTgt spid="16"/>
                                        </p:tgtEl>
                                        <p:attrNameLst>
                                          <p:attrName>ppt_x</p:attrName>
                                        </p:attrNameLst>
                                      </p:cBhvr>
                                      <p:tavLst>
                                        <p:tav tm="0">
                                          <p:val>
                                            <p:strVal val="#ppt_x"/>
                                          </p:val>
                                        </p:tav>
                                        <p:tav tm="100000">
                                          <p:val>
                                            <p:strVal val="#ppt_x"/>
                                          </p:val>
                                        </p:tav>
                                      </p:tavLst>
                                    </p:anim>
                                    <p:anim calcmode="lin" valueType="num">
                                      <p:cBhvr>
                                        <p:cTn id="5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6" presetClass="entr" presetSubtype="37" fill="hold" grpId="0" nodeType="click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barn(outVertical)">
                                      <p:cBhvr>
                                        <p:cTn id="60" dur="500"/>
                                        <p:tgtEl>
                                          <p:spTgt spid="18"/>
                                        </p:tgtEl>
                                      </p:cBhvr>
                                    </p:animEffec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61" fill="hold">
                      <p:stCondLst>
                        <p:cond delay="indefinite"/>
                      </p:stCondLst>
                      <p:childTnLst>
                        <p:par>
                          <p:cTn id="62" fill="hold">
                            <p:stCondLst>
                              <p:cond delay="0"/>
                            </p:stCondLst>
                            <p:childTnLst>
                              <p:par>
                                <p:cTn id="63" presetID="16" presetClass="entr" presetSubtype="37"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barn(outVertical)">
                                      <p:cBhvr>
                                        <p:cTn id="65" dur="500"/>
                                        <p:tgtEl>
                                          <p:spTgt spid="19"/>
                                        </p:tgtEl>
                                      </p:cBhvr>
                                    </p:animEffec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66" fill="hold">
                      <p:stCondLst>
                        <p:cond delay="indefinite"/>
                      </p:stCondLst>
                      <p:childTnLst>
                        <p:par>
                          <p:cTn id="67" fill="hold">
                            <p:stCondLst>
                              <p:cond delay="0"/>
                            </p:stCondLst>
                            <p:childTnLst>
                              <p:par>
                                <p:cTn id="68" presetID="47" presetClass="entr" presetSubtype="0" fill="hold" grpId="0" nodeType="click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fade">
                                      <p:cBhvr>
                                        <p:cTn id="70" dur="1000"/>
                                        <p:tgtEl>
                                          <p:spTgt spid="20"/>
                                        </p:tgtEl>
                                      </p:cBhvr>
                                    </p:animEffect>
                                    <p:anim calcmode="lin" valueType="num">
                                      <p:cBhvr>
                                        <p:cTn id="71" dur="1000" fill="hold"/>
                                        <p:tgtEl>
                                          <p:spTgt spid="20"/>
                                        </p:tgtEl>
                                        <p:attrNameLst>
                                          <p:attrName>ppt_x</p:attrName>
                                        </p:attrNameLst>
                                      </p:cBhvr>
                                      <p:tavLst>
                                        <p:tav tm="0">
                                          <p:val>
                                            <p:strVal val="#ppt_x"/>
                                          </p:val>
                                        </p:tav>
                                        <p:tav tm="100000">
                                          <p:val>
                                            <p:strVal val="#ppt_x"/>
                                          </p:val>
                                        </p:tav>
                                      </p:tavLst>
                                    </p:anim>
                                    <p:anim calcmode="lin" valueType="num">
                                      <p:cBhvr>
                                        <p:cTn id="72"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16" presetClass="entr" presetSubtype="37" fill="hold" grpId="0" nodeType="click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barn(outVertical)">
                                      <p:cBhvr>
                                        <p:cTn id="77" dur="500"/>
                                        <p:tgtEl>
                                          <p:spTgt spid="21"/>
                                        </p:tgtEl>
                                      </p:cBhvr>
                                    </p:animEffect>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seq concurrent="1" nextAc="seek">
              <p:cTn id="78" restart="whenNotActive" fill="hold" evtFilter="cancelBubble" nodeType="interactiveSeq">
                <p:stCondLst>
                  <p:cond evt="onClick" delay="0">
                    <p:tgtEl>
                      <p:spTgt spid="9"/>
                    </p:tgtEl>
                  </p:cond>
                </p:stCondLst>
                <p:endSync evt="end" delay="0">
                  <p:rtn val="all"/>
                </p:endSync>
                <p:childTnLst>
                  <p:par>
                    <p:cTn id="79" fill="hold">
                      <p:stCondLst>
                        <p:cond delay="0"/>
                      </p:stCondLst>
                      <p:childTnLst>
                        <p:par>
                          <p:cTn id="80" fill="hold">
                            <p:stCondLst>
                              <p:cond delay="0"/>
                            </p:stCondLst>
                            <p:childTnLst>
                              <p:par>
                                <p:cTn id="81" presetID="6" presetClass="entr" presetSubtype="32" fill="hold" nodeType="clickEffect">
                                  <p:stCondLst>
                                    <p:cond delay="0"/>
                                  </p:stCondLst>
                                  <p:childTnLst>
                                    <p:set>
                                      <p:cBhvr>
                                        <p:cTn id="82" dur="1" fill="hold">
                                          <p:stCondLst>
                                            <p:cond delay="0"/>
                                          </p:stCondLst>
                                        </p:cTn>
                                        <p:tgtEl>
                                          <p:spTgt spid="2"/>
                                        </p:tgtEl>
                                        <p:attrNameLst>
                                          <p:attrName>style.visibility</p:attrName>
                                        </p:attrNameLst>
                                      </p:cBhvr>
                                      <p:to>
                                        <p:strVal val="visible"/>
                                      </p:to>
                                    </p:set>
                                    <p:animEffect transition="in" filter="circle(out)">
                                      <p:cBhvr>
                                        <p:cTn id="83" dur="2000"/>
                                        <p:tgtEl>
                                          <p:spTgt spid="2"/>
                                        </p:tgtEl>
                                      </p:cBhvr>
                                    </p:animEffect>
                                  </p:childTnLst>
                                </p:cTn>
                              </p:par>
                            </p:childTnLst>
                          </p:cTn>
                        </p:par>
                      </p:childTnLst>
                    </p:cTn>
                  </p:par>
                </p:childTnLst>
              </p:cTn>
              <p:nextCondLst>
                <p:cond evt="onClick" delay="0">
                  <p:tgtEl>
                    <p:spTgt spid="9"/>
                  </p:tgtEl>
                </p:cond>
              </p:nextCondLst>
            </p:seq>
            <p:seq concurrent="1" nextAc="seek">
              <p:cTn id="84" restart="whenNotActive" fill="hold" evtFilter="cancelBubble" nodeType="interactiveSeq">
                <p:stCondLst>
                  <p:cond evt="onClick" delay="0">
                    <p:tgtEl>
                      <p:spTgt spid="11"/>
                    </p:tgtEl>
                  </p:cond>
                </p:stCondLst>
                <p:endSync evt="end" delay="0">
                  <p:rtn val="all"/>
                </p:endSync>
                <p:childTnLst>
                  <p:par>
                    <p:cTn id="85" fill="hold">
                      <p:stCondLst>
                        <p:cond delay="0"/>
                      </p:stCondLst>
                      <p:childTnLst>
                        <p:par>
                          <p:cTn id="86" fill="hold">
                            <p:stCondLst>
                              <p:cond delay="0"/>
                            </p:stCondLst>
                            <p:childTnLst>
                              <p:par>
                                <p:cTn id="87" presetID="6" presetClass="entr" presetSubtype="32" fill="hold" nodeType="clickEffect">
                                  <p:stCondLst>
                                    <p:cond delay="0"/>
                                  </p:stCondLst>
                                  <p:childTnLst>
                                    <p:set>
                                      <p:cBhvr>
                                        <p:cTn id="88" dur="1" fill="hold">
                                          <p:stCondLst>
                                            <p:cond delay="0"/>
                                          </p:stCondLst>
                                        </p:cTn>
                                        <p:tgtEl>
                                          <p:spTgt spid="5"/>
                                        </p:tgtEl>
                                        <p:attrNameLst>
                                          <p:attrName>style.visibility</p:attrName>
                                        </p:attrNameLst>
                                      </p:cBhvr>
                                      <p:to>
                                        <p:strVal val="visible"/>
                                      </p:to>
                                    </p:set>
                                    <p:animEffect transition="in" filter="circle(out)">
                                      <p:cBhvr>
                                        <p:cTn id="89" dur="2000"/>
                                        <p:tgtEl>
                                          <p:spTgt spid="5"/>
                                        </p:tgtEl>
                                      </p:cBhvr>
                                    </p:animEffect>
                                  </p:childTnLst>
                                </p:cTn>
                              </p:par>
                            </p:childTnLst>
                          </p:cTn>
                        </p:par>
                      </p:childTnLst>
                    </p:cTn>
                  </p:par>
                </p:childTnLst>
              </p:cTn>
              <p:nextCondLst>
                <p:cond evt="onClick" delay="0">
                  <p:tgtEl>
                    <p:spTgt spid="11"/>
                  </p:tgtEl>
                </p:cond>
              </p:nextCondLst>
            </p:seq>
            <p:seq concurrent="1" nextAc="seek">
              <p:cTn id="90" restart="whenNotActive" fill="hold" evtFilter="cancelBubble" nodeType="interactiveSeq">
                <p:stCondLst>
                  <p:cond evt="onClick" delay="0">
                    <p:tgtEl>
                      <p:spTgt spid="16"/>
                    </p:tgtEl>
                  </p:cond>
                </p:stCondLst>
                <p:endSync evt="end" delay="0">
                  <p:rtn val="all"/>
                </p:endSync>
                <p:childTnLst>
                  <p:par>
                    <p:cTn id="91" fill="hold">
                      <p:stCondLst>
                        <p:cond delay="0"/>
                      </p:stCondLst>
                      <p:childTnLst>
                        <p:par>
                          <p:cTn id="92" fill="hold">
                            <p:stCondLst>
                              <p:cond delay="0"/>
                            </p:stCondLst>
                            <p:childTnLst>
                              <p:par>
                                <p:cTn id="93" presetID="6" presetClass="entr" presetSubtype="32" fill="hold" grpId="0" nodeType="clickEffect">
                                  <p:stCondLst>
                                    <p:cond delay="0"/>
                                  </p:stCondLst>
                                  <p:childTnLst>
                                    <p:set>
                                      <p:cBhvr>
                                        <p:cTn id="94" dur="1" fill="hold">
                                          <p:stCondLst>
                                            <p:cond delay="0"/>
                                          </p:stCondLst>
                                        </p:cTn>
                                        <p:tgtEl>
                                          <p:spTgt spid="17"/>
                                        </p:tgtEl>
                                        <p:attrNameLst>
                                          <p:attrName>style.visibility</p:attrName>
                                        </p:attrNameLst>
                                      </p:cBhvr>
                                      <p:to>
                                        <p:strVal val="visible"/>
                                      </p:to>
                                    </p:set>
                                    <p:animEffect transition="in" filter="circle(out)">
                                      <p:cBhvr>
                                        <p:cTn id="95" dur="2000"/>
                                        <p:tgtEl>
                                          <p:spTgt spid="17"/>
                                        </p:tgtEl>
                                      </p:cBhvr>
                                    </p:animEffect>
                                  </p:childTnLst>
                                </p:cTn>
                              </p:par>
                            </p:childTnLst>
                          </p:cTn>
                        </p:par>
                      </p:childTnLst>
                    </p:cTn>
                  </p:par>
                </p:childTnLst>
              </p:cTn>
              <p:nextCondLst>
                <p:cond evt="onClick" delay="0">
                  <p:tgtEl>
                    <p:spTgt spid="16"/>
                  </p:tgtEl>
                </p:cond>
              </p:nextCondLst>
            </p:seq>
            <p:seq concurrent="1" nextAc="seek">
              <p:cTn id="96" restart="whenNotActive" fill="hold" evtFilter="cancelBubble" nodeType="interactiveSeq">
                <p:stCondLst>
                  <p:cond evt="onClick" delay="0">
                    <p:tgtEl>
                      <p:spTgt spid="20"/>
                    </p:tgtEl>
                  </p:cond>
                </p:stCondLst>
                <p:endSync evt="end" delay="0">
                  <p:rtn val="all"/>
                </p:endSync>
                <p:childTnLst>
                  <p:par>
                    <p:cTn id="97" fill="hold">
                      <p:stCondLst>
                        <p:cond delay="0"/>
                      </p:stCondLst>
                      <p:childTnLst>
                        <p:par>
                          <p:cTn id="98" fill="hold">
                            <p:stCondLst>
                              <p:cond delay="0"/>
                            </p:stCondLst>
                            <p:childTnLst>
                              <p:par>
                                <p:cTn id="99" presetID="6" presetClass="entr" presetSubtype="32" fill="hold" nodeType="clickEffect">
                                  <p:stCondLst>
                                    <p:cond delay="0"/>
                                  </p:stCondLst>
                                  <p:childTnLst>
                                    <p:set>
                                      <p:cBhvr>
                                        <p:cTn id="100" dur="1" fill="hold">
                                          <p:stCondLst>
                                            <p:cond delay="0"/>
                                          </p:stCondLst>
                                        </p:cTn>
                                        <p:tgtEl>
                                          <p:spTgt spid="10"/>
                                        </p:tgtEl>
                                        <p:attrNameLst>
                                          <p:attrName>style.visibility</p:attrName>
                                        </p:attrNameLst>
                                      </p:cBhvr>
                                      <p:to>
                                        <p:strVal val="visible"/>
                                      </p:to>
                                    </p:set>
                                    <p:animEffect transition="in" filter="circle(out)">
                                      <p:cBhvr>
                                        <p:cTn id="101" dur="2000"/>
                                        <p:tgtEl>
                                          <p:spTgt spid="10"/>
                                        </p:tgtEl>
                                      </p:cBhvr>
                                    </p:animEffect>
                                  </p:childTnLst>
                                </p:cTn>
                              </p:par>
                            </p:childTnLst>
                          </p:cTn>
                        </p:par>
                      </p:childTnLst>
                    </p:cTn>
                  </p:par>
                </p:childTnLst>
              </p:cTn>
              <p:nextCondLst>
                <p:cond evt="onClick" delay="0">
                  <p:tgtEl>
                    <p:spTgt spid="20"/>
                  </p:tgtEl>
                </p:cond>
              </p:nextCondLst>
            </p:seq>
          </p:childTnLst>
        </p:cTn>
      </p:par>
    </p:tnLst>
    <p:bldLst>
      <p:bldP spid="4" grpId="0" animBg="1"/>
      <p:bldP spid="9" grpId="0" animBg="1"/>
      <p:bldP spid="12" grpId="0" animBg="1"/>
      <p:bldP spid="14" grpId="0" animBg="1"/>
      <p:bldP spid="11" grpId="0" animBg="1"/>
      <p:bldP spid="13" grpId="0" animBg="1"/>
      <p:bldP spid="15" grpId="0" animBg="1"/>
      <p:bldP spid="16" grpId="0" animBg="1"/>
      <p:bldP spid="17" grpId="0" animBg="1"/>
      <p:bldP spid="18" grpId="0" animBg="1"/>
      <p:bldP spid="19" grpId="0" animBg="1"/>
      <p:bldP spid="20" grpId="0" animBg="1"/>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728663" y="203722"/>
            <a:ext cx="8887073" cy="4456616"/>
            <a:chOff x="2244436" y="-150046"/>
            <a:chExt cx="8014327" cy="5666567"/>
          </a:xfrm>
        </p:grpSpPr>
        <p:pic>
          <p:nvPicPr>
            <p:cNvPr id="2" name="Picture 1">
              <a:extLst>
                <a:ext uri="{FF2B5EF4-FFF2-40B4-BE49-F238E27FC236}">
                  <a16:creationId xmlns:a16="http://schemas.microsoft.com/office/drawing/2014/main" id="{72EFEAEC-B821-47DA-BB9D-D0A0E3C4ADB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464" t="2269" r="68072" b="8476"/>
            <a:stretch/>
          </p:blipFill>
          <p:spPr>
            <a:xfrm>
              <a:off x="6321283" y="2639984"/>
              <a:ext cx="3937480" cy="2876537"/>
            </a:xfrm>
            <a:prstGeom prst="rect">
              <a:avLst/>
            </a:prstGeom>
          </p:spPr>
        </p:pic>
        <p:pic>
          <p:nvPicPr>
            <p:cNvPr id="5" name="Picture 4">
              <a:extLst>
                <a:ext uri="{FF2B5EF4-FFF2-40B4-BE49-F238E27FC236}">
                  <a16:creationId xmlns:a16="http://schemas.microsoft.com/office/drawing/2014/main" id="{72EFEAEC-B821-47DA-BB9D-D0A0E3C4ADB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68438" t="4859" r="1225" b="8051"/>
            <a:stretch/>
          </p:blipFill>
          <p:spPr>
            <a:xfrm>
              <a:off x="2244436" y="-150046"/>
              <a:ext cx="4058663" cy="2790030"/>
            </a:xfrm>
            <a:prstGeom prst="rect">
              <a:avLst/>
            </a:prstGeom>
          </p:spPr>
        </p:pic>
        <p:pic>
          <p:nvPicPr>
            <p:cNvPr id="6" name="Picture 5">
              <a:extLst>
                <a:ext uri="{FF2B5EF4-FFF2-40B4-BE49-F238E27FC236}">
                  <a16:creationId xmlns:a16="http://schemas.microsoft.com/office/drawing/2014/main" id="{72EFEAEC-B821-47DA-BB9D-D0A0E3C4ADB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33932" t="2175" r="34381" b="10063"/>
            <a:stretch/>
          </p:blipFill>
          <p:spPr>
            <a:xfrm>
              <a:off x="6321283" y="-150046"/>
              <a:ext cx="3919296" cy="2790030"/>
            </a:xfrm>
            <a:prstGeom prst="rect">
              <a:avLst/>
            </a:prstGeom>
          </p:spPr>
        </p:pic>
        <p:pic>
          <p:nvPicPr>
            <p:cNvPr id="7" name="Picture 6">
              <a:extLst>
                <a:ext uri="{FF2B5EF4-FFF2-40B4-BE49-F238E27FC236}">
                  <a16:creationId xmlns:a16="http://schemas.microsoft.com/office/drawing/2014/main" id="{5035E5F9-60DC-41AA-A4FA-D796A3419F3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68752" t="7053" r="1598" b="9784"/>
            <a:stretch/>
          </p:blipFill>
          <p:spPr>
            <a:xfrm>
              <a:off x="2244436" y="2651224"/>
              <a:ext cx="4076847" cy="2854056"/>
            </a:xfrm>
            <a:prstGeom prst="rect">
              <a:avLst/>
            </a:prstGeom>
          </p:spPr>
        </p:pic>
      </p:grpSp>
      <p:sp>
        <p:nvSpPr>
          <p:cNvPr id="9" name="Rectangle 8"/>
          <p:cNvSpPr/>
          <p:nvPr/>
        </p:nvSpPr>
        <p:spPr>
          <a:xfrm>
            <a:off x="180110" y="4647867"/>
            <a:ext cx="11817926" cy="1938992"/>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w="9525">
            <a:solidFill>
              <a:schemeClr val="tx1"/>
            </a:solidFill>
          </a:ln>
        </p:spPr>
        <p:txBody>
          <a:bodyPr wrap="square">
            <a:spAutoFit/>
          </a:bodyPr>
          <a:lstStyle/>
          <a:p>
            <a:pPr algn="just"/>
            <a:r>
              <a:rPr lang="en-US" sz="2400" b="1" dirty="0">
                <a:latin typeface="Times New Roman" panose="02020603050405020304" pitchFamily="18" charset="0"/>
                <a:cs typeface="Times New Roman" panose="02020603050405020304" pitchFamily="18" charset="0"/>
              </a:rPr>
              <a:t>Traditional childhood pastimes of climbing  trees and playing Conkers are in decline according to survey by the RSPB (Royal Society for the  protection of Birds). It’s a charitable organization registered in England and Wales</a:t>
            </a:r>
            <a:r>
              <a:rPr lang="en-US" sz="2400" b="1" dirty="0" smtClean="0">
                <a:latin typeface="Times New Roman" panose="02020603050405020304" pitchFamily="18" charset="0"/>
                <a:cs typeface="Times New Roman" panose="02020603050405020304" pitchFamily="18" charset="0"/>
              </a:rPr>
              <a:t>.</a:t>
            </a:r>
          </a:p>
          <a:p>
            <a:pPr lvl="0" algn="just"/>
            <a:r>
              <a:rPr lang="en-US" sz="2400" b="1" dirty="0">
                <a:solidFill>
                  <a:prstClr val="black"/>
                </a:solidFill>
                <a:latin typeface="Times New Roman" panose="02020603050405020304" pitchFamily="18" charset="0"/>
                <a:cs typeface="Times New Roman" panose="02020603050405020304" pitchFamily="18" charset="0"/>
              </a:rPr>
              <a:t>The survey shows that people under 34 recall far fewer such childhood outdoor experiences than their counterparts over 55, according to a survey by RSPB</a:t>
            </a:r>
            <a:r>
              <a:rPr lang="en-US" sz="2400" b="1" dirty="0" smtClean="0">
                <a:solidFill>
                  <a:prstClr val="black"/>
                </a:solidFill>
                <a:latin typeface="Times New Roman" panose="02020603050405020304" pitchFamily="18" charset="0"/>
                <a:cs typeface="Times New Roman" panose="02020603050405020304" pitchFamily="18" charset="0"/>
              </a:rPr>
              <a:t>.</a:t>
            </a:r>
            <a:endParaRPr lang="en-US" sz="24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4781234"/>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773382" y="309349"/>
            <a:ext cx="8894618" cy="4456616"/>
            <a:chOff x="2244436" y="184657"/>
            <a:chExt cx="7996143" cy="5666567"/>
          </a:xfrm>
        </p:grpSpPr>
        <p:pic>
          <p:nvPicPr>
            <p:cNvPr id="2" name="Picture 1">
              <a:extLst>
                <a:ext uri="{FF2B5EF4-FFF2-40B4-BE49-F238E27FC236}">
                  <a16:creationId xmlns:a16="http://schemas.microsoft.com/office/drawing/2014/main" id="{72EFEAEC-B821-47DA-BB9D-D0A0E3C4ADB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464" t="2269" r="68072" b="8476"/>
            <a:stretch/>
          </p:blipFill>
          <p:spPr>
            <a:xfrm>
              <a:off x="6303099" y="2974687"/>
              <a:ext cx="3937480" cy="2876537"/>
            </a:xfrm>
            <a:prstGeom prst="rect">
              <a:avLst/>
            </a:prstGeom>
          </p:spPr>
        </p:pic>
        <p:pic>
          <p:nvPicPr>
            <p:cNvPr id="5" name="Picture 4">
              <a:extLst>
                <a:ext uri="{FF2B5EF4-FFF2-40B4-BE49-F238E27FC236}">
                  <a16:creationId xmlns:a16="http://schemas.microsoft.com/office/drawing/2014/main" id="{72EFEAEC-B821-47DA-BB9D-D0A0E3C4ADB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68438" t="4859" r="1225" b="8051"/>
            <a:stretch/>
          </p:blipFill>
          <p:spPr>
            <a:xfrm>
              <a:off x="2244436" y="184657"/>
              <a:ext cx="4058663" cy="2790030"/>
            </a:xfrm>
            <a:prstGeom prst="rect">
              <a:avLst/>
            </a:prstGeom>
          </p:spPr>
        </p:pic>
        <p:pic>
          <p:nvPicPr>
            <p:cNvPr id="6" name="Picture 5">
              <a:extLst>
                <a:ext uri="{FF2B5EF4-FFF2-40B4-BE49-F238E27FC236}">
                  <a16:creationId xmlns:a16="http://schemas.microsoft.com/office/drawing/2014/main" id="{72EFEAEC-B821-47DA-BB9D-D0A0E3C4ADB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33932" t="2175" r="34381" b="10063"/>
            <a:stretch/>
          </p:blipFill>
          <p:spPr>
            <a:xfrm>
              <a:off x="6321283" y="184657"/>
              <a:ext cx="3919296" cy="2790030"/>
            </a:xfrm>
            <a:prstGeom prst="rect">
              <a:avLst/>
            </a:prstGeom>
          </p:spPr>
        </p:pic>
        <p:pic>
          <p:nvPicPr>
            <p:cNvPr id="7" name="Picture 6">
              <a:extLst>
                <a:ext uri="{FF2B5EF4-FFF2-40B4-BE49-F238E27FC236}">
                  <a16:creationId xmlns:a16="http://schemas.microsoft.com/office/drawing/2014/main" id="{5035E5F9-60DC-41AA-A4FA-D796A3419F3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68752" t="7053" r="1598" b="9784"/>
            <a:stretch/>
          </p:blipFill>
          <p:spPr>
            <a:xfrm>
              <a:off x="2244436" y="2974687"/>
              <a:ext cx="4076847" cy="2854056"/>
            </a:xfrm>
            <a:prstGeom prst="rect">
              <a:avLst/>
            </a:prstGeom>
          </p:spPr>
        </p:pic>
      </p:grpSp>
      <p:sp>
        <p:nvSpPr>
          <p:cNvPr id="9" name="Rectangle 8"/>
          <p:cNvSpPr/>
          <p:nvPr/>
        </p:nvSpPr>
        <p:spPr>
          <a:xfrm>
            <a:off x="1088618" y="5123569"/>
            <a:ext cx="10439400" cy="1077218"/>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w="28575">
            <a:solidFill>
              <a:schemeClr val="tx1"/>
            </a:solidFill>
          </a:ln>
        </p:spPr>
        <p:txBody>
          <a:bodyPr wrap="square">
            <a:spAutoFit/>
          </a:bodyPr>
          <a:lstStyle/>
          <a:p>
            <a:pPr algn="just"/>
            <a:r>
              <a:rPr lang="en-US" sz="3200" dirty="0">
                <a:latin typeface="Times New Roman" panose="02020603050405020304" pitchFamily="18" charset="0"/>
                <a:cs typeface="Times New Roman" panose="02020603050405020304" pitchFamily="18" charset="0"/>
              </a:rPr>
              <a:t>People were asked which of </a:t>
            </a:r>
            <a:r>
              <a:rPr lang="en-US" sz="3200" dirty="0" smtClean="0">
                <a:latin typeface="Times New Roman" panose="02020603050405020304" pitchFamily="18" charset="0"/>
                <a:cs typeface="Times New Roman" panose="02020603050405020304" pitchFamily="18" charset="0"/>
              </a:rPr>
              <a:t>the twelve </a:t>
            </a:r>
            <a:r>
              <a:rPr lang="en-US" sz="3200" dirty="0">
                <a:latin typeface="Times New Roman" panose="02020603050405020304" pitchFamily="18" charset="0"/>
                <a:cs typeface="Times New Roman" panose="02020603050405020304" pitchFamily="18" charset="0"/>
              </a:rPr>
              <a:t>outdoor experiences they could remember during their childhood. </a:t>
            </a:r>
          </a:p>
        </p:txBody>
      </p:sp>
    </p:spTree>
    <p:extLst>
      <p:ext uri="{BB962C8B-B14F-4D97-AF65-F5344CB8AC3E}">
        <p14:creationId xmlns:p14="http://schemas.microsoft.com/office/powerpoint/2010/main" val="1158647070"/>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482</TotalTime>
  <Words>1488</Words>
  <Application>Microsoft Office PowerPoint</Application>
  <PresentationFormat>Widescreen</PresentationFormat>
  <Paragraphs>139</Paragraphs>
  <Slides>28</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Calibri</vt:lpstr>
      <vt:lpstr>Calibri Light</vt:lpstr>
      <vt:lpstr>Franklin Gothic Heavy</vt:lpstr>
      <vt:lpstr>Times New Roman</vt:lpstr>
      <vt:lpstr>Wide Latin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ManikChandraMajumder</dc:creator>
  <cp:lastModifiedBy>ManikChandraMajumder</cp:lastModifiedBy>
  <cp:revision>77</cp:revision>
  <dcterms:created xsi:type="dcterms:W3CDTF">2021-12-06T10:21:39Z</dcterms:created>
  <dcterms:modified xsi:type="dcterms:W3CDTF">2021-12-11T13:11:50Z</dcterms:modified>
</cp:coreProperties>
</file>