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9" r:id="rId2"/>
    <p:sldId id="340" r:id="rId3"/>
    <p:sldId id="341" r:id="rId4"/>
    <p:sldId id="342" r:id="rId5"/>
    <p:sldId id="343" r:id="rId6"/>
    <p:sldId id="344" r:id="rId7"/>
    <p:sldId id="345" r:id="rId8"/>
    <p:sldId id="346" r:id="rId9"/>
    <p:sldId id="347" r:id="rId10"/>
    <p:sldId id="364" r:id="rId11"/>
    <p:sldId id="348" r:id="rId12"/>
    <p:sldId id="368" r:id="rId13"/>
    <p:sldId id="374" r:id="rId14"/>
    <p:sldId id="349" r:id="rId15"/>
    <p:sldId id="370" r:id="rId16"/>
    <p:sldId id="356" r:id="rId17"/>
    <p:sldId id="369" r:id="rId18"/>
    <p:sldId id="367" r:id="rId19"/>
    <p:sldId id="350" r:id="rId20"/>
    <p:sldId id="362" r:id="rId21"/>
    <p:sldId id="359" r:id="rId22"/>
    <p:sldId id="358" r:id="rId23"/>
    <p:sldId id="373" r:id="rId24"/>
    <p:sldId id="371" r:id="rId25"/>
    <p:sldId id="351" r:id="rId26"/>
    <p:sldId id="352" r:id="rId27"/>
    <p:sldId id="353" r:id="rId28"/>
    <p:sldId id="354" r:id="rId29"/>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30" autoAdjust="0"/>
    <p:restoredTop sz="94660"/>
  </p:normalViewPr>
  <p:slideViewPr>
    <p:cSldViewPr snapToGrid="0">
      <p:cViewPr varScale="1">
        <p:scale>
          <a:sx n="71" d="100"/>
          <a:sy n="71"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4633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842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69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343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711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2469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217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46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2398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711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4321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12/11/2021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601269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ssoy.com/q/30488"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13" y="196870"/>
            <a:ext cx="11843333" cy="6474385"/>
          </a:xfrm>
          <a:prstGeom prst="rect">
            <a:avLst/>
          </a:prstGeom>
          <a:ln>
            <a:noFill/>
          </a:ln>
          <a:effectLst>
            <a:softEdge rad="112500"/>
          </a:effectLst>
        </p:spPr>
      </p:pic>
      <p:sp>
        <p:nvSpPr>
          <p:cNvPr id="8" name="TextBox 2"/>
          <p:cNvSpPr txBox="1"/>
          <p:nvPr/>
        </p:nvSpPr>
        <p:spPr>
          <a:xfrm>
            <a:off x="1120339" y="4995292"/>
            <a:ext cx="9883588" cy="691474"/>
          </a:xfrm>
          <a:prstGeom prst="flowChartAlternateProcess">
            <a:avLst/>
          </a:prstGeom>
          <a:solidFill>
            <a:srgbClr val="0070C0"/>
          </a:solidFill>
          <a:ln>
            <a:noFill/>
          </a:ln>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103724" tIns="51861" rIns="103724" bIns="51861" numCol="1">
            <a:prstTxWarp prst="textPlain">
              <a:avLst/>
            </a:prstTxWarp>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আই</a:t>
            </a:r>
            <a:r>
              <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সি</a:t>
            </a:r>
            <a:r>
              <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টি</a:t>
            </a:r>
            <a:r>
              <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a:t>
            </a:r>
            <a:r>
              <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3618" dirty="0" err="1">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স্বাগতম</a:t>
            </a:r>
            <a:endParaRPr lang="en-US" sz="3618" dirty="0">
              <a:ln w="18415" cmpd="sng">
                <a:solidFill>
                  <a:srgbClr val="FFFF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50252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595520" y="1498594"/>
            <a:ext cx="10956828" cy="1815882"/>
          </a:xfrm>
          <a:prstGeom prst="rect">
            <a:avLst/>
          </a:prstGeom>
        </p:spPr>
        <p:txBody>
          <a:bodyPr wrap="square">
            <a:spAutoFit/>
          </a:bodyPr>
          <a:lstStyle/>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বিশেষ কিছু চিহ্ন বা অঙ্ক বিন্যস্ত করে যে পদ্ধতিতে গণনা করা হয় তাকে সংখ্যা পদ্ধতি বলে। সহজভাবে বলা যায় সংখ্যা গণনা করার পদ্ধতিকে সংখ্যা পদ্ধতি বলে। বিভিন্ন প্রকার সংখ্যা পদ্ধতি রয়েছে। যেমনঃ দশমিক (ডেসিমাল), বাইনারি, অক্টাল ও হেক্সাডেসিমাল। কম্পিউটার সিস্টেমে বাইনারি সংখ্যা পদ্ধতির গুরুত্বই বেশি তবে অন্যান্য সংখ্যা পদ্ধতি পরোক্ষভাবে ব্যবহৃত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Rectangle 1"/>
          <p:cNvSpPr/>
          <p:nvPr/>
        </p:nvSpPr>
        <p:spPr>
          <a:xfrm>
            <a:off x="2233924" y="666514"/>
            <a:ext cx="5933034" cy="523220"/>
          </a:xfrm>
          <a:prstGeom prst="rect">
            <a:avLst/>
          </a:prstGeom>
          <a:solidFill>
            <a:srgbClr val="FFFF00"/>
          </a:solidFill>
        </p:spPr>
        <p:txBody>
          <a:bodyPr wrap="none">
            <a:spAutoFit/>
          </a:bodyPr>
          <a:lstStyle/>
          <a:p>
            <a:pPr marL="285750" indent="-285750" fontAlgn="base">
              <a:buFont typeface="Wingdings" panose="05000000000000000000" pitchFamily="2" charset="2"/>
              <a:buChar char="Ø"/>
            </a:pPr>
            <a:r>
              <a:rPr lang="en-US" sz="2800" b="1" dirty="0" smtClean="0">
                <a:solidFill>
                  <a:srgbClr val="333333"/>
                </a:solidFill>
                <a:latin typeface="NikoshBAN" panose="02000000000000000000" pitchFamily="2" charset="0"/>
                <a:cs typeface="NikoshBAN" panose="02000000000000000000" pitchFamily="2" charset="0"/>
              </a:rPr>
              <a:t> </a:t>
            </a:r>
            <a:r>
              <a:rPr lang="as-IN" sz="2800" b="1" dirty="0" smtClean="0">
                <a:solidFill>
                  <a:srgbClr val="333333"/>
                </a:solidFill>
                <a:latin typeface="NikoshBAN" panose="02000000000000000000" pitchFamily="2" charset="0"/>
                <a:cs typeface="NikoshBAN" panose="02000000000000000000" pitchFamily="2" charset="0"/>
              </a:rPr>
              <a:t>সংখ্যা </a:t>
            </a:r>
            <a:r>
              <a:rPr lang="as-IN" sz="2800" b="1" dirty="0">
                <a:solidFill>
                  <a:srgbClr val="333333"/>
                </a:solidFill>
                <a:latin typeface="NikoshBAN" panose="02000000000000000000" pitchFamily="2" charset="0"/>
                <a:cs typeface="NikoshBAN" panose="02000000000000000000" pitchFamily="2" charset="0"/>
              </a:rPr>
              <a:t>পদ্ধতি বা </a:t>
            </a:r>
            <a:r>
              <a:rPr lang="en-US" sz="2800" b="1" dirty="0">
                <a:solidFill>
                  <a:srgbClr val="333333"/>
                </a:solidFill>
                <a:latin typeface="NikoshBAN" panose="02000000000000000000" pitchFamily="2" charset="0"/>
                <a:cs typeface="NikoshBAN" panose="02000000000000000000" pitchFamily="2" charset="0"/>
              </a:rPr>
              <a:t>Number System </a:t>
            </a:r>
            <a:r>
              <a:rPr lang="as-IN" sz="2800" b="1" dirty="0" smtClean="0">
                <a:solidFill>
                  <a:srgbClr val="333333"/>
                </a:solidFill>
                <a:latin typeface="NikoshBAN" panose="02000000000000000000" pitchFamily="2" charset="0"/>
                <a:cs typeface="NikoshBAN" panose="02000000000000000000" pitchFamily="2" charset="0"/>
              </a:rPr>
              <a:t>কি</a:t>
            </a:r>
            <a:r>
              <a:rPr lang="en-US" sz="2800" b="1" dirty="0" smtClean="0">
                <a:solidFill>
                  <a:srgbClr val="333333"/>
                </a:solidFill>
                <a:latin typeface="NikoshBAN" panose="02000000000000000000" pitchFamily="2" charset="0"/>
                <a:cs typeface="NikoshBAN" panose="02000000000000000000" pitchFamily="2" charset="0"/>
              </a:rPr>
              <a:t> </a:t>
            </a:r>
            <a:r>
              <a:rPr lang="as-IN" sz="2800" b="1" dirty="0" smtClean="0">
                <a:solidFill>
                  <a:srgbClr val="333333"/>
                </a:solidFill>
                <a:latin typeface="NikoshBAN" panose="02000000000000000000" pitchFamily="2" charset="0"/>
                <a:cs typeface="NikoshBAN" panose="02000000000000000000" pitchFamily="2" charset="0"/>
              </a:rPr>
              <a:t>?</a:t>
            </a:r>
            <a:endParaRPr lang="as-IN" sz="2800" b="0" i="0" dirty="0">
              <a:solidFill>
                <a:srgbClr val="333333"/>
              </a:solidFill>
              <a:effectLst/>
              <a:latin typeface="NikoshBAN" panose="02000000000000000000" pitchFamily="2" charset="0"/>
              <a:cs typeface="NikoshBAN" panose="02000000000000000000" pitchFamily="2" charset="0"/>
            </a:endParaRPr>
          </a:p>
        </p:txBody>
      </p:sp>
      <p:sp>
        <p:nvSpPr>
          <p:cNvPr id="5" name="Rectangle 4"/>
          <p:cNvSpPr/>
          <p:nvPr/>
        </p:nvSpPr>
        <p:spPr>
          <a:xfrm>
            <a:off x="595520" y="3474242"/>
            <a:ext cx="11421415" cy="2677656"/>
          </a:xfrm>
          <a:prstGeom prst="rect">
            <a:avLst/>
          </a:prstGeom>
        </p:spPr>
        <p:txBody>
          <a:bodyPr wrap="square">
            <a:spAutoFit/>
          </a:bodyPr>
          <a:lstStyle/>
          <a:p>
            <a:pPr fontAlgn="base"/>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 সংখ্যা লেখা বা প্রকাশ করার মাধ্যম কে বলা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 পদ্ধতি। সংখ্যা পদ্ধতির সাহায্যে সহজেই সংখ্যা গণনা ও প্রকাশ করা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 ।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প্রকৃতপক্ষে সংখ্যা পদ্ধতি হলো সংখ্যা প্রকাশের একটি নির্দিষ্ট নিয়ম যাতে নিচের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থাকতে হবে।</a:t>
            </a:r>
          </a:p>
          <a:p>
            <a:pPr fontAlgn="base"/>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সংখ্যাকে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 প্রতীক এর সাহায্যে প্রকাশের সুনির্দিষ্ট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মাবলী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fontAlgn="base"/>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সংখ্যার যোগ বিয়োগ গুন ভাগ ইত্যাদি নির্ণয় করার সুনির্দিষ্ট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মাবলী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p>
          <a:p>
            <a:pPr fontAlgn="base"/>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 সংখ্যার বিভিন্ন রূপ যেমন ভগ্নাংশ ধনাত্মক ঋণাত্মক ইত্যাদি প্রকাশের সুনির্দিষ্ট পরিপূর্ণ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মাবলী</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1431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2798882" y="542043"/>
            <a:ext cx="4771812" cy="523220"/>
          </a:xfrm>
          <a:prstGeom prst="rect">
            <a:avLst/>
          </a:prstGeom>
          <a:solidFill>
            <a:srgbClr val="FFFF00"/>
          </a:solidFill>
        </p:spPr>
        <p:txBody>
          <a:bodyPr wrap="square">
            <a:spAutoFit/>
          </a:bodyPr>
          <a:lstStyle/>
          <a:p>
            <a:pPr marL="571500" indent="-571500" algn="ctr" fontAlgn="base">
              <a:buFont typeface="Wingdings" panose="05000000000000000000" pitchFamily="2" charset="2"/>
              <a:buChar char="Ø"/>
            </a:pPr>
            <a:r>
              <a:rPr lang="as-IN" sz="2800" b="1" dirty="0">
                <a:solidFill>
                  <a:srgbClr val="333333"/>
                </a:solidFill>
                <a:latin typeface="NikoshBAN" panose="02000000000000000000" pitchFamily="2" charset="0"/>
                <a:cs typeface="NikoshBAN" panose="02000000000000000000" pitchFamily="2" charset="0"/>
              </a:rPr>
              <a:t> সংখ্যা</a:t>
            </a:r>
            <a:r>
              <a:rPr lang="as-IN" sz="2800" dirty="0">
                <a:solidFill>
                  <a:srgbClr val="333333"/>
                </a:solidFill>
                <a:latin typeface="NikoshBAN" panose="02000000000000000000" pitchFamily="2" charset="0"/>
                <a:cs typeface="NikoshBAN" panose="02000000000000000000" pitchFamily="2" charset="0"/>
              </a:rPr>
              <a:t> </a:t>
            </a:r>
            <a:r>
              <a:rPr lang="as-IN" sz="2800" b="1" dirty="0">
                <a:solidFill>
                  <a:srgbClr val="333333"/>
                </a:solidFill>
                <a:latin typeface="NikoshBAN" panose="02000000000000000000" pitchFamily="2" charset="0"/>
                <a:cs typeface="NikoshBAN" panose="02000000000000000000" pitchFamily="2" charset="0"/>
              </a:rPr>
              <a:t>পদ্ধতি</a:t>
            </a:r>
            <a:r>
              <a:rPr lang="as-IN" sz="2800" dirty="0">
                <a:solidFill>
                  <a:srgbClr val="333333"/>
                </a:solidFill>
                <a:latin typeface="NikoshBAN" panose="02000000000000000000" pitchFamily="2" charset="0"/>
                <a:cs typeface="NikoshBAN" panose="02000000000000000000" pitchFamily="2" charset="0"/>
              </a:rPr>
              <a:t> </a:t>
            </a:r>
            <a:r>
              <a:rPr lang="as-IN" sz="2800" b="1" dirty="0" smtClean="0">
                <a:solidFill>
                  <a:srgbClr val="333333"/>
                </a:solidFill>
                <a:latin typeface="NikoshBAN" panose="02000000000000000000" pitchFamily="2" charset="0"/>
                <a:cs typeface="NikoshBAN" panose="02000000000000000000" pitchFamily="2" charset="0"/>
              </a:rPr>
              <a:t>কত</a:t>
            </a:r>
            <a:r>
              <a:rPr lang="as-IN" sz="2800" dirty="0">
                <a:solidFill>
                  <a:srgbClr val="333333"/>
                </a:solidFill>
                <a:latin typeface="NikoshBAN" panose="02000000000000000000" pitchFamily="2" charset="0"/>
                <a:cs typeface="NikoshBAN" panose="02000000000000000000" pitchFamily="2" charset="0"/>
              </a:rPr>
              <a:t> </a:t>
            </a:r>
            <a:r>
              <a:rPr lang="as-IN" sz="2800" b="1" dirty="0">
                <a:solidFill>
                  <a:srgbClr val="333333"/>
                </a:solidFill>
                <a:latin typeface="NikoshBAN" panose="02000000000000000000" pitchFamily="2" charset="0"/>
                <a:cs typeface="NikoshBAN" panose="02000000000000000000" pitchFamily="2" charset="0"/>
              </a:rPr>
              <a:t>প্রকার</a:t>
            </a:r>
            <a:r>
              <a:rPr lang="as-IN" sz="2800" dirty="0">
                <a:solidFill>
                  <a:srgbClr val="333333"/>
                </a:solidFill>
                <a:latin typeface="NikoshBAN" panose="02000000000000000000" pitchFamily="2" charset="0"/>
                <a:cs typeface="NikoshBAN" panose="02000000000000000000" pitchFamily="2" charset="0"/>
              </a:rPr>
              <a:t> </a:t>
            </a:r>
            <a:r>
              <a:rPr lang="as-IN" sz="2800" b="1" dirty="0">
                <a:solidFill>
                  <a:srgbClr val="333333"/>
                </a:solidFill>
                <a:latin typeface="NikoshBAN" panose="02000000000000000000" pitchFamily="2" charset="0"/>
                <a:cs typeface="NikoshBAN" panose="02000000000000000000" pitchFamily="2" charset="0"/>
              </a:rPr>
              <a:t>ও</a:t>
            </a:r>
            <a:r>
              <a:rPr lang="as-IN" sz="2800" dirty="0">
                <a:solidFill>
                  <a:srgbClr val="333333"/>
                </a:solidFill>
                <a:latin typeface="NikoshBAN" panose="02000000000000000000" pitchFamily="2" charset="0"/>
                <a:cs typeface="NikoshBAN" panose="02000000000000000000" pitchFamily="2" charset="0"/>
              </a:rPr>
              <a:t> </a:t>
            </a:r>
            <a:r>
              <a:rPr lang="as-IN" sz="2800" b="1" dirty="0">
                <a:solidFill>
                  <a:srgbClr val="333333"/>
                </a:solidFill>
                <a:latin typeface="NikoshBAN" panose="02000000000000000000" pitchFamily="2" charset="0"/>
                <a:cs typeface="NikoshBAN" panose="02000000000000000000" pitchFamily="2" charset="0"/>
              </a:rPr>
              <a:t>কি</a:t>
            </a:r>
            <a:r>
              <a:rPr lang="as-IN" sz="2800" dirty="0">
                <a:solidFill>
                  <a:srgbClr val="333333"/>
                </a:solidFill>
                <a:latin typeface="NikoshBAN" panose="02000000000000000000" pitchFamily="2" charset="0"/>
                <a:cs typeface="NikoshBAN" panose="02000000000000000000" pitchFamily="2" charset="0"/>
              </a:rPr>
              <a:t> </a:t>
            </a:r>
            <a:r>
              <a:rPr lang="as-IN" sz="2800" b="1" dirty="0" smtClean="0">
                <a:solidFill>
                  <a:srgbClr val="333333"/>
                </a:solidFill>
                <a:latin typeface="NikoshBAN" panose="02000000000000000000" pitchFamily="2" charset="0"/>
                <a:cs typeface="NikoshBAN" panose="02000000000000000000" pitchFamily="2" charset="0"/>
              </a:rPr>
              <a:t>কি</a:t>
            </a:r>
            <a:r>
              <a:rPr lang="en-US" sz="2800" b="1" dirty="0" smtClean="0">
                <a:solidFill>
                  <a:srgbClr val="333333"/>
                </a:solidFill>
                <a:latin typeface="NikoshBAN" panose="02000000000000000000" pitchFamily="2" charset="0"/>
                <a:cs typeface="NikoshBAN" panose="02000000000000000000" pitchFamily="2" charset="0"/>
              </a:rPr>
              <a:t> </a:t>
            </a:r>
            <a:r>
              <a:rPr lang="as-IN" sz="2800" b="1" dirty="0" smtClean="0">
                <a:solidFill>
                  <a:srgbClr val="333333"/>
                </a:solidFill>
                <a:latin typeface="NikoshBAN" panose="02000000000000000000" pitchFamily="2" charset="0"/>
                <a:cs typeface="NikoshBAN" panose="02000000000000000000" pitchFamily="2" charset="0"/>
              </a:rPr>
              <a:t>?</a:t>
            </a:r>
            <a:endParaRPr lang="as-IN" sz="2800" b="0" i="0" dirty="0">
              <a:solidFill>
                <a:srgbClr val="333333"/>
              </a:solidFill>
              <a:effectLst/>
              <a:latin typeface="NikoshBAN" panose="02000000000000000000" pitchFamily="2" charset="0"/>
              <a:cs typeface="NikoshBAN" panose="02000000000000000000" pitchFamily="2" charset="0"/>
            </a:endParaRPr>
          </a:p>
        </p:txBody>
      </p:sp>
      <p:sp>
        <p:nvSpPr>
          <p:cNvPr id="5" name="Rectangle 4"/>
          <p:cNvSpPr/>
          <p:nvPr/>
        </p:nvSpPr>
        <p:spPr>
          <a:xfrm>
            <a:off x="523740" y="1282284"/>
            <a:ext cx="9663449" cy="1200329"/>
          </a:xfrm>
          <a:prstGeom prst="rect">
            <a:avLst/>
          </a:prstGeom>
        </p:spPr>
        <p:txBody>
          <a:bodyPr wrap="square">
            <a:spAutoFit/>
          </a:bodyPr>
          <a:lstStyle/>
          <a:p>
            <a:pPr fontAlgn="base"/>
            <a:r>
              <a:rPr lang="as-IN" sz="2400" b="1" dirty="0">
                <a:solidFill>
                  <a:srgbClr val="333333"/>
                </a:solidFill>
                <a:latin typeface="NikoshBAN" panose="02000000000000000000" pitchFamily="2" charset="0"/>
                <a:cs typeface="NikoshBAN" panose="02000000000000000000" pitchFamily="2" charset="0"/>
              </a:rPr>
              <a:t>সংখ্যা</a:t>
            </a:r>
            <a:r>
              <a:rPr lang="as-IN" sz="2400" dirty="0">
                <a:solidFill>
                  <a:srgbClr val="333333"/>
                </a:solidFill>
                <a:latin typeface="NikoshBAN" panose="02000000000000000000" pitchFamily="2" charset="0"/>
                <a:cs typeface="NikoshBAN" panose="02000000000000000000" pitchFamily="2" charset="0"/>
              </a:rPr>
              <a:t> </a:t>
            </a:r>
            <a:r>
              <a:rPr lang="as-IN" sz="2400" b="1" dirty="0">
                <a:solidFill>
                  <a:srgbClr val="333333"/>
                </a:solidFill>
                <a:latin typeface="NikoshBAN" panose="02000000000000000000" pitchFamily="2" charset="0"/>
                <a:cs typeface="NikoshBAN" panose="02000000000000000000" pitchFamily="2" charset="0"/>
              </a:rPr>
              <a:t>পদ্ধতির</a:t>
            </a:r>
            <a:r>
              <a:rPr lang="as-IN" sz="2400" dirty="0">
                <a:solidFill>
                  <a:srgbClr val="333333"/>
                </a:solidFill>
                <a:latin typeface="NikoshBAN" panose="02000000000000000000" pitchFamily="2" charset="0"/>
                <a:cs typeface="NikoshBAN" panose="02000000000000000000" pitchFamily="2" charset="0"/>
              </a:rPr>
              <a:t> </a:t>
            </a:r>
            <a:r>
              <a:rPr lang="as-IN" sz="2400" b="1" dirty="0">
                <a:solidFill>
                  <a:srgbClr val="333333"/>
                </a:solidFill>
                <a:latin typeface="NikoshBAN" panose="02000000000000000000" pitchFamily="2" charset="0"/>
                <a:cs typeface="NikoshBAN" panose="02000000000000000000" pitchFamily="2" charset="0"/>
              </a:rPr>
              <a:t>প্রকারভেদ</a:t>
            </a:r>
            <a:endParaRPr lang="as-IN" sz="2400" dirty="0">
              <a:solidFill>
                <a:srgbClr val="333333"/>
              </a:solidFill>
              <a:latin typeface="NikoshBAN" panose="02000000000000000000" pitchFamily="2" charset="0"/>
              <a:cs typeface="NikoshBAN" panose="02000000000000000000" pitchFamily="2" charset="0"/>
            </a:endParaRPr>
          </a:p>
          <a:p>
            <a:pPr fontAlgn="base"/>
            <a:r>
              <a:rPr lang="as-IN" sz="2400" dirty="0">
                <a:solidFill>
                  <a:srgbClr val="666666"/>
                </a:solidFill>
                <a:latin typeface="NikoshBAN" panose="02000000000000000000" pitchFamily="2" charset="0"/>
                <a:cs typeface="NikoshBAN" panose="02000000000000000000" pitchFamily="2" charset="0"/>
              </a:rPr>
              <a:t>উপস্থাপন বা প্রকাশের পদ্ধতির ওপর ভিত্তি করে সংখ্যা পদ্ধতি দুই প্রকার যথাঃ</a:t>
            </a:r>
          </a:p>
          <a:p>
            <a:pPr fontAlgn="base"/>
            <a:r>
              <a:rPr lang="as-IN" sz="2400" dirty="0">
                <a:solidFill>
                  <a:srgbClr val="333333"/>
                </a:solidFill>
                <a:latin typeface="NikoshBAN" panose="02000000000000000000" pitchFamily="2" charset="0"/>
                <a:cs typeface="NikoshBAN" panose="02000000000000000000" pitchFamily="2" charset="0"/>
              </a:rPr>
              <a:t>১. পজিশনাল সংখ্যা </a:t>
            </a:r>
            <a:r>
              <a:rPr lang="as-IN" sz="2400" dirty="0" smtClean="0">
                <a:solidFill>
                  <a:srgbClr val="333333"/>
                </a:solidFill>
                <a:latin typeface="NikoshBAN" panose="02000000000000000000" pitchFamily="2" charset="0"/>
                <a:cs typeface="NikoshBAN" panose="02000000000000000000" pitchFamily="2" charset="0"/>
              </a:rPr>
              <a:t>পদ্ধতি</a:t>
            </a:r>
            <a:r>
              <a:rPr lang="en-US" sz="2400" dirty="0" smtClean="0">
                <a:solidFill>
                  <a:srgbClr val="333333"/>
                </a:solidFill>
                <a:latin typeface="NikoshBAN" panose="02000000000000000000" pitchFamily="2" charset="0"/>
                <a:cs typeface="NikoshBAN" panose="02000000000000000000" pitchFamily="2" charset="0"/>
              </a:rPr>
              <a:t>    </a:t>
            </a:r>
            <a:r>
              <a:rPr lang="as-IN" sz="2400" dirty="0" smtClean="0">
                <a:solidFill>
                  <a:srgbClr val="333333"/>
                </a:solidFill>
                <a:latin typeface="NikoshBAN" panose="02000000000000000000" pitchFamily="2" charset="0"/>
                <a:cs typeface="NikoshBAN" panose="02000000000000000000" pitchFamily="2" charset="0"/>
              </a:rPr>
              <a:t>২</a:t>
            </a:r>
            <a:r>
              <a:rPr lang="as-IN" sz="2400" dirty="0">
                <a:solidFill>
                  <a:srgbClr val="333333"/>
                </a:solidFill>
                <a:latin typeface="NikoshBAN" panose="02000000000000000000" pitchFamily="2" charset="0"/>
                <a:cs typeface="NikoshBAN" panose="02000000000000000000" pitchFamily="2" charset="0"/>
              </a:rPr>
              <a:t>. নন পজিশনাল সংখ্যা</a:t>
            </a:r>
            <a:endParaRPr lang="as-IN" sz="2400" b="0" i="0" dirty="0">
              <a:solidFill>
                <a:srgbClr val="333333"/>
              </a:solidFill>
              <a:effectLst/>
              <a:latin typeface="NikoshBAN" panose="02000000000000000000" pitchFamily="2" charset="0"/>
              <a:cs typeface="NikoshBAN" panose="02000000000000000000" pitchFamily="2" charset="0"/>
            </a:endParaRPr>
          </a:p>
        </p:txBody>
      </p:sp>
      <p:sp>
        <p:nvSpPr>
          <p:cNvPr id="4" name="Rectangle 3"/>
          <p:cNvSpPr/>
          <p:nvPr/>
        </p:nvSpPr>
        <p:spPr>
          <a:xfrm>
            <a:off x="523739" y="2564568"/>
            <a:ext cx="8835413" cy="1200329"/>
          </a:xfrm>
          <a:prstGeom prst="rect">
            <a:avLst/>
          </a:prstGeom>
        </p:spPr>
        <p:txBody>
          <a:bodyPr wrap="square">
            <a:spAutoFit/>
          </a:bodyPr>
          <a:lstStyle/>
          <a:p>
            <a:pPr fontAlgn="base"/>
            <a:r>
              <a:rPr lang="as-IN" sz="2400" dirty="0">
                <a:solidFill>
                  <a:srgbClr val="333333"/>
                </a:solidFill>
                <a:latin typeface="NikoshBAN" panose="02000000000000000000" pitchFamily="2" charset="0"/>
                <a:cs typeface="NikoshBAN" panose="02000000000000000000" pitchFamily="2" charset="0"/>
              </a:rPr>
              <a:t>সংখ্যা পদ্ধতিকে প্রধানত দুই ভাগে ভাগ করা যায়।</a:t>
            </a:r>
          </a:p>
          <a:p>
            <a:pPr fontAlgn="base"/>
            <a:r>
              <a:rPr lang="as-IN" sz="2400" dirty="0">
                <a:solidFill>
                  <a:srgbClr val="333333"/>
                </a:solidFill>
                <a:latin typeface="NikoshBAN" panose="02000000000000000000" pitchFamily="2" charset="0"/>
                <a:cs typeface="NikoshBAN" panose="02000000000000000000" pitchFamily="2" charset="0"/>
              </a:rPr>
              <a:t>১। অস্থানিক সংখ্যা পদ্ধতি (</a:t>
            </a:r>
            <a:r>
              <a:rPr lang="en-US" sz="2400" dirty="0">
                <a:solidFill>
                  <a:srgbClr val="333333"/>
                </a:solidFill>
                <a:latin typeface="NikoshBAN" panose="02000000000000000000" pitchFamily="2" charset="0"/>
                <a:cs typeface="NikoshBAN" panose="02000000000000000000" pitchFamily="2" charset="0"/>
              </a:rPr>
              <a:t>Non Positional Number System)</a:t>
            </a:r>
            <a:br>
              <a:rPr lang="en-US" sz="2400" dirty="0">
                <a:solidFill>
                  <a:srgbClr val="333333"/>
                </a:solidFill>
                <a:latin typeface="NikoshBAN" panose="02000000000000000000" pitchFamily="2" charset="0"/>
                <a:cs typeface="NikoshBAN" panose="02000000000000000000" pitchFamily="2" charset="0"/>
              </a:rPr>
            </a:br>
            <a:r>
              <a:rPr lang="as-IN" sz="2400" dirty="0">
                <a:solidFill>
                  <a:srgbClr val="333333"/>
                </a:solidFill>
                <a:latin typeface="NikoshBAN" panose="02000000000000000000" pitchFamily="2" charset="0"/>
                <a:cs typeface="NikoshBAN" panose="02000000000000000000" pitchFamily="2" charset="0"/>
              </a:rPr>
              <a:t>২। স্থানিক সংখ্যা পদ্ধতি (</a:t>
            </a:r>
            <a:r>
              <a:rPr lang="en-US" sz="2400" dirty="0">
                <a:solidFill>
                  <a:srgbClr val="333333"/>
                </a:solidFill>
                <a:latin typeface="NikoshBAN" panose="02000000000000000000" pitchFamily="2" charset="0"/>
                <a:cs typeface="NikoshBAN" panose="02000000000000000000" pitchFamily="2" charset="0"/>
              </a:rPr>
              <a:t>Positional Number System)</a:t>
            </a:r>
            <a:endParaRPr lang="en-US" sz="2400" dirty="0">
              <a:solidFill>
                <a:srgbClr val="333333"/>
              </a:solidFill>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125" y="4057524"/>
            <a:ext cx="3765340" cy="2257953"/>
          </a:xfrm>
          <a:prstGeom prst="rect">
            <a:avLst/>
          </a:prstGeom>
          <a:ln>
            <a:noFill/>
          </a:ln>
          <a:effectLst>
            <a:glow rad="228600">
              <a:schemeClr val="accent6">
                <a:satMod val="175000"/>
                <a:alpha val="40000"/>
              </a:schemeClr>
            </a:glow>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85" y="4057524"/>
            <a:ext cx="4004913" cy="2271941"/>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425942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681317" y="1186919"/>
            <a:ext cx="10829365" cy="1569660"/>
          </a:xfrm>
          <a:prstGeom prst="rect">
            <a:avLst/>
          </a:prstGeom>
        </p:spPr>
        <p:txBody>
          <a:bodyPr wrap="square">
            <a:spAutoFit/>
          </a:bodyPr>
          <a:lstStyle/>
          <a:p>
            <a:pPr fontAlgn="base"/>
            <a:r>
              <a:rPr lang="as-IN" sz="3200" dirty="0" smtClean="0">
                <a:solidFill>
                  <a:srgbClr val="333333"/>
                </a:solidFill>
                <a:latin typeface="NikoshBAN" panose="02000000000000000000" pitchFamily="2" charset="0"/>
                <a:cs typeface="NikoshBAN" panose="02000000000000000000" pitchFamily="2" charset="0"/>
              </a:rPr>
              <a:t>এই </a:t>
            </a:r>
            <a:r>
              <a:rPr lang="as-IN" sz="3200" dirty="0">
                <a:solidFill>
                  <a:srgbClr val="333333"/>
                </a:solidFill>
                <a:latin typeface="NikoshBAN" panose="02000000000000000000" pitchFamily="2" charset="0"/>
                <a:cs typeface="NikoshBAN" panose="02000000000000000000" pitchFamily="2" charset="0"/>
              </a:rPr>
              <a:t>পদ্ধতিতে প্রতিটি চিহ্ন বা অংকের কোনো স্থানিক মান নেই। এটি পূর্বে ব্যবহার করা হতো। বর্তমানে এটির প্রচলন নেই বললেই চলে। যেমনঃ </a:t>
            </a:r>
            <a:r>
              <a:rPr lang="as-IN" sz="3200" b="1" dirty="0">
                <a:solidFill>
                  <a:srgbClr val="333333"/>
                </a:solidFill>
                <a:latin typeface="NikoshBAN" panose="02000000000000000000" pitchFamily="2" charset="0"/>
                <a:cs typeface="NikoshBAN" panose="02000000000000000000" pitchFamily="2" charset="0"/>
              </a:rPr>
              <a:t>রোমান, মেয়্যান, ট্যালি ও হায়ারোগ্লিফিক্স</a:t>
            </a:r>
            <a:r>
              <a:rPr lang="as-IN" sz="3200" dirty="0">
                <a:solidFill>
                  <a:srgbClr val="333333"/>
                </a:solidFill>
                <a:latin typeface="NikoshBAN" panose="02000000000000000000" pitchFamily="2" charset="0"/>
                <a:cs typeface="NikoshBAN" panose="02000000000000000000" pitchFamily="2" charset="0"/>
              </a:rPr>
              <a:t> সংখ্যা পদ্ধতি।</a:t>
            </a:r>
            <a:endParaRPr lang="as-IN" sz="3200" b="0" i="0" dirty="0">
              <a:solidFill>
                <a:srgbClr val="333333"/>
              </a:solidFill>
              <a:effectLst/>
              <a:latin typeface="NikoshBAN" panose="02000000000000000000" pitchFamily="2" charset="0"/>
              <a:cs typeface="NikoshBAN" panose="02000000000000000000" pitchFamily="2" charset="0"/>
            </a:endParaRPr>
          </a:p>
        </p:txBody>
      </p:sp>
      <p:sp>
        <p:nvSpPr>
          <p:cNvPr id="2" name="Rectangle 1"/>
          <p:cNvSpPr/>
          <p:nvPr/>
        </p:nvSpPr>
        <p:spPr>
          <a:xfrm>
            <a:off x="645459" y="3657254"/>
            <a:ext cx="10461812" cy="2554545"/>
          </a:xfrm>
          <a:prstGeom prst="rect">
            <a:avLst/>
          </a:prstGeom>
        </p:spPr>
        <p:txBody>
          <a:bodyPr wrap="square">
            <a:spAutoFit/>
          </a:bodyPr>
          <a:lstStyle/>
          <a:p>
            <a:pPr fontAlgn="base"/>
            <a:r>
              <a:rPr lang="as-IN" sz="3200" dirty="0" smtClean="0">
                <a:solidFill>
                  <a:srgbClr val="333333"/>
                </a:solidFill>
                <a:latin typeface="NikoshBAN" panose="02000000000000000000" pitchFamily="2" charset="0"/>
                <a:cs typeface="NikoshBAN" panose="02000000000000000000" pitchFamily="2" charset="0"/>
              </a:rPr>
              <a:t>বহুল </a:t>
            </a:r>
            <a:r>
              <a:rPr lang="as-IN" sz="3200" dirty="0">
                <a:solidFill>
                  <a:srgbClr val="333333"/>
                </a:solidFill>
                <a:latin typeface="NikoshBAN" panose="02000000000000000000" pitchFamily="2" charset="0"/>
                <a:cs typeface="NikoshBAN" panose="02000000000000000000" pitchFamily="2" charset="0"/>
              </a:rPr>
              <a:t>প্রচলিত সংখ্যা পদ্ধতি হলো স্থানিক সংখ্যা পদ্ধতি। এ পদ্ধতিতে প্রতিটি চিহ্নের একটি নির্দিষ্ট স্থানিক মান রয়েছে যা নির্ভর করে অঙ্কটি কোন পদ্ধতিতে লেখা হয়েছে তার ওপর। এ ধরনের সংখ্যা পদ্ধতি চার ধরনের। যেমন- </a:t>
            </a:r>
            <a:r>
              <a:rPr lang="as-IN" sz="3200" b="1" dirty="0">
                <a:solidFill>
                  <a:srgbClr val="333333"/>
                </a:solidFill>
                <a:latin typeface="NikoshBAN" panose="02000000000000000000" pitchFamily="2" charset="0"/>
                <a:cs typeface="NikoshBAN" panose="02000000000000000000" pitchFamily="2" charset="0"/>
              </a:rPr>
              <a:t>বাইনারি (</a:t>
            </a:r>
            <a:r>
              <a:rPr lang="en-US" sz="3200" b="1" dirty="0">
                <a:solidFill>
                  <a:srgbClr val="333333"/>
                </a:solidFill>
                <a:latin typeface="NikoshBAN" panose="02000000000000000000" pitchFamily="2" charset="0"/>
                <a:cs typeface="NikoshBAN" panose="02000000000000000000" pitchFamily="2" charset="0"/>
              </a:rPr>
              <a:t>Binary) </a:t>
            </a:r>
            <a:r>
              <a:rPr lang="as-IN" sz="3200" b="1" dirty="0">
                <a:solidFill>
                  <a:srgbClr val="333333"/>
                </a:solidFill>
                <a:latin typeface="NikoshBAN" panose="02000000000000000000" pitchFamily="2" charset="0"/>
                <a:cs typeface="NikoshBAN" panose="02000000000000000000" pitchFamily="2" charset="0"/>
              </a:rPr>
              <a:t>বা দ্বিমিক, অক্টাল (</a:t>
            </a:r>
            <a:r>
              <a:rPr lang="en-US" sz="3200" b="1" dirty="0">
                <a:solidFill>
                  <a:srgbClr val="333333"/>
                </a:solidFill>
                <a:latin typeface="NikoshBAN" panose="02000000000000000000" pitchFamily="2" charset="0"/>
                <a:cs typeface="NikoshBAN" panose="02000000000000000000" pitchFamily="2" charset="0"/>
              </a:rPr>
              <a:t>Octal) </a:t>
            </a:r>
            <a:r>
              <a:rPr lang="as-IN" sz="3200" b="1" dirty="0">
                <a:solidFill>
                  <a:srgbClr val="333333"/>
                </a:solidFill>
                <a:latin typeface="NikoshBAN" panose="02000000000000000000" pitchFamily="2" charset="0"/>
                <a:cs typeface="NikoshBAN" panose="02000000000000000000" pitchFamily="2" charset="0"/>
              </a:rPr>
              <a:t>বা অষ্টমিক, ডেসিমাল (</a:t>
            </a:r>
            <a:r>
              <a:rPr lang="en-US" sz="3200" b="1" dirty="0">
                <a:solidFill>
                  <a:srgbClr val="333333"/>
                </a:solidFill>
                <a:latin typeface="NikoshBAN" panose="02000000000000000000" pitchFamily="2" charset="0"/>
                <a:cs typeface="NikoshBAN" panose="02000000000000000000" pitchFamily="2" charset="0"/>
              </a:rPr>
              <a:t>Decimal) </a:t>
            </a:r>
            <a:r>
              <a:rPr lang="as-IN" sz="3200" b="1" dirty="0">
                <a:solidFill>
                  <a:srgbClr val="333333"/>
                </a:solidFill>
                <a:latin typeface="NikoshBAN" panose="02000000000000000000" pitchFamily="2" charset="0"/>
                <a:cs typeface="NikoshBAN" panose="02000000000000000000" pitchFamily="2" charset="0"/>
              </a:rPr>
              <a:t>বা দশমিক এবং হেক্সাডেসিমাল (</a:t>
            </a:r>
            <a:r>
              <a:rPr lang="en-US" sz="3200" b="1" dirty="0">
                <a:solidFill>
                  <a:srgbClr val="333333"/>
                </a:solidFill>
                <a:latin typeface="NikoshBAN" panose="02000000000000000000" pitchFamily="2" charset="0"/>
                <a:cs typeface="NikoshBAN" panose="02000000000000000000" pitchFamily="2" charset="0"/>
              </a:rPr>
              <a:t>Hexadecimal) </a:t>
            </a:r>
            <a:r>
              <a:rPr lang="as-IN" sz="3200" b="1" dirty="0">
                <a:solidFill>
                  <a:srgbClr val="333333"/>
                </a:solidFill>
                <a:latin typeface="NikoshBAN" panose="02000000000000000000" pitchFamily="2" charset="0"/>
                <a:cs typeface="NikoshBAN" panose="02000000000000000000" pitchFamily="2" charset="0"/>
              </a:rPr>
              <a:t>বা ষোড়দশ।</a:t>
            </a:r>
            <a:endParaRPr lang="as-IN" sz="3200" b="0" dirty="0">
              <a:solidFill>
                <a:srgbClr val="333333"/>
              </a:solidFill>
              <a:effectLst/>
              <a:latin typeface="NikoshBAN" panose="02000000000000000000" pitchFamily="2" charset="0"/>
              <a:cs typeface="NikoshBAN" panose="02000000000000000000" pitchFamily="2" charset="0"/>
            </a:endParaRPr>
          </a:p>
        </p:txBody>
      </p:sp>
      <p:sp>
        <p:nvSpPr>
          <p:cNvPr id="3" name="Rectangle 2"/>
          <p:cNvSpPr/>
          <p:nvPr/>
        </p:nvSpPr>
        <p:spPr>
          <a:xfrm>
            <a:off x="791883" y="2978127"/>
            <a:ext cx="3384260" cy="584775"/>
          </a:xfrm>
          <a:prstGeom prst="rect">
            <a:avLst/>
          </a:prstGeom>
          <a:solidFill>
            <a:srgbClr val="FFFF00"/>
          </a:solidFill>
        </p:spPr>
        <p:txBody>
          <a:bodyPr wrap="none">
            <a:spAutoFit/>
          </a:bodyPr>
          <a:lstStyle/>
          <a:p>
            <a:pPr fontAlgn="base"/>
            <a:r>
              <a:rPr lang="as-IN" sz="3200" dirty="0">
                <a:solidFill>
                  <a:srgbClr val="212121"/>
                </a:solidFill>
                <a:latin typeface="NikoshBAN" panose="02000000000000000000" pitchFamily="2" charset="0"/>
                <a:cs typeface="NikoshBAN" panose="02000000000000000000" pitchFamily="2" charset="0"/>
              </a:rPr>
              <a:t>স্থানিক সংখ্যা পদ্ধতি কি?</a:t>
            </a:r>
            <a:endParaRPr lang="as-IN" sz="3200" dirty="0">
              <a:solidFill>
                <a:srgbClr val="212121"/>
              </a:solidFill>
              <a:latin typeface="NikoshBAN" panose="02000000000000000000" pitchFamily="2" charset="0"/>
              <a:cs typeface="NikoshBAN" panose="02000000000000000000" pitchFamily="2" charset="0"/>
            </a:endParaRPr>
          </a:p>
        </p:txBody>
      </p:sp>
      <p:sp>
        <p:nvSpPr>
          <p:cNvPr id="5" name="Rectangle 4"/>
          <p:cNvSpPr/>
          <p:nvPr/>
        </p:nvSpPr>
        <p:spPr>
          <a:xfrm>
            <a:off x="669253" y="447357"/>
            <a:ext cx="3629520" cy="584775"/>
          </a:xfrm>
          <a:prstGeom prst="rect">
            <a:avLst/>
          </a:prstGeom>
          <a:solidFill>
            <a:srgbClr val="FFFF00"/>
          </a:solidFill>
        </p:spPr>
        <p:txBody>
          <a:bodyPr wrap="none">
            <a:spAutoFit/>
          </a:bodyPr>
          <a:lstStyle/>
          <a:p>
            <a:pPr fontAlgn="base"/>
            <a:r>
              <a:rPr lang="as-IN" sz="3200" dirty="0">
                <a:solidFill>
                  <a:srgbClr val="212121"/>
                </a:solidFill>
                <a:latin typeface="NikoshBAN" panose="02000000000000000000" pitchFamily="2" charset="0"/>
                <a:cs typeface="NikoshBAN" panose="02000000000000000000" pitchFamily="2" charset="0"/>
              </a:rPr>
              <a:t>অস্থানিক সংখ্যা পদ্ধতি কি?</a:t>
            </a:r>
            <a:endParaRPr lang="as-IN" sz="3200" dirty="0">
              <a:solidFill>
                <a:srgbClr val="21212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385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363" y="1101349"/>
            <a:ext cx="10745274" cy="3108543"/>
          </a:xfrm>
          <a:prstGeom prst="rect">
            <a:avLst/>
          </a:prstGeom>
        </p:spPr>
        <p:txBody>
          <a:bodyPr wrap="square">
            <a:spAutoFit/>
          </a:bodyPr>
          <a:lstStyle/>
          <a:p>
            <a:pPr fontAlgn="base"/>
            <a:r>
              <a:rPr lang="as-IN" sz="2800" dirty="0" smtClean="0">
                <a:solidFill>
                  <a:srgbClr val="000000"/>
                </a:solidFill>
                <a:latin typeface="NikoshBAN" panose="02000000000000000000" pitchFamily="2" charset="0"/>
                <a:cs typeface="NikoshBAN" panose="02000000000000000000" pitchFamily="2" charset="0"/>
              </a:rPr>
              <a:t>কোন </a:t>
            </a:r>
            <a:r>
              <a:rPr lang="as-IN" sz="2800" dirty="0">
                <a:solidFill>
                  <a:srgbClr val="000000"/>
                </a:solidFill>
                <a:latin typeface="NikoshBAN" panose="02000000000000000000" pitchFamily="2" charset="0"/>
                <a:cs typeface="NikoshBAN" panose="02000000000000000000" pitchFamily="2" charset="0"/>
              </a:rPr>
              <a:t>সংখ্যা পদ্ধতির ভিত্তি হচ্ছে ঐ সংখ্যা পদ্ধতিতে ব্যবহৃত অংকসমূহ বা প্রতীকসমূহের মোট সংখ্যা। যেমন ডেসিম্যাল বা দশমিক পদ্ধতির ভিত্তি হচ্ছে 10, কারণ দশমিক সংখ্যা পদ্ধতিতে মোট দশটি অংক বা প্রতীক (0, 1, 2, 3, 4, 5, 6, 7, 8, 9) রয়েছে। অনুরূপ বাইনারী সংখ্যা পদ্ধতির ভিত্তি 2, কারণ বাইনারী সংখ্যা পদ্ধতিতে মোট দুটি অংক বা প্রতীক (0, 1) রয়েছে। অকট্যাল সংখ্যা পদ্ধতির ভিত্তি 8, কারণ অকট্যাল সংখ্যা পদ্ধতিতে মোট আটটি অংক বা প্রতীক (0, 1, 2, 3, 4, 5, 6, 7) রয়েছে। হেক্সাডেসিম্যাল সংখ্যা পদ্ধতির ভিত্তি 16, কারণ হেক্সাডেসিম্যাল সংখ্যা পদ্ধতিতে মোট ষোলটি অংক বা প্রতীক (0, 1, 2, 3, 4, 5, 6, 7, 8, 9, </a:t>
            </a:r>
            <a:r>
              <a:rPr lang="en-US" sz="2800" dirty="0">
                <a:solidFill>
                  <a:srgbClr val="000000"/>
                </a:solidFill>
                <a:latin typeface="NikoshBAN" panose="02000000000000000000" pitchFamily="2" charset="0"/>
                <a:cs typeface="NikoshBAN" panose="02000000000000000000" pitchFamily="2" charset="0"/>
              </a:rPr>
              <a:t>A, B, C, D, E, F) </a:t>
            </a:r>
            <a:r>
              <a:rPr lang="as-IN" sz="2800" dirty="0">
                <a:solidFill>
                  <a:srgbClr val="000000"/>
                </a:solidFill>
                <a:latin typeface="NikoshBAN" panose="02000000000000000000" pitchFamily="2" charset="0"/>
                <a:cs typeface="NikoshBAN" panose="02000000000000000000" pitchFamily="2" charset="0"/>
              </a:rPr>
              <a:t>রয়েছে।</a:t>
            </a:r>
            <a:endParaRPr lang="as-IN" sz="2800" b="0" i="0" dirty="0">
              <a:solidFill>
                <a:srgbClr val="000000"/>
              </a:solidFill>
              <a:effectLst/>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65408" y="4209892"/>
            <a:ext cx="10371786" cy="2246769"/>
          </a:xfrm>
          <a:prstGeom prst="rect">
            <a:avLst/>
          </a:prstGeom>
        </p:spPr>
        <p:txBody>
          <a:bodyPr wrap="square">
            <a:spAutoFit/>
          </a:bodyPr>
          <a:lstStyle/>
          <a:p>
            <a:pPr algn="just" fontAlgn="base"/>
            <a:r>
              <a:rPr lang="as-IN" sz="2800" b="1" dirty="0">
                <a:solidFill>
                  <a:srgbClr val="444444"/>
                </a:solidFill>
                <a:latin typeface="NikoshBAN" panose="02000000000000000000" pitchFamily="2" charset="0"/>
                <a:cs typeface="NikoshBAN" panose="02000000000000000000" pitchFamily="2" charset="0"/>
              </a:rPr>
              <a:t>সংখ্যা পদ্ধতিঃ কোনো সংখ্যাকে লিখা বা প্রকাশ ও এর সাহায্যে গাণিতিক হিসাব-নিকাশের জন্য ব্যবহৃত পদ্ধতিই হলো সংখ্যা পদ্ধতি। সংখ্যা পদ্ধতিতে নিমোক্ত উপাদানগুলো থাকে। যেমন-</a:t>
            </a:r>
          </a:p>
          <a:p>
            <a:pPr fontAlgn="base">
              <a:buFont typeface="Arial" panose="020B0604020202020204" pitchFamily="34" charset="0"/>
              <a:buChar char="•"/>
            </a:pPr>
            <a:r>
              <a:rPr lang="as-IN" sz="2800" b="1" dirty="0">
                <a:solidFill>
                  <a:srgbClr val="444444"/>
                </a:solidFill>
                <a:latin typeface="NikoshBAN" panose="02000000000000000000" pitchFamily="2" charset="0"/>
                <a:cs typeface="NikoshBAN" panose="02000000000000000000" pitchFamily="2" charset="0"/>
              </a:rPr>
              <a:t>কতোগুলো প্রতীক। যেমন- ০,১,২,৩ …</a:t>
            </a:r>
          </a:p>
          <a:p>
            <a:pPr fontAlgn="base">
              <a:buFont typeface="Arial" panose="020B0604020202020204" pitchFamily="34" charset="0"/>
              <a:buChar char="•"/>
            </a:pPr>
            <a:r>
              <a:rPr lang="as-IN" sz="2800" b="1" dirty="0">
                <a:solidFill>
                  <a:srgbClr val="444444"/>
                </a:solidFill>
                <a:latin typeface="NikoshBAN" panose="02000000000000000000" pitchFamily="2" charset="0"/>
                <a:cs typeface="NikoshBAN" panose="02000000000000000000" pitchFamily="2" charset="0"/>
              </a:rPr>
              <a:t>কতোগুলো অপারেটর। যেমন- +, -, ×, ÷ ইত্যাদি।</a:t>
            </a:r>
          </a:p>
          <a:p>
            <a:pPr fontAlgn="base">
              <a:buFont typeface="Arial" panose="020B0604020202020204" pitchFamily="34" charset="0"/>
              <a:buChar char="•"/>
            </a:pPr>
            <a:r>
              <a:rPr lang="as-IN" sz="2800" b="1" dirty="0">
                <a:solidFill>
                  <a:srgbClr val="444444"/>
                </a:solidFill>
                <a:latin typeface="NikoshBAN" panose="02000000000000000000" pitchFamily="2" charset="0"/>
                <a:cs typeface="NikoshBAN" panose="02000000000000000000" pitchFamily="2" charset="0"/>
              </a:rPr>
              <a:t>কতোগুলো নিয়মাবলী। যেমন- যোগ, বিয়োগ, গুণ, ভাগ ইত্যাদির নিয়ম।</a:t>
            </a:r>
            <a:endParaRPr lang="as-IN" sz="2800" b="1" i="0" dirty="0">
              <a:solidFill>
                <a:srgbClr val="444444"/>
              </a:solidFill>
              <a:effectLst/>
              <a:latin typeface="NikoshBAN" panose="02000000000000000000" pitchFamily="2" charset="0"/>
              <a:cs typeface="NikoshBAN" panose="02000000000000000000" pitchFamily="2" charset="0"/>
            </a:endParaRPr>
          </a:p>
        </p:txBody>
      </p:sp>
      <p:sp>
        <p:nvSpPr>
          <p:cNvPr id="2" name="Rectangle 1"/>
          <p:cNvSpPr/>
          <p:nvPr/>
        </p:nvSpPr>
        <p:spPr>
          <a:xfrm>
            <a:off x="846454" y="515344"/>
            <a:ext cx="5227713" cy="523220"/>
          </a:xfrm>
          <a:prstGeom prst="rect">
            <a:avLst/>
          </a:prstGeom>
          <a:solidFill>
            <a:srgbClr val="FFFF00"/>
          </a:solidFill>
        </p:spPr>
        <p:txBody>
          <a:bodyPr wrap="none">
            <a:spAutoFit/>
          </a:bodyPr>
          <a:lstStyle/>
          <a:p>
            <a:pPr fontAlgn="base"/>
            <a:r>
              <a:rPr lang="as-IN" sz="2800" b="1" dirty="0">
                <a:solidFill>
                  <a:srgbClr val="454545"/>
                </a:solidFill>
                <a:latin typeface="NikoshBAN" panose="02000000000000000000" pitchFamily="2" charset="0"/>
                <a:cs typeface="NikoshBAN" panose="02000000000000000000" pitchFamily="2" charset="0"/>
              </a:rPr>
              <a:t>সংখ্যা পদ্ধতির ভিত্তি (</a:t>
            </a:r>
            <a:r>
              <a:rPr lang="en-US" sz="2800" b="1" dirty="0">
                <a:solidFill>
                  <a:srgbClr val="454545"/>
                </a:solidFill>
                <a:latin typeface="NikoshBAN" panose="02000000000000000000" pitchFamily="2" charset="0"/>
                <a:cs typeface="NikoshBAN" panose="02000000000000000000" pitchFamily="2" charset="0"/>
              </a:rPr>
              <a:t>Radix or Base):</a:t>
            </a:r>
            <a:endParaRPr lang="en-US" sz="2800" dirty="0">
              <a:solidFill>
                <a:srgbClr val="45454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87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Bouquet"/>
          <p:cNvSpPr>
            <a:spLocks noChangeArrowheads="1"/>
          </p:cNvSpPr>
          <p:nvPr/>
        </p:nvSpPr>
        <p:spPr bwMode="auto">
          <a:xfrm>
            <a:off x="4163819" y="389677"/>
            <a:ext cx="3154176" cy="392128"/>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394793" y="1038960"/>
            <a:ext cx="4834807" cy="357152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445866" y="4893240"/>
            <a:ext cx="8590082" cy="1323439"/>
          </a:xfrm>
          <a:prstGeom prst="rect">
            <a:avLst/>
          </a:prstGeom>
        </p:spPr>
        <p:txBody>
          <a:bodyPr wrap="square">
            <a:spAutoFit/>
          </a:bodyPr>
          <a:lstStyle/>
          <a:p>
            <a:pPr marL="742950" indent="-742950">
              <a:buFont typeface="+mj-lt"/>
              <a:buAutoNum type="arabicPeriod"/>
            </a:pP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পদ্ধতি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38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721658" y="1250232"/>
            <a:ext cx="10560424"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কোনো একটি </a:t>
            </a:r>
            <a:r>
              <a:rPr lang="as-IN" sz="2800" b="1" dirty="0">
                <a:solidFill>
                  <a:srgbClr val="202124"/>
                </a:solidFill>
                <a:latin typeface="NikoshBAN" panose="02000000000000000000" pitchFamily="2" charset="0"/>
                <a:cs typeface="NikoshBAN" panose="02000000000000000000" pitchFamily="2" charset="0"/>
              </a:rPr>
              <a:t>সংখ্যা পদ্ধতিতে</a:t>
            </a:r>
            <a:r>
              <a:rPr lang="as-IN" sz="2800" dirty="0">
                <a:solidFill>
                  <a:srgbClr val="202124"/>
                </a:solidFill>
                <a:latin typeface="NikoshBAN" panose="02000000000000000000" pitchFamily="2" charset="0"/>
                <a:cs typeface="NikoshBAN" panose="02000000000000000000" pitchFamily="2" charset="0"/>
              </a:rPr>
              <a:t> ব্যবহৃত মৌলিক চিহ্ন সমূহের সমষ্টিকে ঐ </a:t>
            </a:r>
            <a:r>
              <a:rPr lang="as-IN" sz="2800" b="1" dirty="0">
                <a:solidFill>
                  <a:srgbClr val="202124"/>
                </a:solidFill>
                <a:latin typeface="NikoshBAN" panose="02000000000000000000" pitchFamily="2" charset="0"/>
                <a:cs typeface="NikoshBAN" panose="02000000000000000000" pitchFamily="2" charset="0"/>
              </a:rPr>
              <a:t>সংখ্যা পদ্ধতির</a:t>
            </a:r>
            <a:r>
              <a:rPr lang="as-IN" sz="2800" dirty="0">
                <a:solidFill>
                  <a:srgbClr val="202124"/>
                </a:solidFill>
                <a:latin typeface="NikoshBAN" panose="02000000000000000000" pitchFamily="2" charset="0"/>
                <a:cs typeface="NikoshBAN" panose="02000000000000000000" pitchFamily="2" charset="0"/>
              </a:rPr>
              <a:t> বেজ (</a:t>
            </a:r>
            <a:r>
              <a:rPr lang="en-US" sz="2800" dirty="0">
                <a:solidFill>
                  <a:srgbClr val="202124"/>
                </a:solidFill>
                <a:latin typeface="NikoshBAN" panose="02000000000000000000" pitchFamily="2" charset="0"/>
                <a:cs typeface="NikoshBAN" panose="02000000000000000000" pitchFamily="2" charset="0"/>
              </a:rPr>
              <a:t>Base) </a:t>
            </a:r>
            <a:r>
              <a:rPr lang="as-IN" sz="2800" dirty="0">
                <a:solidFill>
                  <a:srgbClr val="202124"/>
                </a:solidFill>
                <a:latin typeface="NikoshBAN" panose="02000000000000000000" pitchFamily="2" charset="0"/>
                <a:cs typeface="NikoshBAN" panose="02000000000000000000" pitchFamily="2" charset="0"/>
              </a:rPr>
              <a:t>বা ভিত্তি বলে। যেমন- দশমিক সংখ্যাতে মোট মৌলিক প্রতীক (০,১,২,৩,৪,৫,৬,৭,৮,৯) ১০টি। ... অকটাল </a:t>
            </a:r>
            <a:r>
              <a:rPr lang="as-IN" sz="2800" b="1" dirty="0">
                <a:solidFill>
                  <a:srgbClr val="202124"/>
                </a:solidFill>
                <a:latin typeface="NikoshBAN" panose="02000000000000000000" pitchFamily="2" charset="0"/>
                <a:cs typeface="NikoshBAN" panose="02000000000000000000" pitchFamily="2" charset="0"/>
              </a:rPr>
              <a:t>সংখ্যা পদ্ধতিতে</a:t>
            </a:r>
            <a:r>
              <a:rPr lang="as-IN" sz="2800" dirty="0">
                <a:solidFill>
                  <a:srgbClr val="202124"/>
                </a:solidFill>
                <a:latin typeface="NikoshBAN" panose="02000000000000000000" pitchFamily="2" charset="0"/>
                <a:cs typeface="NikoshBAN" panose="02000000000000000000" pitchFamily="2" charset="0"/>
              </a:rPr>
              <a:t> ০ থেকে ৭ পর্যন্ত মোট ৮ টি প্রতিক বা চিহ্ন নিয়ে যাবতীয় গাণিতিক কর্মকান্ড সম্পাদন করা হয় বলে এর বেজ বা ভিত্তি হলো ৮।</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869576" y="594958"/>
            <a:ext cx="2626040" cy="584775"/>
          </a:xfrm>
          <a:prstGeom prst="rect">
            <a:avLst/>
          </a:prstGeom>
          <a:solidFill>
            <a:srgbClr val="FFFF00"/>
          </a:solidFill>
        </p:spPr>
        <p:txBody>
          <a:bodyPr wrap="none">
            <a:spAutoFit/>
          </a:bodyPr>
          <a:lstStyle/>
          <a:p>
            <a:r>
              <a:rPr lang="as-IN" sz="3200" dirty="0">
                <a:latin typeface="NikoshBAN" panose="02000000000000000000" pitchFamily="2" charset="0"/>
                <a:cs typeface="NikoshBAN" panose="02000000000000000000" pitchFamily="2" charset="0"/>
              </a:rPr>
              <a:t>সংখ্যা পদ্ধতির গঠন</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614081" y="4075331"/>
            <a:ext cx="10399060"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কোন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পদ্ধতির </a:t>
            </a:r>
            <a:r>
              <a:rPr lang="as-IN" sz="2800" b="1" dirty="0">
                <a:solidFill>
                  <a:srgbClr val="202124"/>
                </a:solidFill>
                <a:latin typeface="NikoshBAN" panose="02000000000000000000" pitchFamily="2" charset="0"/>
                <a:cs typeface="NikoshBAN" panose="02000000000000000000" pitchFamily="2" charset="0"/>
              </a:rPr>
              <a:t>ভিত্তি</a:t>
            </a:r>
            <a:r>
              <a:rPr lang="as-IN" sz="2800" dirty="0">
                <a:solidFill>
                  <a:srgbClr val="202124"/>
                </a:solidFill>
                <a:latin typeface="NikoshBAN" panose="02000000000000000000" pitchFamily="2" charset="0"/>
                <a:cs typeface="NikoshBAN" panose="02000000000000000000" pitchFamily="2" charset="0"/>
              </a:rPr>
              <a:t> হচ্ছে ঐ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পদ্ধতিতে ব্যবহৃত অংকসমূহ বা প্রতীকসমূহের মোট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 অনুরূপ বাইনারী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পদ্ধতির </a:t>
            </a:r>
            <a:r>
              <a:rPr lang="as-IN" sz="2800" b="1" dirty="0">
                <a:solidFill>
                  <a:srgbClr val="202124"/>
                </a:solidFill>
                <a:latin typeface="NikoshBAN" panose="02000000000000000000" pitchFamily="2" charset="0"/>
                <a:cs typeface="NikoshBAN" panose="02000000000000000000" pitchFamily="2" charset="0"/>
              </a:rPr>
              <a:t>ভিত্তি</a:t>
            </a:r>
            <a:r>
              <a:rPr lang="as-IN" sz="2800" dirty="0">
                <a:solidFill>
                  <a:srgbClr val="202124"/>
                </a:solidFill>
                <a:latin typeface="NikoshBAN" panose="02000000000000000000" pitchFamily="2" charset="0"/>
                <a:cs typeface="NikoshBAN" panose="02000000000000000000" pitchFamily="2" charset="0"/>
              </a:rPr>
              <a:t> 2, কারণ বাইনারী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পদ্ধতিতে মোট দুটি অংক বা প্রতীক (0, 1) রয়েছে। অকট্যাল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পদ্ধতির </a:t>
            </a:r>
            <a:r>
              <a:rPr lang="as-IN" sz="2800" b="1" dirty="0">
                <a:solidFill>
                  <a:srgbClr val="202124"/>
                </a:solidFill>
                <a:latin typeface="NikoshBAN" panose="02000000000000000000" pitchFamily="2" charset="0"/>
                <a:cs typeface="NikoshBAN" panose="02000000000000000000" pitchFamily="2" charset="0"/>
              </a:rPr>
              <a:t>ভিত্তি</a:t>
            </a:r>
            <a:r>
              <a:rPr lang="as-IN" sz="2800" dirty="0">
                <a:solidFill>
                  <a:srgbClr val="202124"/>
                </a:solidFill>
                <a:latin typeface="NikoshBAN" panose="02000000000000000000" pitchFamily="2" charset="0"/>
                <a:cs typeface="NikoshBAN" panose="02000000000000000000" pitchFamily="2" charset="0"/>
              </a:rPr>
              <a:t> 8, কারণ অকট্যাল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পদ্ধতিতে মোট আটটি অংক বা প্রতীক (0, 1, 2, 3, 4, 5, 6, 7) রয়েছে।</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721658" y="3429000"/>
            <a:ext cx="3820277"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সকল সংখ্যা গঠনের মূল ভিত্তি কি</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8988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983039" y="413867"/>
            <a:ext cx="2818400"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সংখ্যা পদ্ধতি কত প্রকার</a:t>
            </a:r>
            <a:endParaRPr lang="en-US" sz="2800" dirty="0">
              <a:latin typeface="NikoshBAN" panose="02000000000000000000" pitchFamily="2" charset="0"/>
              <a:cs typeface="NikoshBAN" panose="02000000000000000000" pitchFamily="2" charset="0"/>
            </a:endParaRPr>
          </a:p>
        </p:txBody>
      </p:sp>
      <p:sp>
        <p:nvSpPr>
          <p:cNvPr id="4" name="Rectangle 3"/>
          <p:cNvSpPr/>
          <p:nvPr/>
        </p:nvSpPr>
        <p:spPr>
          <a:xfrm>
            <a:off x="571689" y="1086621"/>
            <a:ext cx="10422324" cy="954107"/>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নির্দিষ্ট প্রতীক বা চিহ্ন দ্বারা কোনো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প্রকাশ করার পদ্ধতিকে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বলে। যে </a:t>
            </a:r>
            <a:r>
              <a:rPr lang="as-IN" sz="2800" b="1" dirty="0">
                <a:solidFill>
                  <a:srgbClr val="202124"/>
                </a:solidFill>
                <a:latin typeface="NikoshBAN" panose="02000000000000000000" pitchFamily="2" charset="0"/>
                <a:cs typeface="NikoshBAN" panose="02000000000000000000" pitchFamily="2" charset="0"/>
              </a:rPr>
              <a:t>পদ্ধতিতে সংখ্যা</a:t>
            </a:r>
            <a:r>
              <a:rPr lang="as-IN" sz="2800" dirty="0">
                <a:solidFill>
                  <a:srgbClr val="202124"/>
                </a:solidFill>
                <a:latin typeface="NikoshBAN" panose="02000000000000000000" pitchFamily="2" charset="0"/>
                <a:cs typeface="NikoshBAN" panose="02000000000000000000" pitchFamily="2" charset="0"/>
              </a:rPr>
              <a:t> গণনা করা হয় বা প্রকাশ করা হয়, তাকে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বলে।</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571689" y="1793217"/>
            <a:ext cx="5809616" cy="738664"/>
          </a:xfrm>
          <a:prstGeom prst="rect">
            <a:avLst/>
          </a:prstGeom>
        </p:spPr>
        <p:txBody>
          <a:bodyPr wrap="square">
            <a:spAutoFit/>
          </a:bodyPr>
          <a:lstStyle/>
          <a:p>
            <a:pPr>
              <a:lnSpc>
                <a:spcPct val="150000"/>
              </a:lnSpc>
            </a:pPr>
            <a:r>
              <a:rPr lang="as-IN" sz="2800" dirty="0">
                <a:solidFill>
                  <a:srgbClr val="202124"/>
                </a:solidFill>
                <a:latin typeface="NikoshBAN" panose="02000000000000000000" pitchFamily="2" charset="0"/>
                <a:cs typeface="NikoshBAN" panose="02000000000000000000" pitchFamily="2" charset="0"/>
              </a:rPr>
              <a:t>পজিশনাল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চার </a:t>
            </a:r>
            <a:r>
              <a:rPr lang="as-IN" sz="2800" b="1" dirty="0">
                <a:solidFill>
                  <a:srgbClr val="202124"/>
                </a:solidFill>
                <a:latin typeface="NikoshBAN" panose="02000000000000000000" pitchFamily="2" charset="0"/>
                <a:cs typeface="NikoshBAN" panose="02000000000000000000" pitchFamily="2" charset="0"/>
              </a:rPr>
              <a:t>প্রকার</a:t>
            </a:r>
            <a:r>
              <a:rPr lang="as-IN" sz="2800" dirty="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a:t>
            </a:r>
            <a:endParaRPr lang="as-IN" sz="2800" dirty="0">
              <a:solidFill>
                <a:srgbClr val="202124"/>
              </a:solidFill>
              <a:latin typeface="NikoshBAN" panose="02000000000000000000" pitchFamily="2" charset="0"/>
              <a:cs typeface="NikoshBAN" panose="02000000000000000000" pitchFamily="2" charset="0"/>
            </a:endParaRPr>
          </a:p>
        </p:txBody>
      </p:sp>
      <p:sp>
        <p:nvSpPr>
          <p:cNvPr id="7" name="Rectangle 6"/>
          <p:cNvSpPr/>
          <p:nvPr/>
        </p:nvSpPr>
        <p:spPr>
          <a:xfrm>
            <a:off x="2087334" y="2371871"/>
            <a:ext cx="9731320" cy="1384995"/>
          </a:xfrm>
          <a:prstGeom prst="rect">
            <a:avLst/>
          </a:prstGeom>
        </p:spPr>
        <p:txBody>
          <a:bodyPr wrap="square">
            <a:spAutoFit/>
          </a:bodyPr>
          <a:lstStyle/>
          <a:p>
            <a:pPr>
              <a:lnSpc>
                <a:spcPct val="150000"/>
              </a:lnSpc>
            </a:pPr>
            <a:r>
              <a:rPr lang="as-IN" sz="2800" dirty="0">
                <a:solidFill>
                  <a:srgbClr val="202124"/>
                </a:solidFill>
                <a:latin typeface="NikoshBAN" panose="02000000000000000000" pitchFamily="2" charset="0"/>
                <a:cs typeface="NikoshBAN" panose="02000000000000000000" pitchFamily="2" charset="0"/>
              </a:rPr>
              <a:t>বাইনারি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 </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দশমিক</a:t>
            </a:r>
            <a:r>
              <a:rPr lang="as-IN" sz="2800" dirty="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 </a:t>
            </a:r>
            <a:endParaRPr lang="en-US" sz="2800" dirty="0">
              <a:solidFill>
                <a:srgbClr val="202124"/>
              </a:solidFill>
              <a:latin typeface="NikoshBAN" panose="02000000000000000000" pitchFamily="2" charset="0"/>
              <a:cs typeface="NikoshBAN" panose="02000000000000000000" pitchFamily="2" charset="0"/>
            </a:endParaRPr>
          </a:p>
          <a:p>
            <a:pPr>
              <a:lnSpc>
                <a:spcPct val="150000"/>
              </a:lnSpc>
            </a:pPr>
            <a:r>
              <a:rPr lang="as-IN" sz="2800" dirty="0">
                <a:solidFill>
                  <a:srgbClr val="202124"/>
                </a:solidFill>
                <a:latin typeface="NikoshBAN" panose="02000000000000000000" pitchFamily="2" charset="0"/>
                <a:cs typeface="NikoshBAN" panose="02000000000000000000" pitchFamily="2" charset="0"/>
              </a:rPr>
              <a:t>অক্টাল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 </a:t>
            </a:r>
            <a:r>
              <a:rPr lang="en-US" sz="2800" dirty="0">
                <a:solidFill>
                  <a:srgbClr val="202124"/>
                </a:solidFill>
                <a:latin typeface="NikoshBAN" panose="02000000000000000000" pitchFamily="2" charset="0"/>
                <a:cs typeface="NikoshBAN" panose="02000000000000000000" pitchFamily="2" charset="0"/>
              </a:rPr>
              <a:t> </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হেক্সাডেসিমেল</a:t>
            </a:r>
            <a:r>
              <a:rPr lang="as-IN" sz="2800" dirty="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571689" y="3892305"/>
            <a:ext cx="3249608"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হেক্সাডেসিমেল সংখ্যা পদ্ধতি</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598279" y="4383458"/>
            <a:ext cx="10565516"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ষোড়শিক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বা ইংরেজি পরিভাষায় </a:t>
            </a:r>
            <a:r>
              <a:rPr lang="as-IN" sz="2800" b="1" dirty="0">
                <a:solidFill>
                  <a:srgbClr val="202124"/>
                </a:solidFill>
                <a:latin typeface="NikoshBAN" panose="02000000000000000000" pitchFamily="2" charset="0"/>
                <a:cs typeface="NikoshBAN" panose="02000000000000000000" pitchFamily="2" charset="0"/>
              </a:rPr>
              <a:t>হেক্সাডেসিমাল সংখ্যা পদ্ধতি</a:t>
            </a:r>
            <a:r>
              <a:rPr lang="as-IN" sz="2800" dirty="0">
                <a:solidFill>
                  <a:srgbClr val="202124"/>
                </a:solidFill>
                <a:latin typeface="NikoshBAN" panose="02000000000000000000" pitchFamily="2" charset="0"/>
                <a:cs typeface="NikoshBAN" panose="02000000000000000000" pitchFamily="2" charset="0"/>
              </a:rPr>
              <a:t> (ইংরেজি: </a:t>
            </a:r>
            <a:r>
              <a:rPr lang="en-US" sz="2800" b="1" dirty="0">
                <a:solidFill>
                  <a:srgbClr val="202124"/>
                </a:solidFill>
                <a:latin typeface="NikoshBAN" panose="02000000000000000000" pitchFamily="2" charset="0"/>
                <a:cs typeface="NikoshBAN" panose="02000000000000000000" pitchFamily="2" charset="0"/>
              </a:rPr>
              <a:t>Hexadecimal</a:t>
            </a:r>
            <a:r>
              <a:rPr lang="en-US" sz="2800" dirty="0">
                <a:solidFill>
                  <a:srgbClr val="202124"/>
                </a:solidFill>
                <a:latin typeface="NikoshBAN" panose="02000000000000000000" pitchFamily="2" charset="0"/>
                <a:cs typeface="NikoshBAN" panose="02000000000000000000" pitchFamily="2" charset="0"/>
              </a:rPr>
              <a:t>, </a:t>
            </a:r>
            <a:r>
              <a:rPr lang="as-IN" sz="2800" dirty="0">
                <a:solidFill>
                  <a:srgbClr val="202124"/>
                </a:solidFill>
                <a:latin typeface="NikoshBAN" panose="02000000000000000000" pitchFamily="2" charset="0"/>
                <a:cs typeface="NikoshBAN" panose="02000000000000000000" pitchFamily="2" charset="0"/>
              </a:rPr>
              <a:t>সংক্ষেপে </a:t>
            </a:r>
            <a:r>
              <a:rPr lang="en-US" sz="2800" dirty="0">
                <a:solidFill>
                  <a:srgbClr val="202124"/>
                </a:solidFill>
                <a:latin typeface="NikoshBAN" panose="02000000000000000000" pitchFamily="2" charset="0"/>
                <a:cs typeface="NikoshBAN" panose="02000000000000000000" pitchFamily="2" charset="0"/>
              </a:rPr>
              <a:t>Hex) </a:t>
            </a:r>
            <a:r>
              <a:rPr lang="as-IN" sz="2800" dirty="0">
                <a:solidFill>
                  <a:srgbClr val="202124"/>
                </a:solidFill>
                <a:latin typeface="NikoshBAN" panose="02000000000000000000" pitchFamily="2" charset="0"/>
                <a:cs typeface="NikoshBAN" panose="02000000000000000000" pitchFamily="2" charset="0"/>
              </a:rPr>
              <a:t>হল ১৬-ভিত্তিক একটি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অর্থাৎ শুধুমাত্র প্রতিটি সংখার জন্য ১৬টি সম্ভাব্য মান নিয়ে ষোড়শিক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গঠিত হয়। ষোড়শিক </a:t>
            </a:r>
            <a:r>
              <a:rPr lang="as-IN" sz="2800" b="1" dirty="0">
                <a:solidFill>
                  <a:srgbClr val="202124"/>
                </a:solidFill>
                <a:latin typeface="NikoshBAN" panose="02000000000000000000" pitchFamily="2" charset="0"/>
                <a:cs typeface="NikoshBAN" panose="02000000000000000000" pitchFamily="2" charset="0"/>
              </a:rPr>
              <a:t>সংখ্যা পদ্ধতির</a:t>
            </a:r>
            <a:r>
              <a:rPr lang="as-IN" sz="2800" dirty="0">
                <a:solidFill>
                  <a:srgbClr val="202124"/>
                </a:solidFill>
                <a:latin typeface="NikoshBAN" panose="02000000000000000000" pitchFamily="2" charset="0"/>
                <a:cs typeface="NikoshBAN" panose="02000000000000000000" pitchFamily="2" charset="0"/>
              </a:rPr>
              <a:t> অঙ্কগুলি হল 0 - 9 এবং </a:t>
            </a:r>
            <a:r>
              <a:rPr lang="en-US" sz="2800" dirty="0">
                <a:solidFill>
                  <a:srgbClr val="202124"/>
                </a:solidFill>
                <a:latin typeface="NikoshBAN" panose="02000000000000000000" pitchFamily="2" charset="0"/>
                <a:cs typeface="NikoshBAN" panose="02000000000000000000" pitchFamily="2" charset="0"/>
              </a:rPr>
              <a:t>A,B,C,D,E,F </a:t>
            </a:r>
            <a:r>
              <a:rPr lang="as-IN" sz="2800" dirty="0">
                <a:solidFill>
                  <a:srgbClr val="202124"/>
                </a:solidFill>
                <a:latin typeface="NikoshBAN" panose="02000000000000000000" pitchFamily="2" charset="0"/>
                <a:cs typeface="NikoshBAN" panose="02000000000000000000" pitchFamily="2" charset="0"/>
              </a:rPr>
              <a:t>পর্যন্ত মোট ১৬টি বর্ণ।</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638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678" y="716287"/>
            <a:ext cx="2948243"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বাইনারি সংখ্যা পদ্ধতি কি</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648677" y="1274367"/>
            <a:ext cx="10337569" cy="1815882"/>
          </a:xfrm>
          <a:prstGeom prst="rect">
            <a:avLst/>
          </a:prstGeom>
        </p:spPr>
        <p:txBody>
          <a:bodyPr wrap="square">
            <a:spAutoFit/>
          </a:bodyPr>
          <a:lstStyle/>
          <a:p>
            <a:r>
              <a:rPr lang="as-IN" sz="2800" b="1" dirty="0">
                <a:solidFill>
                  <a:srgbClr val="202124"/>
                </a:solidFill>
                <a:latin typeface="NikoshBAN" panose="02000000000000000000" pitchFamily="2" charset="0"/>
                <a:cs typeface="NikoshBAN" panose="02000000000000000000" pitchFamily="2" charset="0"/>
              </a:rPr>
              <a:t>বাইনারি সংখ্যা পদ্ধতি</a:t>
            </a:r>
            <a:r>
              <a:rPr lang="as-IN" sz="2800" dirty="0">
                <a:solidFill>
                  <a:srgbClr val="202124"/>
                </a:solidFill>
                <a:latin typeface="NikoshBAN" panose="02000000000000000000" pitchFamily="2" charset="0"/>
                <a:cs typeface="NikoshBAN" panose="02000000000000000000" pitchFamily="2" charset="0"/>
              </a:rPr>
              <a:t> বা দ্বিমিক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(ইংরেজি: </a:t>
            </a:r>
            <a:r>
              <a:rPr lang="en-US" sz="2800" b="1" dirty="0">
                <a:solidFill>
                  <a:srgbClr val="202124"/>
                </a:solidFill>
                <a:latin typeface="NikoshBAN" panose="02000000000000000000" pitchFamily="2" charset="0"/>
                <a:cs typeface="NikoshBAN" panose="02000000000000000000" pitchFamily="2" charset="0"/>
              </a:rPr>
              <a:t>Binary</a:t>
            </a:r>
            <a:r>
              <a:rPr lang="en-US" sz="2800" dirty="0">
                <a:solidFill>
                  <a:srgbClr val="202124"/>
                </a:solidFill>
                <a:latin typeface="NikoshBAN" panose="02000000000000000000" pitchFamily="2" charset="0"/>
                <a:cs typeface="NikoshBAN" panose="02000000000000000000" pitchFamily="2" charset="0"/>
              </a:rPr>
              <a:t> number system) </a:t>
            </a:r>
            <a:r>
              <a:rPr lang="as-IN" sz="2800" dirty="0">
                <a:solidFill>
                  <a:srgbClr val="202124"/>
                </a:solidFill>
                <a:latin typeface="NikoshBAN" panose="02000000000000000000" pitchFamily="2" charset="0"/>
                <a:cs typeface="NikoshBAN" panose="02000000000000000000" pitchFamily="2" charset="0"/>
              </a:rPr>
              <a:t>একটি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যাতে সকল সংখ্যাকে কেবলমাত্র ০ এবং ১ দিয়ে প্রকাশ করা হয়। এই </a:t>
            </a:r>
            <a:r>
              <a:rPr lang="as-IN" sz="2800" b="1" dirty="0">
                <a:solidFill>
                  <a:srgbClr val="202124"/>
                </a:solidFill>
                <a:latin typeface="NikoshBAN" panose="02000000000000000000" pitchFamily="2" charset="0"/>
                <a:cs typeface="NikoshBAN" panose="02000000000000000000" pitchFamily="2" charset="0"/>
              </a:rPr>
              <a:t>সংখ্যা পদ্ধতির</a:t>
            </a:r>
            <a:r>
              <a:rPr lang="as-IN" sz="2800" dirty="0">
                <a:solidFill>
                  <a:srgbClr val="202124"/>
                </a:solidFill>
                <a:latin typeface="NikoshBAN" panose="02000000000000000000" pitchFamily="2" charset="0"/>
                <a:cs typeface="NikoshBAN" panose="02000000000000000000" pitchFamily="2" charset="0"/>
              </a:rPr>
              <a:t> ভিত্তি দুই। ডিজিটাল ইলেকট্রনিক যন্ত্রপাতির লজিক গেটে এই সংখ্যাপদ্ধতির ব্যাপক প্রয়োগ রয়েছে।</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648676" y="4111696"/>
            <a:ext cx="10660299"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বিভিন্ন সাংকেতিক চিহ্ন বা মৌলিক চিহ্ন বা অঙ্ক (ডিজিট) ব্যবহার করে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লিখা ও প্রকাশ করার পদ্ধতিকে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বলে। এর সাহায্যে সহজেই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গণনা ও প্রকাশ করা যায়। এক কথায়, সংখ্যাকে প্রকাশ করার ও গণনা করার পদ্ধতিকে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বলা হয়। সংখ্যাকে নির্দিষ্ট প্রতীকের সাহায্যে প্রকাশের সুনির্দিষ্ট নিয়মাবলি।</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648676" y="3416306"/>
            <a:ext cx="2898550"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দশমিক সংখ্যা পদ্ধতি কি</a:t>
            </a:r>
            <a:endParaRPr lang="en-US" sz="2800" dirty="0">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91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607448" y="463686"/>
            <a:ext cx="2755883"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অক্টাল সংখ্যা পদ্ধতি কি</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499870" y="1009454"/>
            <a:ext cx="10446035" cy="2062103"/>
          </a:xfrm>
          <a:prstGeom prst="rect">
            <a:avLst/>
          </a:prstGeom>
        </p:spPr>
        <p:txBody>
          <a:bodyPr wrap="square">
            <a:spAutoFit/>
          </a:bodyPr>
          <a:lstStyle/>
          <a:p>
            <a:r>
              <a:rPr lang="as-IN" sz="3200" dirty="0">
                <a:solidFill>
                  <a:srgbClr val="202124"/>
                </a:solidFill>
                <a:latin typeface="NikoshBAN" panose="02000000000000000000" pitchFamily="2" charset="0"/>
                <a:cs typeface="NikoshBAN" panose="02000000000000000000" pitchFamily="2" charset="0"/>
              </a:rPr>
              <a:t>অষ্টক </a:t>
            </a:r>
            <a:r>
              <a:rPr lang="as-IN" sz="3200" b="1" dirty="0">
                <a:solidFill>
                  <a:srgbClr val="202124"/>
                </a:solidFill>
                <a:latin typeface="NikoshBAN" panose="02000000000000000000" pitchFamily="2" charset="0"/>
                <a:cs typeface="NikoshBAN" panose="02000000000000000000" pitchFamily="2" charset="0"/>
              </a:rPr>
              <a:t>সংখ্যা পদ্ধতি</a:t>
            </a:r>
            <a:r>
              <a:rPr lang="as-IN" sz="3200" dirty="0">
                <a:solidFill>
                  <a:srgbClr val="202124"/>
                </a:solidFill>
                <a:latin typeface="NikoshBAN" panose="02000000000000000000" pitchFamily="2" charset="0"/>
                <a:cs typeface="NikoshBAN" panose="02000000000000000000" pitchFamily="2" charset="0"/>
              </a:rPr>
              <a:t> (ইংরেজি: </a:t>
            </a:r>
            <a:r>
              <a:rPr lang="en-US" sz="3200" b="1" dirty="0">
                <a:solidFill>
                  <a:srgbClr val="202124"/>
                </a:solidFill>
                <a:latin typeface="NikoshBAN" panose="02000000000000000000" pitchFamily="2" charset="0"/>
                <a:cs typeface="NikoshBAN" panose="02000000000000000000" pitchFamily="2" charset="0"/>
              </a:rPr>
              <a:t>Octal</a:t>
            </a:r>
            <a:r>
              <a:rPr lang="en-US" sz="3200" dirty="0">
                <a:solidFill>
                  <a:srgbClr val="202124"/>
                </a:solidFill>
                <a:latin typeface="NikoshBAN" panose="02000000000000000000" pitchFamily="2" charset="0"/>
                <a:cs typeface="NikoshBAN" panose="02000000000000000000" pitchFamily="2" charset="0"/>
              </a:rPr>
              <a:t> number system </a:t>
            </a:r>
            <a:r>
              <a:rPr lang="as-IN" sz="3200" dirty="0">
                <a:solidFill>
                  <a:srgbClr val="202124"/>
                </a:solidFill>
                <a:latin typeface="NikoshBAN" panose="02000000000000000000" pitchFamily="2" charset="0"/>
                <a:cs typeface="NikoshBAN" panose="02000000000000000000" pitchFamily="2" charset="0"/>
              </a:rPr>
              <a:t>অকটাল নাম্বার সিস্টেম; সংক্ষেপে </a:t>
            </a:r>
            <a:r>
              <a:rPr lang="en-US" sz="3200" b="1" dirty="0">
                <a:solidFill>
                  <a:srgbClr val="202124"/>
                </a:solidFill>
                <a:latin typeface="NikoshBAN" panose="02000000000000000000" pitchFamily="2" charset="0"/>
                <a:cs typeface="NikoshBAN" panose="02000000000000000000" pitchFamily="2" charset="0"/>
              </a:rPr>
              <a:t>Oct</a:t>
            </a:r>
            <a:r>
              <a:rPr lang="en-US" sz="3200" dirty="0">
                <a:solidFill>
                  <a:srgbClr val="202124"/>
                </a:solidFill>
                <a:latin typeface="NikoshBAN" panose="02000000000000000000" pitchFamily="2" charset="0"/>
                <a:cs typeface="NikoshBAN" panose="02000000000000000000" pitchFamily="2" charset="0"/>
              </a:rPr>
              <a:t>) </a:t>
            </a:r>
            <a:r>
              <a:rPr lang="as-IN" sz="3200" dirty="0">
                <a:solidFill>
                  <a:srgbClr val="202124"/>
                </a:solidFill>
                <a:latin typeface="NikoshBAN" panose="02000000000000000000" pitchFamily="2" charset="0"/>
                <a:cs typeface="NikoshBAN" panose="02000000000000000000" pitchFamily="2" charset="0"/>
              </a:rPr>
              <a:t>বলতে ৮-ভিত্তিক একটি </a:t>
            </a:r>
            <a:r>
              <a:rPr lang="as-IN" sz="3200" b="1" dirty="0">
                <a:solidFill>
                  <a:srgbClr val="202124"/>
                </a:solidFill>
                <a:latin typeface="NikoshBAN" panose="02000000000000000000" pitchFamily="2" charset="0"/>
                <a:cs typeface="NikoshBAN" panose="02000000000000000000" pitchFamily="2" charset="0"/>
              </a:rPr>
              <a:t>সংখ্যা পদ্ধতি</a:t>
            </a:r>
            <a:r>
              <a:rPr lang="as-IN" sz="3200" dirty="0">
                <a:solidFill>
                  <a:srgbClr val="202124"/>
                </a:solidFill>
                <a:latin typeface="NikoshBAN" panose="02000000000000000000" pitchFamily="2" charset="0"/>
                <a:cs typeface="NikoshBAN" panose="02000000000000000000" pitchFamily="2" charset="0"/>
              </a:rPr>
              <a:t> বা গণনা </a:t>
            </a:r>
            <a:r>
              <a:rPr lang="as-IN" sz="3200" b="1" dirty="0">
                <a:solidFill>
                  <a:srgbClr val="202124"/>
                </a:solidFill>
                <a:latin typeface="NikoshBAN" panose="02000000000000000000" pitchFamily="2" charset="0"/>
                <a:cs typeface="NikoshBAN" panose="02000000000000000000" pitchFamily="2" charset="0"/>
              </a:rPr>
              <a:t>পদ্ধতি</a:t>
            </a:r>
            <a:r>
              <a:rPr lang="as-IN" sz="3200" dirty="0">
                <a:solidFill>
                  <a:srgbClr val="202124"/>
                </a:solidFill>
                <a:latin typeface="NikoshBAN" panose="02000000000000000000" pitchFamily="2" charset="0"/>
                <a:cs typeface="NikoshBAN" panose="02000000000000000000" pitchFamily="2" charset="0"/>
              </a:rPr>
              <a:t>। অর্থাৎ প্রতিটি সংখ্যার জন্য শুধুমাত্র ৮টি সম্ভাব্য অঙ্ক নিয়ে অষ্টক </a:t>
            </a:r>
            <a:r>
              <a:rPr lang="as-IN" sz="3200" b="1" dirty="0">
                <a:solidFill>
                  <a:srgbClr val="202124"/>
                </a:solidFill>
                <a:latin typeface="NikoshBAN" panose="02000000000000000000" pitchFamily="2" charset="0"/>
                <a:cs typeface="NikoshBAN" panose="02000000000000000000" pitchFamily="2" charset="0"/>
              </a:rPr>
              <a:t>সংখ্যা পদ্ধতি</a:t>
            </a:r>
            <a:r>
              <a:rPr lang="as-IN" sz="3200" dirty="0">
                <a:solidFill>
                  <a:srgbClr val="202124"/>
                </a:solidFill>
                <a:latin typeface="NikoshBAN" panose="02000000000000000000" pitchFamily="2" charset="0"/>
                <a:cs typeface="NikoshBAN" panose="02000000000000000000" pitchFamily="2" charset="0"/>
              </a:rPr>
              <a:t> গঠিত হয়। অঙ্কগুলি হল ০ থেকে ৭ পর্যন্ত।</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607448" y="3266678"/>
            <a:ext cx="3161443"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পজিশনাল সংখ্যা পদ্ধতি কি</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499870" y="3851657"/>
            <a:ext cx="10850350" cy="1569660"/>
          </a:xfrm>
          <a:prstGeom prst="rect">
            <a:avLst/>
          </a:prstGeom>
        </p:spPr>
        <p:txBody>
          <a:bodyPr wrap="square">
            <a:spAutoFit/>
          </a:bodyPr>
          <a:lstStyle/>
          <a:p>
            <a:r>
              <a:rPr lang="as-IN" sz="3200" dirty="0" smtClean="0">
                <a:solidFill>
                  <a:srgbClr val="202124"/>
                </a:solidFill>
                <a:latin typeface="NikoshBAN" panose="02000000000000000000" pitchFamily="2" charset="0"/>
                <a:cs typeface="NikoshBAN" panose="02000000000000000000" pitchFamily="2" charset="0"/>
              </a:rPr>
              <a:t>উত্তর </a:t>
            </a:r>
            <a:r>
              <a:rPr lang="as-IN" sz="3200" dirty="0">
                <a:solidFill>
                  <a:srgbClr val="202124"/>
                </a:solidFill>
                <a:latin typeface="NikoshBAN" panose="02000000000000000000" pitchFamily="2" charset="0"/>
                <a:cs typeface="NikoshBAN" panose="02000000000000000000" pitchFamily="2" charset="0"/>
              </a:rPr>
              <a:t>: যে </a:t>
            </a:r>
            <a:r>
              <a:rPr lang="as-IN" sz="3200" b="1" dirty="0">
                <a:solidFill>
                  <a:srgbClr val="202124"/>
                </a:solidFill>
                <a:latin typeface="NikoshBAN" panose="02000000000000000000" pitchFamily="2" charset="0"/>
                <a:cs typeface="NikoshBAN" panose="02000000000000000000" pitchFamily="2" charset="0"/>
              </a:rPr>
              <a:t>সংখ্যা পদ্ধতিতে</a:t>
            </a:r>
            <a:r>
              <a:rPr lang="as-IN" sz="3200" dirty="0">
                <a:solidFill>
                  <a:srgbClr val="202124"/>
                </a:solidFill>
                <a:latin typeface="NikoshBAN" panose="02000000000000000000" pitchFamily="2" charset="0"/>
                <a:cs typeface="NikoshBAN" panose="02000000000000000000" pitchFamily="2" charset="0"/>
              </a:rPr>
              <a:t> কোনো সংখ্যার মান সংখ্যায় ব্যবহৃত অঙ্কসমূহের পজিশন বা অবস্থানের ওপর নির্ভর করে তাকে </a:t>
            </a:r>
            <a:r>
              <a:rPr lang="as-IN" sz="3200" b="1" dirty="0">
                <a:solidFill>
                  <a:srgbClr val="202124"/>
                </a:solidFill>
                <a:latin typeface="NikoshBAN" panose="02000000000000000000" pitchFamily="2" charset="0"/>
                <a:cs typeface="NikoshBAN" panose="02000000000000000000" pitchFamily="2" charset="0"/>
              </a:rPr>
              <a:t>পজিশনাল সংখ্যা পদ্ধতি</a:t>
            </a:r>
            <a:r>
              <a:rPr lang="as-IN" sz="3200" dirty="0">
                <a:solidFill>
                  <a:srgbClr val="202124"/>
                </a:solidFill>
                <a:latin typeface="NikoshBAN" panose="02000000000000000000" pitchFamily="2" charset="0"/>
                <a:cs typeface="NikoshBAN" panose="02000000000000000000" pitchFamily="2" charset="0"/>
              </a:rPr>
              <a:t> বলে। অঙ্কসমূহের অবস্থানের ওপর ভিত্তি করে এ ধরনের </a:t>
            </a:r>
            <a:r>
              <a:rPr lang="as-IN" sz="3200" b="1" dirty="0">
                <a:solidFill>
                  <a:srgbClr val="202124"/>
                </a:solidFill>
                <a:latin typeface="NikoshBAN" panose="02000000000000000000" pitchFamily="2" charset="0"/>
                <a:cs typeface="NikoshBAN" panose="02000000000000000000" pitchFamily="2" charset="0"/>
              </a:rPr>
              <a:t>সংখ্যা পদ্ধতিতে</a:t>
            </a:r>
            <a:r>
              <a:rPr lang="as-IN" sz="3200" dirty="0">
                <a:solidFill>
                  <a:srgbClr val="202124"/>
                </a:solidFill>
                <a:latin typeface="NikoshBAN" panose="02000000000000000000" pitchFamily="2" charset="0"/>
                <a:cs typeface="NikoshBAN" panose="02000000000000000000" pitchFamily="2" charset="0"/>
              </a:rPr>
              <a:t> সংখ্যার মান নির্ণয় করা হয়।</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70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164737" y="494827"/>
            <a:ext cx="2622176" cy="533400"/>
          </a:xfrm>
          <a:prstGeom prst="rect">
            <a:avLst/>
          </a:prstGeom>
        </p:spPr>
        <p:txBody>
          <a:bodyPr wrap="none">
            <a:prstTxWarp prst="textPlain">
              <a:avLst/>
            </a:prstTxWarp>
            <a:spAutoFit/>
          </a:bodyPr>
          <a:lstStyle/>
          <a:p>
            <a:r>
              <a:rPr lang="en-US" sz="2824" dirty="0" err="1">
                <a:ln w="0"/>
                <a:effectLst>
                  <a:outerShdw blurRad="38100" dist="19050" dir="2700000" algn="tl" rotWithShape="0">
                    <a:schemeClr val="dk1">
                      <a:alpha val="40000"/>
                    </a:schemeClr>
                  </a:outerShdw>
                </a:effectLst>
                <a:latin typeface="NikoshBAN" pitchFamily="2" charset="0"/>
                <a:cs typeface="NikoshBAN" pitchFamily="2" charset="0"/>
              </a:rPr>
              <a:t>জোড়ায়</a:t>
            </a:r>
            <a:r>
              <a:rPr lang="en-US" sz="2824"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24" dirty="0" err="1">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2824" dirty="0">
              <a:ln w="0"/>
              <a:effectLst>
                <a:outerShdw blurRad="38100" dist="19050" dir="2700000" algn="tl" rotWithShape="0">
                  <a:schemeClr val="dk1">
                    <a:alpha val="40000"/>
                  </a:schemeClr>
                </a:outerShdw>
              </a:effectLst>
            </a:endParaRPr>
          </a:p>
        </p:txBody>
      </p:sp>
      <p:pic>
        <p:nvPicPr>
          <p:cNvPr id="5" name="Picture 2" descr="E:\New Picture Down\Picture111.jpg"/>
          <p:cNvPicPr>
            <a:picLocks noChangeAspect="1" noChangeArrowheads="1"/>
          </p:cNvPicPr>
          <p:nvPr/>
        </p:nvPicPr>
        <p:blipFill>
          <a:blip r:embed="rId2"/>
          <a:srcRect/>
          <a:stretch>
            <a:fillRect/>
          </a:stretch>
        </p:blipFill>
        <p:spPr bwMode="auto">
          <a:xfrm>
            <a:off x="3314158" y="1258680"/>
            <a:ext cx="4726745" cy="333935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1327945" y="5020131"/>
            <a:ext cx="8125148" cy="707886"/>
          </a:xfrm>
          <a:prstGeom prst="rect">
            <a:avLst/>
          </a:prstGeom>
        </p:spPr>
        <p:txBody>
          <a:bodyPr wrap="square">
            <a:spAutoFit/>
          </a:bodyPr>
          <a:lstStyle/>
          <a:p>
            <a:pPr marL="742950" indent="-742950">
              <a:buFont typeface="+mj-lt"/>
              <a:buAutoNum type="arabicPeriod"/>
            </a:pPr>
            <a:r>
              <a:rPr lang="en-US" sz="4000" dirty="0" err="1">
                <a:latin typeface="NikoshBAN" pitchFamily="2" charset="0"/>
                <a:cs typeface="NikoshBAN" pitchFamily="2" charset="0"/>
              </a:rPr>
              <a:t>সংখ্যা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পদ্ধতির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শ্রেণি</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বিভাগ</a:t>
            </a:r>
            <a:r>
              <a:rPr lang="en-US" sz="4000" dirty="0">
                <a:latin typeface="NikoshBAN" pitchFamily="2" charset="0"/>
                <a:cs typeface="NikoshBAN" pitchFamily="2" charset="0"/>
              </a:rPr>
              <a:t> </a:t>
            </a:r>
            <a:r>
              <a:rPr lang="en-US" sz="4000" dirty="0" err="1">
                <a:latin typeface="NikoshBAN" pitchFamily="2" charset="0"/>
                <a:cs typeface="NikoshBAN" pitchFamily="2" charset="0"/>
              </a:rPr>
              <a:t>আলোচনা</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26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643717" y="669446"/>
            <a:ext cx="1949824" cy="65442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4059"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59"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Frame 10"/>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picture-73310-1440962543"/>
          <p:cNvPicPr>
            <a:picLocks noChangeAspect="1" noChangeArrowheads="1"/>
          </p:cNvPicPr>
          <p:nvPr/>
        </p:nvPicPr>
        <p:blipFill>
          <a:blip r:embed="rId2"/>
          <a:srcRect/>
          <a:stretch>
            <a:fillRect/>
          </a:stretch>
        </p:blipFill>
        <p:spPr bwMode="auto">
          <a:xfrm>
            <a:off x="1654916" y="1264970"/>
            <a:ext cx="1983127" cy="1851643"/>
          </a:xfrm>
          <a:prstGeom prst="rect">
            <a:avLst/>
          </a:prstGeom>
          <a:ln>
            <a:noFill/>
          </a:ln>
          <a:effectLst>
            <a:softEdge rad="112500"/>
          </a:effectLst>
        </p:spPr>
      </p:pic>
      <p:sp>
        <p:nvSpPr>
          <p:cNvPr id="5" name="Rectangle 4"/>
          <p:cNvSpPr/>
          <p:nvPr/>
        </p:nvSpPr>
        <p:spPr>
          <a:xfrm>
            <a:off x="700568" y="3057713"/>
            <a:ext cx="5643129" cy="2862322"/>
          </a:xfrm>
          <a:prstGeom prst="rect">
            <a:avLst/>
          </a:prstGeom>
        </p:spPr>
        <p:txBody>
          <a:bodyPr wrap="square">
            <a:spAutoFit/>
          </a:bodyPr>
          <a:lstStyle/>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r>
              <a:rPr lang="en-US" sz="36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a:t>
            </a:r>
            <a:r>
              <a:rPr lang="bn-BD" sz="2800" dirty="0">
                <a:solidFill>
                  <a:schemeClr val="tx1">
                    <a:lumMod val="85000"/>
                    <a:lumOff val="15000"/>
                  </a:schemeClr>
                </a:solidFill>
                <a:latin typeface="NikoshBAN" panose="02000000000000000000" pitchFamily="2" charset="0"/>
                <a:cs typeface="NikoshBAN" panose="02000000000000000000" pitchFamily="2" charset="0"/>
              </a:rPr>
              <a:t>কম্পিউটার ও তথ্য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প্রযুক্তি</a:t>
            </a:r>
            <a:r>
              <a:rPr lang="en-US" sz="2800" dirty="0" smtClean="0">
                <a:solidFill>
                  <a:schemeClr val="tx1">
                    <a:lumMod val="85000"/>
                    <a:lumOff val="15000"/>
                  </a:schemeClr>
                </a:solidFill>
                <a:latin typeface="NikoshBAN" panose="02000000000000000000" pitchFamily="2" charset="0"/>
                <a:cs typeface="NikoshBAN" panose="02000000000000000000" pitchFamily="2" charset="0"/>
              </a:rPr>
              <a:t> </a:t>
            </a:r>
            <a:r>
              <a:rPr lang="bn-BD" sz="2800" dirty="0" smtClean="0">
                <a:solidFill>
                  <a:schemeClr val="tx1">
                    <a:lumMod val="85000"/>
                    <a:lumOff val="15000"/>
                  </a:schemeClr>
                </a:solidFill>
                <a:latin typeface="NikoshBAN" panose="02000000000000000000" pitchFamily="2" charset="0"/>
                <a:cs typeface="NikoshBAN" panose="02000000000000000000" pitchFamily="2" charset="0"/>
              </a:rPr>
              <a:t>)</a:t>
            </a:r>
            <a:endParaRPr lang="bn-BD" sz="2800" dirty="0">
              <a:solidFill>
                <a:schemeClr val="tx1">
                  <a:lumMod val="85000"/>
                  <a:lumOff val="15000"/>
                </a:schemeClr>
              </a:solidFill>
              <a:latin typeface="NikoshBAN" panose="02000000000000000000" pitchFamily="2" charset="0"/>
              <a:cs typeface="NikoshBAN" panose="02000000000000000000" pitchFamily="2" charset="0"/>
            </a:endParaRPr>
          </a:p>
          <a:p>
            <a:pPr defTabSz="403409">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সৈয়দ</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হাবিব</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বাংলাবাজার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096000" y="3362084"/>
            <a:ext cx="5766526" cy="2874734"/>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en-US" sz="3600" dirty="0" err="1">
                <a:ln w="0"/>
                <a:solidFill>
                  <a:schemeClr val="tx1"/>
                </a:solidFill>
                <a:latin typeface="NikoshBAN" pitchFamily="2" charset="0"/>
                <a:cs typeface="NikoshBAN" pitchFamily="2" charset="0"/>
              </a:rPr>
              <a:t>বিষয়ঃ</a:t>
            </a:r>
            <a:r>
              <a:rPr lang="en-US" sz="3600" dirty="0">
                <a:ln w="0"/>
                <a:solidFill>
                  <a:schemeClr val="tx1"/>
                </a:solidFill>
                <a:latin typeface="NikoshBAN" pitchFamily="2" charset="0"/>
                <a:cs typeface="NikoshBAN" pitchFamily="2" charset="0"/>
              </a:rPr>
              <a:t> </a:t>
            </a:r>
            <a:r>
              <a:rPr lang="en-US" sz="3600" dirty="0" err="1">
                <a:ln w="0"/>
                <a:solidFill>
                  <a:schemeClr val="tx1"/>
                </a:solidFill>
                <a:latin typeface="NikoshBAN" pitchFamily="2" charset="0"/>
                <a:cs typeface="NikoshBAN" pitchFamily="2" charset="0"/>
              </a:rPr>
              <a:t>কম্পিউটার</a:t>
            </a:r>
            <a:r>
              <a:rPr lang="en-US" sz="3600" dirty="0">
                <a:ln w="0"/>
                <a:solidFill>
                  <a:schemeClr val="tx1"/>
                </a:solidFill>
                <a:latin typeface="NikoshBAN" pitchFamily="2" charset="0"/>
                <a:cs typeface="NikoshBAN" pitchFamily="2" charset="0"/>
              </a:rPr>
              <a:t> ও </a:t>
            </a:r>
            <a:r>
              <a:rPr lang="en-US" sz="3600" dirty="0" err="1">
                <a:ln w="0"/>
                <a:solidFill>
                  <a:schemeClr val="tx1"/>
                </a:solidFill>
                <a:latin typeface="NikoshBAN" pitchFamily="2" charset="0"/>
                <a:cs typeface="NikoshBAN" pitchFamily="2" charset="0"/>
              </a:rPr>
              <a:t>তথ্য</a:t>
            </a:r>
            <a:r>
              <a:rPr lang="en-US" sz="3600" dirty="0">
                <a:ln w="0"/>
                <a:solidFill>
                  <a:schemeClr val="tx1"/>
                </a:solidFill>
                <a:latin typeface="NikoshBAN" pitchFamily="2" charset="0"/>
                <a:cs typeface="NikoshBAN" pitchFamily="2" charset="0"/>
              </a:rPr>
              <a:t> </a:t>
            </a:r>
            <a:r>
              <a:rPr lang="en-US" sz="3600" dirty="0" err="1" smtClean="0">
                <a:ln w="0"/>
                <a:solidFill>
                  <a:schemeClr val="tx1"/>
                </a:solidFill>
                <a:latin typeface="NikoshBAN" pitchFamily="2" charset="0"/>
                <a:cs typeface="NikoshBAN" pitchFamily="2" charset="0"/>
              </a:rPr>
              <a:t>প্রযুক্তি</a:t>
            </a:r>
            <a:r>
              <a:rPr lang="en-US" sz="3600" dirty="0" smtClean="0">
                <a:ln w="0"/>
                <a:solidFill>
                  <a:schemeClr val="tx1"/>
                </a:solidFill>
                <a:latin typeface="NikoshBAN" pitchFamily="2" charset="0"/>
                <a:cs typeface="NikoshBAN" pitchFamily="2" charset="0"/>
              </a:rPr>
              <a:t> - ২</a:t>
            </a:r>
          </a:p>
          <a:p>
            <a:pPr algn="ctr"/>
            <a:r>
              <a:rPr lang="en-US" sz="3600" dirty="0" err="1" smtClean="0">
                <a:ln w="0"/>
                <a:solidFill>
                  <a:schemeClr val="tx1"/>
                </a:solidFill>
                <a:latin typeface="NikoshBAN" pitchFamily="2" charset="0"/>
                <a:cs typeface="NikoshBAN" pitchFamily="2" charset="0"/>
              </a:rPr>
              <a:t>শ্রেণিঃ</a:t>
            </a:r>
            <a:r>
              <a:rPr lang="en-US" sz="3600" dirty="0" smtClean="0">
                <a:ln w="0"/>
                <a:solidFill>
                  <a:schemeClr val="tx1"/>
                </a:solidFill>
                <a:latin typeface="NikoshBAN" pitchFamily="2" charset="0"/>
                <a:cs typeface="NikoshBAN" pitchFamily="2" charset="0"/>
              </a:rPr>
              <a:t> </a:t>
            </a:r>
            <a:r>
              <a:rPr lang="en-US" sz="3600" dirty="0" err="1" smtClean="0">
                <a:ln w="0"/>
                <a:solidFill>
                  <a:schemeClr val="tx1"/>
                </a:solidFill>
                <a:latin typeface="NikoshBAN" pitchFamily="2" charset="0"/>
                <a:cs typeface="NikoshBAN" pitchFamily="2" charset="0"/>
              </a:rPr>
              <a:t>দশম</a:t>
            </a:r>
            <a:r>
              <a:rPr lang="en-US" sz="3600" dirty="0" smtClean="0">
                <a:ln w="0"/>
                <a:solidFill>
                  <a:schemeClr val="tx1"/>
                </a:solidFill>
                <a:latin typeface="NikoshBAN" pitchFamily="2" charset="0"/>
                <a:cs typeface="NikoshBAN" pitchFamily="2" charset="0"/>
              </a:rPr>
              <a:t> ( </a:t>
            </a:r>
            <a:r>
              <a:rPr lang="en-US" sz="3600" dirty="0" err="1" smtClean="0">
                <a:ln w="0"/>
                <a:solidFill>
                  <a:schemeClr val="tx1"/>
                </a:solidFill>
                <a:latin typeface="NikoshBAN" pitchFamily="2" charset="0"/>
                <a:cs typeface="NikoshBAN" pitchFamily="2" charset="0"/>
              </a:rPr>
              <a:t>ভোকেশনাল</a:t>
            </a:r>
            <a:r>
              <a:rPr lang="en-US" sz="3600" dirty="0" smtClean="0">
                <a:ln w="0"/>
                <a:solidFill>
                  <a:schemeClr val="tx1"/>
                </a:solidFill>
                <a:latin typeface="NikoshBAN" pitchFamily="2" charset="0"/>
                <a:cs typeface="NikoshBAN" pitchFamily="2" charset="0"/>
              </a:rPr>
              <a:t> )</a:t>
            </a:r>
            <a:endParaRPr lang="en-US" sz="3600" dirty="0">
              <a:ln w="0"/>
              <a:solidFill>
                <a:schemeClr val="tx1"/>
              </a:solidFill>
              <a:latin typeface="NikoshBAN" pitchFamily="2" charset="0"/>
              <a:cs typeface="NikoshBAN" pitchFamily="2" charset="0"/>
            </a:endParaRPr>
          </a:p>
          <a:p>
            <a:pPr algn="ctr"/>
            <a:r>
              <a:rPr lang="en-US" sz="3600" dirty="0" err="1" smtClean="0">
                <a:ln w="0"/>
                <a:solidFill>
                  <a:schemeClr val="tx1"/>
                </a:solidFill>
                <a:latin typeface="NikoshBAN" pitchFamily="2" charset="0"/>
                <a:cs typeface="NikoshBAN" pitchFamily="2" charset="0"/>
              </a:rPr>
              <a:t>অধ্যায়ঃ</a:t>
            </a:r>
            <a:r>
              <a:rPr lang="en-US" sz="3600" dirty="0" smtClean="0">
                <a:ln w="0"/>
                <a:solidFill>
                  <a:schemeClr val="tx1"/>
                </a:solidFill>
                <a:latin typeface="NikoshBAN" pitchFamily="2" charset="0"/>
                <a:cs typeface="NikoshBAN" pitchFamily="2" charset="0"/>
              </a:rPr>
              <a:t> </a:t>
            </a:r>
            <a:r>
              <a:rPr lang="en-US" sz="3600" dirty="0" err="1">
                <a:ln w="0"/>
                <a:solidFill>
                  <a:schemeClr val="tx1"/>
                </a:solidFill>
                <a:latin typeface="NikoshBAN" pitchFamily="2" charset="0"/>
                <a:cs typeface="NikoshBAN" pitchFamily="2" charset="0"/>
              </a:rPr>
              <a:t>দ্বিতীয়</a:t>
            </a:r>
            <a:r>
              <a:rPr lang="en-US" sz="3600" dirty="0">
                <a:ln w="0"/>
                <a:solidFill>
                  <a:schemeClr val="tx1"/>
                </a:solidFill>
                <a:latin typeface="NikoshBAN" pitchFamily="2" charset="0"/>
                <a:cs typeface="NikoshBAN" pitchFamily="2" charset="0"/>
              </a:rPr>
              <a:t> </a:t>
            </a:r>
            <a:r>
              <a:rPr lang="en-US" sz="3600" dirty="0" smtClean="0">
                <a:ln w="0"/>
                <a:solidFill>
                  <a:schemeClr val="tx1"/>
                </a:solidFill>
                <a:latin typeface="NikoshBAN" pitchFamily="2" charset="0"/>
                <a:cs typeface="NikoshBAN" pitchFamily="2" charset="0"/>
              </a:rPr>
              <a:t> ( ২য় </a:t>
            </a:r>
            <a:r>
              <a:rPr lang="en-US" sz="3600" dirty="0" err="1" smtClean="0">
                <a:ln w="0"/>
                <a:solidFill>
                  <a:schemeClr val="tx1"/>
                </a:solidFill>
                <a:latin typeface="NikoshBAN" pitchFamily="2" charset="0"/>
                <a:cs typeface="NikoshBAN" pitchFamily="2" charset="0"/>
              </a:rPr>
              <a:t>পত্র</a:t>
            </a:r>
            <a:r>
              <a:rPr lang="en-US" sz="3600" dirty="0" smtClean="0">
                <a:ln w="0"/>
                <a:solidFill>
                  <a:schemeClr val="tx1"/>
                </a:solidFill>
                <a:latin typeface="NikoshBAN" pitchFamily="2" charset="0"/>
                <a:cs typeface="NikoshBAN" pitchFamily="2" charset="0"/>
              </a:rPr>
              <a:t> ) </a:t>
            </a:r>
            <a:endParaRPr lang="en-US" sz="3600" dirty="0">
              <a:ln w="0"/>
              <a:solidFill>
                <a:schemeClr val="tx1"/>
              </a:solidFill>
              <a:latin typeface="NikoshBAN" panose="02000000000000000000" pitchFamily="2" charset="0"/>
              <a:cs typeface="NikoshBAN" panose="02000000000000000000" pitchFamily="2" charset="0"/>
            </a:endParaRPr>
          </a:p>
          <a:p>
            <a:pPr algn="ctr"/>
            <a:r>
              <a:rPr lang="bn-BD" sz="3600" dirty="0" smtClean="0">
                <a:ln w="0"/>
                <a:solidFill>
                  <a:schemeClr val="tx1"/>
                </a:solidFill>
                <a:latin typeface="NikoshBAN" pitchFamily="2" charset="0"/>
                <a:cs typeface="NikoshBAN" pitchFamily="2" charset="0"/>
              </a:rPr>
              <a:t>পাঠ</a:t>
            </a:r>
            <a:r>
              <a:rPr lang="en-US" sz="3600" dirty="0" smtClean="0">
                <a:ln w="0"/>
                <a:solidFill>
                  <a:schemeClr val="tx1"/>
                </a:solidFill>
                <a:latin typeface="NikoshBAN" pitchFamily="2" charset="0"/>
                <a:cs typeface="NikoshBAN" pitchFamily="2" charset="0"/>
              </a:rPr>
              <a:t> </a:t>
            </a:r>
            <a:r>
              <a:rPr lang="en-US" sz="3600" dirty="0" err="1">
                <a:ln w="0"/>
                <a:solidFill>
                  <a:schemeClr val="tx1"/>
                </a:solidFill>
                <a:latin typeface="NikoshBAN" pitchFamily="2" charset="0"/>
                <a:cs typeface="NikoshBAN" pitchFamily="2" charset="0"/>
              </a:rPr>
              <a:t>শিরোনামঃ</a:t>
            </a:r>
            <a:r>
              <a:rPr lang="bn-BD" sz="3600" dirty="0">
                <a:ln w="0"/>
                <a:solidFill>
                  <a:schemeClr val="tx1"/>
                </a:solidFill>
                <a:latin typeface="NikoshBAN" pitchFamily="2" charset="0"/>
                <a:cs typeface="NikoshBAN" pitchFamily="2" charset="0"/>
              </a:rPr>
              <a:t> </a:t>
            </a:r>
            <a:r>
              <a:rPr lang="en-US" sz="3600" dirty="0" err="1">
                <a:ln w="0"/>
                <a:solidFill>
                  <a:schemeClr val="tx1"/>
                </a:solidFill>
                <a:latin typeface="NikoshBAN" pitchFamily="2" charset="0"/>
                <a:cs typeface="NikoshBAN" pitchFamily="2" charset="0"/>
              </a:rPr>
              <a:t>সংখ্যা</a:t>
            </a:r>
            <a:r>
              <a:rPr lang="en-US" sz="3600" dirty="0">
                <a:ln w="0"/>
                <a:solidFill>
                  <a:schemeClr val="tx1"/>
                </a:solidFill>
                <a:latin typeface="NikoshBAN" pitchFamily="2" charset="0"/>
                <a:cs typeface="NikoshBAN" pitchFamily="2" charset="0"/>
              </a:rPr>
              <a:t> </a:t>
            </a:r>
            <a:r>
              <a:rPr lang="en-US" sz="3600" dirty="0" err="1">
                <a:ln w="0"/>
                <a:solidFill>
                  <a:schemeClr val="tx1"/>
                </a:solidFill>
                <a:latin typeface="NikoshBAN" pitchFamily="2" charset="0"/>
                <a:cs typeface="NikoshBAN" pitchFamily="2" charset="0"/>
              </a:rPr>
              <a:t>পদ্ধতি</a:t>
            </a:r>
            <a:endParaRPr lang="en-US" sz="3600" dirty="0">
              <a:ln w="0"/>
              <a:solidFill>
                <a:schemeClr val="tx1"/>
              </a:solidFill>
              <a:latin typeface="NikoshBAN" pitchFamily="2" charset="0"/>
              <a:cs typeface="NikoshBAN" pitchFamily="2" charset="0"/>
            </a:endParaRPr>
          </a:p>
          <a:p>
            <a:pPr algn="ctr"/>
            <a:r>
              <a:rPr lang="bn-BD" sz="3600" dirty="0" smtClean="0">
                <a:ln w="0"/>
                <a:solidFill>
                  <a:schemeClr val="tx1"/>
                </a:solidFill>
                <a:latin typeface="NikoshBAN" pitchFamily="2" charset="0"/>
                <a:cs typeface="NikoshBAN" pitchFamily="2" charset="0"/>
              </a:rPr>
              <a:t>সময়ঃ </a:t>
            </a:r>
            <a:r>
              <a:rPr lang="bn-BD" sz="3600" dirty="0">
                <a:ln w="0"/>
                <a:solidFill>
                  <a:schemeClr val="tx1"/>
                </a:solidFill>
                <a:latin typeface="NikoshBAN" pitchFamily="2" charset="0"/>
                <a:cs typeface="NikoshBAN" pitchFamily="2" charset="0"/>
              </a:rPr>
              <a:t>৫০মি</a:t>
            </a:r>
          </a:p>
        </p:txBody>
      </p:sp>
      <p:pic>
        <p:nvPicPr>
          <p:cNvPr id="8" name="Picture 2" descr="C:\Users\SA CITZ\Desktop\787878.JPG"/>
          <p:cNvPicPr>
            <a:picLocks noChangeAspect="1" noChangeArrowheads="1"/>
          </p:cNvPicPr>
          <p:nvPr/>
        </p:nvPicPr>
        <p:blipFill>
          <a:blip r:embed="rId3"/>
          <a:srcRect/>
          <a:stretch>
            <a:fillRect/>
          </a:stretch>
        </p:blipFill>
        <p:spPr bwMode="auto">
          <a:xfrm>
            <a:off x="7982655" y="641002"/>
            <a:ext cx="2304345" cy="2787998"/>
          </a:xfrm>
          <a:prstGeom prst="rect">
            <a:avLst/>
          </a:prstGeom>
          <a:ln>
            <a:noFill/>
          </a:ln>
          <a:effectLst>
            <a:softEdge rad="112500"/>
          </a:effectLst>
        </p:spPr>
      </p:pic>
    </p:spTree>
    <p:extLst>
      <p:ext uri="{BB962C8B-B14F-4D97-AF65-F5344CB8AC3E}">
        <p14:creationId xmlns:p14="http://schemas.microsoft.com/office/powerpoint/2010/main" val="34467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903004" y="378148"/>
            <a:ext cx="2898550"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দশমিক সংখ্যা পদ্ধতি কি</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690339" y="981859"/>
            <a:ext cx="10158465" cy="1384995"/>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যে </a:t>
            </a:r>
            <a:r>
              <a:rPr lang="as-IN" sz="2800" b="1" dirty="0">
                <a:solidFill>
                  <a:srgbClr val="202124"/>
                </a:solidFill>
                <a:latin typeface="NikoshBAN" panose="02000000000000000000" pitchFamily="2" charset="0"/>
                <a:cs typeface="NikoshBAN" panose="02000000000000000000" pitchFamily="2" charset="0"/>
              </a:rPr>
              <a:t>সংখ্যা পদ্ধতিতে</a:t>
            </a:r>
            <a:r>
              <a:rPr lang="as-IN" sz="2800" dirty="0">
                <a:solidFill>
                  <a:srgbClr val="202124"/>
                </a:solidFill>
                <a:latin typeface="NikoshBAN" panose="02000000000000000000" pitchFamily="2" charset="0"/>
                <a:cs typeface="NikoshBAN" panose="02000000000000000000" pitchFamily="2" charset="0"/>
              </a:rPr>
              <a:t> দশটি (১০টি) অঙ্ক (</a:t>
            </a:r>
            <a:r>
              <a:rPr lang="en-US" sz="2800" dirty="0">
                <a:solidFill>
                  <a:srgbClr val="202124"/>
                </a:solidFill>
                <a:latin typeface="NikoshBAN" panose="02000000000000000000" pitchFamily="2" charset="0"/>
                <a:cs typeface="NikoshBAN" panose="02000000000000000000" pitchFamily="2" charset="0"/>
              </a:rPr>
              <a:t>Digit) </a:t>
            </a:r>
            <a:r>
              <a:rPr lang="as-IN" sz="2800" dirty="0">
                <a:solidFill>
                  <a:srgbClr val="202124"/>
                </a:solidFill>
                <a:latin typeface="NikoshBAN" panose="02000000000000000000" pitchFamily="2" charset="0"/>
                <a:cs typeface="NikoshBAN" panose="02000000000000000000" pitchFamily="2" charset="0"/>
              </a:rPr>
              <a:t>ব্যবহার করা হয় তাকে </a:t>
            </a:r>
            <a:r>
              <a:rPr lang="as-IN" sz="2800" b="1" dirty="0">
                <a:solidFill>
                  <a:srgbClr val="202124"/>
                </a:solidFill>
                <a:latin typeface="NikoshBAN" panose="02000000000000000000" pitchFamily="2" charset="0"/>
                <a:cs typeface="NikoshBAN" panose="02000000000000000000" pitchFamily="2" charset="0"/>
              </a:rPr>
              <a:t>দশমিক সংখ্যা পদ্ধতি</a:t>
            </a:r>
            <a:r>
              <a:rPr lang="as-IN" sz="2800" dirty="0">
                <a:solidFill>
                  <a:srgbClr val="202124"/>
                </a:solidFill>
                <a:latin typeface="NikoshBAN" panose="02000000000000000000" pitchFamily="2" charset="0"/>
                <a:cs typeface="NikoshBAN" panose="02000000000000000000" pitchFamily="2" charset="0"/>
              </a:rPr>
              <a:t> বলে। </a:t>
            </a:r>
            <a:r>
              <a:rPr lang="as-IN" sz="2800" b="1" dirty="0">
                <a:solidFill>
                  <a:srgbClr val="202124"/>
                </a:solidFill>
                <a:latin typeface="NikoshBAN" panose="02000000000000000000" pitchFamily="2" charset="0"/>
                <a:cs typeface="NikoshBAN" panose="02000000000000000000" pitchFamily="2" charset="0"/>
              </a:rPr>
              <a:t>দশমিক সংখ্যা পদ্ধতিতে</a:t>
            </a:r>
            <a:r>
              <a:rPr lang="as-IN" sz="2800" dirty="0">
                <a:solidFill>
                  <a:srgbClr val="202124"/>
                </a:solidFill>
                <a:latin typeface="NikoshBAN" panose="02000000000000000000" pitchFamily="2" charset="0"/>
                <a:cs typeface="NikoshBAN" panose="02000000000000000000" pitchFamily="2" charset="0"/>
              </a:rPr>
              <a:t> ব্যবহৃত অঙ্কগুলো হলো ০, ১, ২, ৩, ৪, ৫, ৬, ৭, ৮ এবং ৯। ... </a:t>
            </a:r>
            <a:r>
              <a:rPr lang="as-IN" sz="2800" b="1" dirty="0">
                <a:solidFill>
                  <a:srgbClr val="202124"/>
                </a:solidFill>
                <a:latin typeface="NikoshBAN" panose="02000000000000000000" pitchFamily="2" charset="0"/>
                <a:cs typeface="NikoshBAN" panose="02000000000000000000" pitchFamily="2" charset="0"/>
              </a:rPr>
              <a:t>দশমিক সংখ্যা পদ্ধতির</a:t>
            </a:r>
            <a:r>
              <a:rPr lang="as-IN" sz="2800" dirty="0">
                <a:solidFill>
                  <a:srgbClr val="202124"/>
                </a:solidFill>
                <a:latin typeface="NikoshBAN" panose="02000000000000000000" pitchFamily="2" charset="0"/>
                <a:cs typeface="NikoshBAN" panose="02000000000000000000" pitchFamily="2" charset="0"/>
              </a:rPr>
              <a:t> ভিত্তি হচ্ছে </a:t>
            </a:r>
            <a:r>
              <a:rPr lang="as-IN" sz="2800" dirty="0" smtClean="0">
                <a:solidFill>
                  <a:srgbClr val="202124"/>
                </a:solidFill>
                <a:latin typeface="NikoshBAN" panose="02000000000000000000" pitchFamily="2" charset="0"/>
                <a:cs typeface="NikoshBAN" panose="02000000000000000000" pitchFamily="2" charset="0"/>
              </a:rPr>
              <a:t>১০</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9" name="Rectangle 8"/>
          <p:cNvSpPr/>
          <p:nvPr/>
        </p:nvSpPr>
        <p:spPr>
          <a:xfrm>
            <a:off x="495792" y="3664823"/>
            <a:ext cx="10353012" cy="1815882"/>
          </a:xfrm>
          <a:prstGeom prst="rect">
            <a:avLst/>
          </a:prstGeom>
        </p:spPr>
        <p:txBody>
          <a:bodyPr wrap="square">
            <a:spAutoFit/>
          </a:bodyPr>
          <a:lstStyle/>
          <a:p>
            <a:r>
              <a:rPr lang="as-IN" sz="2800" b="1" dirty="0">
                <a:solidFill>
                  <a:srgbClr val="202124"/>
                </a:solidFill>
                <a:latin typeface="NikoshBAN" panose="02000000000000000000" pitchFamily="2" charset="0"/>
                <a:cs typeface="NikoshBAN" panose="02000000000000000000" pitchFamily="2" charset="0"/>
              </a:rPr>
              <a:t>বাইনারি সংখ্যা পদ্ধতি</a:t>
            </a:r>
            <a:r>
              <a:rPr lang="as-IN" sz="2800" dirty="0">
                <a:solidFill>
                  <a:srgbClr val="202124"/>
                </a:solidFill>
                <a:latin typeface="NikoshBAN" panose="02000000000000000000" pitchFamily="2" charset="0"/>
                <a:cs typeface="NikoshBAN" panose="02000000000000000000" pitchFamily="2" charset="0"/>
              </a:rPr>
              <a:t> বা দ্বিমিক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(ইংরেজি: </a:t>
            </a:r>
            <a:r>
              <a:rPr lang="en-US" sz="2800" b="1" dirty="0">
                <a:solidFill>
                  <a:srgbClr val="202124"/>
                </a:solidFill>
                <a:latin typeface="NikoshBAN" panose="02000000000000000000" pitchFamily="2" charset="0"/>
                <a:cs typeface="NikoshBAN" panose="02000000000000000000" pitchFamily="2" charset="0"/>
              </a:rPr>
              <a:t>Binary</a:t>
            </a:r>
            <a:r>
              <a:rPr lang="en-US" sz="2800" dirty="0">
                <a:solidFill>
                  <a:srgbClr val="202124"/>
                </a:solidFill>
                <a:latin typeface="NikoshBAN" panose="02000000000000000000" pitchFamily="2" charset="0"/>
                <a:cs typeface="NikoshBAN" panose="02000000000000000000" pitchFamily="2" charset="0"/>
              </a:rPr>
              <a:t> number system) </a:t>
            </a:r>
            <a:r>
              <a:rPr lang="as-IN" sz="2800" dirty="0">
                <a:solidFill>
                  <a:srgbClr val="202124"/>
                </a:solidFill>
                <a:latin typeface="NikoshBAN" panose="02000000000000000000" pitchFamily="2" charset="0"/>
                <a:cs typeface="NikoshBAN" panose="02000000000000000000" pitchFamily="2" charset="0"/>
              </a:rPr>
              <a:t>একটি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যাতে সকল সংখ্যাকে কেবলমাত্র ০ এবং ১ দিয়ে প্রকাশ করা হয়। এই </a:t>
            </a:r>
            <a:r>
              <a:rPr lang="as-IN" sz="2800" b="1" dirty="0">
                <a:solidFill>
                  <a:srgbClr val="202124"/>
                </a:solidFill>
                <a:latin typeface="NikoshBAN" panose="02000000000000000000" pitchFamily="2" charset="0"/>
                <a:cs typeface="NikoshBAN" panose="02000000000000000000" pitchFamily="2" charset="0"/>
              </a:rPr>
              <a:t>সংখ্যা পদ্ধতির</a:t>
            </a:r>
            <a:r>
              <a:rPr lang="as-IN" sz="2800" dirty="0">
                <a:solidFill>
                  <a:srgbClr val="202124"/>
                </a:solidFill>
                <a:latin typeface="NikoshBAN" panose="02000000000000000000" pitchFamily="2" charset="0"/>
                <a:cs typeface="NikoshBAN" panose="02000000000000000000" pitchFamily="2" charset="0"/>
              </a:rPr>
              <a:t> ভিত্তি </a:t>
            </a:r>
            <a:r>
              <a:rPr lang="as-IN" sz="2800" dirty="0" smtClean="0">
                <a:solidFill>
                  <a:srgbClr val="202124"/>
                </a:solidFill>
                <a:latin typeface="NikoshBAN" panose="02000000000000000000" pitchFamily="2" charset="0"/>
                <a:cs typeface="NikoshBAN" panose="02000000000000000000" pitchFamily="2" charset="0"/>
              </a:rPr>
              <a:t>২</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 দুই</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 </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ডিজিটাল </a:t>
            </a:r>
            <a:r>
              <a:rPr lang="as-IN" sz="2800" dirty="0">
                <a:solidFill>
                  <a:srgbClr val="202124"/>
                </a:solidFill>
                <a:latin typeface="NikoshBAN" panose="02000000000000000000" pitchFamily="2" charset="0"/>
                <a:cs typeface="NikoshBAN" panose="02000000000000000000" pitchFamily="2" charset="0"/>
              </a:rPr>
              <a:t>ইলেকট্রনিক যন্ত্রপাতির লজিক গেটে এই সংখ্যাপদ্ধতির ব্যাপক প্রয়োগ </a:t>
            </a:r>
            <a:r>
              <a:rPr lang="as-IN" sz="2800" dirty="0" smtClean="0">
                <a:solidFill>
                  <a:srgbClr val="202124"/>
                </a:solidFill>
                <a:latin typeface="NikoshBAN" panose="02000000000000000000" pitchFamily="2" charset="0"/>
                <a:cs typeface="NikoshBAN" panose="02000000000000000000" pitchFamily="2" charset="0"/>
              </a:rPr>
              <a:t>রয়েছে</a:t>
            </a:r>
            <a:r>
              <a:rPr lang="en-US" sz="2800" dirty="0" smtClean="0">
                <a:solidFill>
                  <a:srgbClr val="202124"/>
                </a:solidFill>
                <a:latin typeface="NikoshBAN" panose="02000000000000000000" pitchFamily="2" charset="0"/>
                <a:cs typeface="NikoshBAN" panose="02000000000000000000" pitchFamily="2" charset="0"/>
              </a:rPr>
              <a:t> </a:t>
            </a:r>
            <a:r>
              <a:rPr lang="as-IN" sz="2800" dirty="0" smtClean="0">
                <a:solidFill>
                  <a:srgbClr val="202124"/>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690339" y="2905780"/>
            <a:ext cx="2948243"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বাইনারি সংখ্যা পদ্ধতি কি</a:t>
            </a:r>
            <a:endParaRPr lang="en-US" sz="2800" dirty="0">
              <a:latin typeface="NikoshBAN" panose="02000000000000000000" pitchFamily="2" charset="0"/>
              <a:cs typeface="NikoshBAN" panose="02000000000000000000" pitchFamily="2" charset="0"/>
            </a:endParaRPr>
          </a:p>
        </p:txBody>
      </p:sp>
      <p:pic>
        <p:nvPicPr>
          <p:cNvPr id="11" name="Picture 7" descr="D:\my project16\1200-480288054-binary-number-system.jpg"/>
          <p:cNvPicPr>
            <a:picLocks noChangeAspect="1" noChangeArrowheads="1"/>
          </p:cNvPicPr>
          <p:nvPr/>
        </p:nvPicPr>
        <p:blipFill>
          <a:blip r:embed="rId2"/>
          <a:srcRect/>
          <a:stretch>
            <a:fillRect/>
          </a:stretch>
        </p:blipFill>
        <p:spPr bwMode="auto">
          <a:xfrm>
            <a:off x="8940091" y="5051477"/>
            <a:ext cx="2549917" cy="1521003"/>
          </a:xfrm>
          <a:prstGeom prst="rect">
            <a:avLst/>
          </a:prstGeom>
          <a:ln>
            <a:noFill/>
          </a:ln>
          <a:effectLst>
            <a:softEdge rad="112500"/>
          </a:effectLst>
        </p:spPr>
      </p:pic>
      <p:pic>
        <p:nvPicPr>
          <p:cNvPr id="12" name="Picture 6" descr="Binary Number PNG - binary-numbers-charts binary-numbers-tutorials binary- numbers-wallpaper binary-numbers-worksheets binary-numbers-font binary- numbers-book binary-numbers-projects binary-numbers-cartoons. - CleanPNG /  KissPNG"/>
          <p:cNvPicPr>
            <a:picLocks noChangeAspect="1" noChangeArrowheads="1"/>
          </p:cNvPicPr>
          <p:nvPr/>
        </p:nvPicPr>
        <p:blipFill>
          <a:blip r:embed="rId3"/>
          <a:srcRect t="18947" b="20000"/>
          <a:stretch>
            <a:fillRect/>
          </a:stretch>
        </p:blipFill>
        <p:spPr bwMode="auto">
          <a:xfrm>
            <a:off x="5357611" y="5051477"/>
            <a:ext cx="2534429" cy="1548818"/>
          </a:xfrm>
          <a:prstGeom prst="rect">
            <a:avLst/>
          </a:prstGeom>
          <a:ln>
            <a:noFill/>
          </a:ln>
          <a:effectLst>
            <a:softEdge rad="11250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892" y="1985358"/>
            <a:ext cx="2510718" cy="1675473"/>
          </a:xfrm>
          <a:prstGeom prst="rect">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521" y="1959877"/>
            <a:ext cx="2655264" cy="1728609"/>
          </a:xfrm>
          <a:prstGeom prst="rect">
            <a:avLst/>
          </a:prstGeom>
          <a:ln>
            <a:noFill/>
          </a:ln>
          <a:effectLst>
            <a:softEdge rad="112500"/>
          </a:effectLst>
        </p:spPr>
      </p:pic>
    </p:spTree>
    <p:extLst>
      <p:ext uri="{BB962C8B-B14F-4D97-AF65-F5344CB8AC3E}">
        <p14:creationId xmlns:p14="http://schemas.microsoft.com/office/powerpoint/2010/main" val="2824143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par>
                                <p:cTn id="26" presetID="5"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11 octal number system"/>
          <p:cNvPicPr>
            <a:picLocks noChangeAspect="1" noChangeArrowheads="1"/>
          </p:cNvPicPr>
          <p:nvPr/>
        </p:nvPicPr>
        <p:blipFill>
          <a:blip r:embed="rId2"/>
          <a:srcRect l="2508" t="36743" r="7210" b="46555"/>
          <a:stretch>
            <a:fillRect/>
          </a:stretch>
        </p:blipFill>
        <p:spPr bwMode="auto">
          <a:xfrm>
            <a:off x="4708902" y="2278569"/>
            <a:ext cx="4164641" cy="846472"/>
          </a:xfrm>
          <a:prstGeom prst="rect">
            <a:avLst/>
          </a:prstGeom>
          <a:ln>
            <a:noFill/>
          </a:ln>
          <a:effectLst>
            <a:softEdge rad="112500"/>
          </a:effectLst>
        </p:spPr>
      </p:pic>
      <p:pic>
        <p:nvPicPr>
          <p:cNvPr id="7" name="Picture 5" descr="D:\my project16\pic16\Hexadecimal_digit.png"/>
          <p:cNvPicPr>
            <a:picLocks noChangeAspect="1" noChangeArrowheads="1"/>
          </p:cNvPicPr>
          <p:nvPr/>
        </p:nvPicPr>
        <p:blipFill>
          <a:blip r:embed="rId3"/>
          <a:srcRect l="9501" t="35910" r="2138" b="42145"/>
          <a:stretch>
            <a:fillRect/>
          </a:stretch>
        </p:blipFill>
        <p:spPr bwMode="auto">
          <a:xfrm>
            <a:off x="4452799" y="5558891"/>
            <a:ext cx="4283277" cy="682841"/>
          </a:xfrm>
          <a:prstGeom prst="rect">
            <a:avLst/>
          </a:prstGeom>
          <a:ln>
            <a:noFill/>
          </a:ln>
          <a:effectLst>
            <a:softEdge rad="112500"/>
          </a:effectLst>
        </p:spPr>
      </p:pic>
      <p:pic>
        <p:nvPicPr>
          <p:cNvPr id="8" name="Picture 6" descr="D:\my project16\173580191-56a6f9b85f9b58b7d0e5cb75.jpg"/>
          <p:cNvPicPr>
            <a:picLocks noChangeAspect="1" noChangeArrowheads="1"/>
          </p:cNvPicPr>
          <p:nvPr/>
        </p:nvPicPr>
        <p:blipFill>
          <a:blip r:embed="rId4"/>
          <a:srcRect/>
          <a:stretch>
            <a:fillRect/>
          </a:stretch>
        </p:blipFill>
        <p:spPr bwMode="auto">
          <a:xfrm>
            <a:off x="8964433" y="5195631"/>
            <a:ext cx="2221647" cy="1409362"/>
          </a:xfrm>
          <a:prstGeom prst="rect">
            <a:avLst/>
          </a:prstGeom>
          <a:ln>
            <a:noFill/>
          </a:ln>
          <a:effectLst>
            <a:softEdge rad="112500"/>
          </a:effectLst>
        </p:spPr>
      </p:pic>
      <p:sp>
        <p:nvSpPr>
          <p:cNvPr id="2" name="Rectangle 1"/>
          <p:cNvSpPr/>
          <p:nvPr/>
        </p:nvSpPr>
        <p:spPr>
          <a:xfrm>
            <a:off x="754351" y="1037900"/>
            <a:ext cx="10025265" cy="1200329"/>
          </a:xfrm>
          <a:prstGeom prst="rect">
            <a:avLst/>
          </a:prstGeom>
        </p:spPr>
        <p:txBody>
          <a:bodyPr wrap="square">
            <a:spAutoFit/>
          </a:bodyPr>
          <a:lstStyle/>
          <a:p>
            <a:r>
              <a:rPr lang="as-IN" sz="2400" b="1" dirty="0">
                <a:solidFill>
                  <a:srgbClr val="202124"/>
                </a:solidFill>
                <a:latin typeface="NikoshBAN" panose="02000000000000000000" pitchFamily="2" charset="0"/>
                <a:cs typeface="NikoshBAN" panose="02000000000000000000" pitchFamily="2" charset="0"/>
              </a:rPr>
              <a:t>অষ্টক সংখ্যা পদ্ধতি (ইংরেজি: </a:t>
            </a:r>
            <a:r>
              <a:rPr lang="en-US" sz="2400" b="1" dirty="0">
                <a:solidFill>
                  <a:srgbClr val="202124"/>
                </a:solidFill>
                <a:latin typeface="NikoshBAN" panose="02000000000000000000" pitchFamily="2" charset="0"/>
                <a:cs typeface="NikoshBAN" panose="02000000000000000000" pitchFamily="2" charset="0"/>
              </a:rPr>
              <a:t>Octal number system </a:t>
            </a:r>
            <a:r>
              <a:rPr lang="as-IN" sz="2400" b="1" dirty="0">
                <a:solidFill>
                  <a:srgbClr val="202124"/>
                </a:solidFill>
                <a:latin typeface="NikoshBAN" panose="02000000000000000000" pitchFamily="2" charset="0"/>
                <a:cs typeface="NikoshBAN" panose="02000000000000000000" pitchFamily="2" charset="0"/>
              </a:rPr>
              <a:t>অকটাল নাম্বার সিস্টেম; সংক্ষেপে </a:t>
            </a:r>
            <a:r>
              <a:rPr lang="en-US" sz="2400" b="1" dirty="0">
                <a:solidFill>
                  <a:srgbClr val="202124"/>
                </a:solidFill>
                <a:latin typeface="NikoshBAN" panose="02000000000000000000" pitchFamily="2" charset="0"/>
                <a:cs typeface="NikoshBAN" panose="02000000000000000000" pitchFamily="2" charset="0"/>
              </a:rPr>
              <a:t>Oct) </a:t>
            </a:r>
            <a:r>
              <a:rPr lang="as-IN" sz="2400" b="1" dirty="0">
                <a:solidFill>
                  <a:srgbClr val="202124"/>
                </a:solidFill>
                <a:latin typeface="NikoshBAN" panose="02000000000000000000" pitchFamily="2" charset="0"/>
                <a:cs typeface="NikoshBAN" panose="02000000000000000000" pitchFamily="2" charset="0"/>
              </a:rPr>
              <a:t>বলতে ৮-ভিত্তিক একটি সংখ্যা পদ্ধতি বা গণনা পদ্ধতি। অর্থাৎ প্রতিটি সংখ্যার জন্য শুধুমাত্র ৮টি সম্ভাব্য অঙ্ক নিয়ে অষ্টক সংখ্যা পদ্ধতি গঠিত হয়। অঙ্কগুলি হল ০ থেকে ৭ পর্যন্ত।</a:t>
            </a:r>
            <a:endParaRPr lang="en-US" sz="2400" b="1" dirty="0">
              <a:latin typeface="NikoshBAN" panose="02000000000000000000" pitchFamily="2" charset="0"/>
              <a:cs typeface="NikoshBAN" panose="02000000000000000000" pitchFamily="2" charset="0"/>
            </a:endParaRPr>
          </a:p>
        </p:txBody>
      </p:sp>
      <p:sp>
        <p:nvSpPr>
          <p:cNvPr id="11" name="Rectangle 10"/>
          <p:cNvSpPr/>
          <p:nvPr/>
        </p:nvSpPr>
        <p:spPr>
          <a:xfrm>
            <a:off x="754351" y="489623"/>
            <a:ext cx="2390398" cy="461665"/>
          </a:xfrm>
          <a:prstGeom prst="rect">
            <a:avLst/>
          </a:prstGeom>
          <a:solidFill>
            <a:srgbClr val="FFFF00"/>
          </a:solidFill>
        </p:spPr>
        <p:txBody>
          <a:bodyPr wrap="none">
            <a:spAutoFit/>
          </a:bodyPr>
          <a:lstStyle/>
          <a:p>
            <a:r>
              <a:rPr lang="as-IN" sz="2400" b="1" dirty="0">
                <a:latin typeface="NikoshBAN" panose="02000000000000000000" pitchFamily="2" charset="0"/>
                <a:cs typeface="NikoshBAN" panose="02000000000000000000" pitchFamily="2" charset="0"/>
              </a:rPr>
              <a:t>অক্টাল সংখ্যা পদ্ধতি কি</a:t>
            </a:r>
            <a:endParaRPr lang="en-US" sz="2400" b="1" dirty="0">
              <a:latin typeface="NikoshBAN" panose="02000000000000000000" pitchFamily="2" charset="0"/>
              <a:cs typeface="NikoshBAN" panose="02000000000000000000" pitchFamily="2" charset="0"/>
            </a:endParaRPr>
          </a:p>
        </p:txBody>
      </p:sp>
      <p:sp>
        <p:nvSpPr>
          <p:cNvPr id="12" name="Rectangle 11"/>
          <p:cNvSpPr/>
          <p:nvPr/>
        </p:nvSpPr>
        <p:spPr>
          <a:xfrm>
            <a:off x="952496" y="3114192"/>
            <a:ext cx="3196708" cy="461665"/>
          </a:xfrm>
          <a:prstGeom prst="rect">
            <a:avLst/>
          </a:prstGeom>
          <a:solidFill>
            <a:srgbClr val="FFFF00"/>
          </a:solidFill>
        </p:spPr>
        <p:txBody>
          <a:bodyPr wrap="none">
            <a:spAutoFit/>
          </a:bodyPr>
          <a:lstStyle/>
          <a:p>
            <a:pPr algn="ctr"/>
            <a:r>
              <a:rPr lang="en-US" sz="2400" b="1"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হেক্সা-ডেসিমাল</a:t>
            </a:r>
            <a:r>
              <a:rPr lang="en-US" sz="2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সংখ্যা</a:t>
            </a:r>
            <a:r>
              <a:rPr lang="en-US" sz="24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পদ্ধতি </a:t>
            </a:r>
            <a:r>
              <a:rPr lang="as-IN" sz="2400" b="1" dirty="0" smtClean="0">
                <a:latin typeface="NikoshBAN" panose="02000000000000000000" pitchFamily="2" charset="0"/>
                <a:cs typeface="NikoshBAN" panose="02000000000000000000" pitchFamily="2" charset="0"/>
              </a:rPr>
              <a:t>কি</a:t>
            </a:r>
            <a:endParaRPr lang="en-US" sz="2400" b="1" dirty="0">
              <a:latin typeface="NikoshBAN" panose="02000000000000000000" pitchFamily="2" charset="0"/>
              <a:cs typeface="NikoshBAN" panose="02000000000000000000" pitchFamily="2" charset="0"/>
            </a:endParaRPr>
          </a:p>
        </p:txBody>
      </p:sp>
      <p:sp>
        <p:nvSpPr>
          <p:cNvPr id="13" name="Rectangle 12"/>
          <p:cNvSpPr/>
          <p:nvPr/>
        </p:nvSpPr>
        <p:spPr>
          <a:xfrm>
            <a:off x="754351" y="3816357"/>
            <a:ext cx="10805375" cy="1200329"/>
          </a:xfrm>
          <a:prstGeom prst="rect">
            <a:avLst/>
          </a:prstGeom>
        </p:spPr>
        <p:txBody>
          <a:bodyPr wrap="square">
            <a:spAutoFit/>
          </a:bodyPr>
          <a:lstStyle/>
          <a:p>
            <a:r>
              <a:rPr lang="as-IN" sz="2400" b="1" dirty="0">
                <a:solidFill>
                  <a:srgbClr val="202124"/>
                </a:solidFill>
                <a:latin typeface="NikoshBAN" panose="02000000000000000000" pitchFamily="2" charset="0"/>
                <a:cs typeface="NikoshBAN" panose="02000000000000000000" pitchFamily="2" charset="0"/>
              </a:rPr>
              <a:t>এর সব থেকে বড় সুবিধে হচ্ছে এক বাইটকে প্রকাশ করার জন্য হেক্সাডেসিমাল সংখ্যা পদ্ধতিতে ২টি হেক্সা ডেসিমাল সংখ্যা দরকার হয়। হেক্সাডেসিমাল সংখ্যা পদ্ধতির বেস হচ্ছে 16। কারণ এ পদ্ধতিতে মোট 16টি মৌলিক চিহ্ন বা অঙ্ক আছে। যথা- 0, 1, 2, 3, 4, 5, 6, 7, 8, 9, 10 = </a:t>
            </a:r>
            <a:r>
              <a:rPr lang="en-US" sz="2400" b="1" dirty="0">
                <a:solidFill>
                  <a:srgbClr val="202124"/>
                </a:solidFill>
                <a:latin typeface="NikoshBAN" panose="02000000000000000000" pitchFamily="2" charset="0"/>
                <a:cs typeface="NikoshBAN" panose="02000000000000000000" pitchFamily="2" charset="0"/>
              </a:rPr>
              <a:t>A, 11 = B, 12 = C, 13 = D, 14 = E, 15 = F.</a:t>
            </a:r>
            <a:endParaRPr lang="en-US" sz="2400" b="1"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5665" y="1975043"/>
            <a:ext cx="2713727" cy="1604133"/>
          </a:xfrm>
          <a:prstGeom prst="rect">
            <a:avLst/>
          </a:prstGeom>
          <a:ln>
            <a:noFill/>
          </a:ln>
          <a:effectLst>
            <a:softEdge rad="112500"/>
          </a:effectLst>
        </p:spPr>
      </p:pic>
    </p:spTree>
    <p:extLst>
      <p:ext uri="{BB962C8B-B14F-4D97-AF65-F5344CB8AC3E}">
        <p14:creationId xmlns:p14="http://schemas.microsoft.com/office/powerpoint/2010/main" val="3292507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trips(downLeft)">
                                      <p:cBhvr>
                                        <p:cTn id="16" dur="500"/>
                                        <p:tgtEl>
                                          <p:spTgt spid="14"/>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par>
                                <p:cTn id="23" presetID="18" presetClass="entr" presetSubtype="1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par>
                                <p:cTn id="26" presetID="18" presetClass="entr" presetSubtype="1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523740" y="1174450"/>
            <a:ext cx="11324823" cy="1384995"/>
          </a:xfrm>
          <a:prstGeom prst="rect">
            <a:avLst/>
          </a:prstGeom>
        </p:spPr>
        <p:txBody>
          <a:bodyPr wrap="square">
            <a:spAutoFit/>
          </a:bodyPr>
          <a:lstStyle/>
          <a:p>
            <a:pPr fontAlgn="base"/>
            <a:r>
              <a:rPr lang="as-IN" sz="2800" b="1" dirty="0" smtClean="0">
                <a:solidFill>
                  <a:srgbClr val="666666"/>
                </a:solidFill>
                <a:latin typeface="NikoshBAN" panose="02000000000000000000" pitchFamily="2" charset="0"/>
                <a:cs typeface="NikoshBAN" panose="02000000000000000000" pitchFamily="2" charset="0"/>
              </a:rPr>
              <a:t>বিটঃ</a:t>
            </a:r>
            <a:r>
              <a:rPr lang="as-IN" sz="2800" b="1" dirty="0">
                <a:solidFill>
                  <a:srgbClr val="666666"/>
                </a:solidFill>
                <a:latin typeface="NikoshBAN" panose="02000000000000000000" pitchFamily="2" charset="0"/>
                <a:cs typeface="NikoshBAN" panose="02000000000000000000" pitchFamily="2" charset="0"/>
              </a:rPr>
              <a:t> বাইনারি সংখ্যা পদ্ধতির 0 থেকে 1 এই দুটি মৌলিক রং কাকে বলে বাইনারি ডিজিট সংখ্যাটির সংক্ষিপ্ত রূপ হচ্ছে </a:t>
            </a:r>
            <a:r>
              <a:rPr lang="as-IN" sz="2800" b="1" dirty="0" smtClean="0">
                <a:solidFill>
                  <a:srgbClr val="666666"/>
                </a:solidFill>
                <a:latin typeface="NikoshBAN" panose="02000000000000000000" pitchFamily="2" charset="0"/>
                <a:cs typeface="NikoshBAN" panose="02000000000000000000" pitchFamily="2" charset="0"/>
              </a:rPr>
              <a:t>বিট</a:t>
            </a:r>
            <a:r>
              <a:rPr lang="en-US" sz="2800" b="1" dirty="0" smtClean="0">
                <a:solidFill>
                  <a:srgbClr val="666666"/>
                </a:solidFill>
                <a:latin typeface="NikoshBAN" panose="02000000000000000000" pitchFamily="2" charset="0"/>
                <a:cs typeface="NikoshBAN" panose="02000000000000000000" pitchFamily="2" charset="0"/>
              </a:rPr>
              <a:t> </a:t>
            </a:r>
            <a:r>
              <a:rPr lang="as-IN" sz="2800" b="1" dirty="0" smtClean="0">
                <a:solidFill>
                  <a:srgbClr val="666666"/>
                </a:solidFill>
                <a:latin typeface="NikoshBAN" panose="02000000000000000000" pitchFamily="2" charset="0"/>
                <a:cs typeface="NikoshBAN" panose="02000000000000000000" pitchFamily="2" charset="0"/>
              </a:rPr>
              <a:t>।</a:t>
            </a:r>
            <a:endParaRPr lang="as-IN" sz="2800" b="1" dirty="0">
              <a:solidFill>
                <a:srgbClr val="666666"/>
              </a:solidFill>
              <a:latin typeface="NikoshBAN" panose="02000000000000000000" pitchFamily="2" charset="0"/>
              <a:cs typeface="NikoshBAN" panose="02000000000000000000" pitchFamily="2" charset="0"/>
            </a:endParaRPr>
          </a:p>
          <a:p>
            <a:pPr fontAlgn="base"/>
            <a:r>
              <a:rPr lang="as-IN" sz="2800" b="1" dirty="0">
                <a:solidFill>
                  <a:srgbClr val="666666"/>
                </a:solidFill>
                <a:latin typeface="NikoshBAN" panose="02000000000000000000" pitchFamily="2" charset="0"/>
                <a:cs typeface="NikoshBAN" panose="02000000000000000000" pitchFamily="2" charset="0"/>
              </a:rPr>
              <a:t>বাইটঃ আটটি বিটের গ্রুপ </a:t>
            </a:r>
            <a:r>
              <a:rPr lang="as-IN" sz="2800" b="1" dirty="0" smtClean="0">
                <a:solidFill>
                  <a:srgbClr val="666666"/>
                </a:solidFill>
                <a:latin typeface="NikoshBAN" panose="02000000000000000000" pitchFamily="2" charset="0"/>
                <a:cs typeface="NikoshBAN" panose="02000000000000000000" pitchFamily="2" charset="0"/>
              </a:rPr>
              <a:t>নি</a:t>
            </a:r>
            <a:r>
              <a:rPr lang="en-US" sz="2800" b="1" dirty="0" err="1" smtClean="0">
                <a:solidFill>
                  <a:srgbClr val="666666"/>
                </a:solidFill>
                <a:latin typeface="NikoshBAN" panose="02000000000000000000" pitchFamily="2" charset="0"/>
                <a:cs typeface="NikoshBAN" panose="02000000000000000000" pitchFamily="2" charset="0"/>
              </a:rPr>
              <a:t>য়ে</a:t>
            </a:r>
            <a:r>
              <a:rPr lang="as-IN" sz="2800" b="1" dirty="0" smtClean="0">
                <a:solidFill>
                  <a:srgbClr val="666666"/>
                </a:solidFill>
                <a:latin typeface="NikoshBAN" panose="02000000000000000000" pitchFamily="2" charset="0"/>
                <a:cs typeface="NikoshBAN" panose="02000000000000000000" pitchFamily="2" charset="0"/>
              </a:rPr>
              <a:t> </a:t>
            </a:r>
            <a:r>
              <a:rPr lang="as-IN" sz="2800" b="1" dirty="0">
                <a:solidFill>
                  <a:srgbClr val="666666"/>
                </a:solidFill>
                <a:latin typeface="NikoshBAN" panose="02000000000000000000" pitchFamily="2" charset="0"/>
                <a:cs typeface="NikoshBAN" panose="02000000000000000000" pitchFamily="2" charset="0"/>
              </a:rPr>
              <a:t>গঠিত শব্দ কাকে বলে এক বাইট = 1 </a:t>
            </a:r>
            <a:r>
              <a:rPr lang="as-IN" sz="2800" b="1" dirty="0" smtClean="0">
                <a:solidFill>
                  <a:srgbClr val="666666"/>
                </a:solidFill>
                <a:latin typeface="NikoshBAN" panose="02000000000000000000" pitchFamily="2" charset="0"/>
                <a:cs typeface="NikoshBAN" panose="02000000000000000000" pitchFamily="2" charset="0"/>
              </a:rPr>
              <a:t>ক্যারেক্টার</a:t>
            </a:r>
            <a:r>
              <a:rPr lang="en-US" sz="2800" b="1" dirty="0" smtClean="0">
                <a:solidFill>
                  <a:srgbClr val="666666"/>
                </a:solidFill>
                <a:latin typeface="NikoshBAN" panose="02000000000000000000" pitchFamily="2" charset="0"/>
                <a:cs typeface="NikoshBAN" panose="02000000000000000000" pitchFamily="2" charset="0"/>
              </a:rPr>
              <a:t> </a:t>
            </a:r>
            <a:r>
              <a:rPr lang="as-IN" sz="2800" b="1" dirty="0" smtClean="0">
                <a:solidFill>
                  <a:srgbClr val="666666"/>
                </a:solidFill>
                <a:latin typeface="NikoshBAN" panose="02000000000000000000" pitchFamily="2" charset="0"/>
                <a:cs typeface="NikoshBAN" panose="02000000000000000000" pitchFamily="2" charset="0"/>
              </a:rPr>
              <a:t>।</a:t>
            </a:r>
            <a:endParaRPr lang="as-IN" sz="2800" b="1" dirty="0">
              <a:solidFill>
                <a:srgbClr val="666666"/>
              </a:solidFill>
              <a:latin typeface="NikoshBAN" panose="02000000000000000000" pitchFamily="2" charset="0"/>
              <a:cs typeface="NikoshBAN" panose="02000000000000000000" pitchFamily="2" charset="0"/>
            </a:endParaRPr>
          </a:p>
        </p:txBody>
      </p:sp>
      <p:sp>
        <p:nvSpPr>
          <p:cNvPr id="13" name="Rectangle 12"/>
          <p:cNvSpPr/>
          <p:nvPr/>
        </p:nvSpPr>
        <p:spPr>
          <a:xfrm>
            <a:off x="4689646" y="475380"/>
            <a:ext cx="1883849" cy="584775"/>
          </a:xfrm>
          <a:prstGeom prst="rect">
            <a:avLst/>
          </a:prstGeom>
          <a:solidFill>
            <a:srgbClr val="FFFF00"/>
          </a:solidFill>
        </p:spPr>
        <p:txBody>
          <a:bodyPr wrap="none">
            <a:spAutoFit/>
          </a:bodyPr>
          <a:lstStyle/>
          <a:p>
            <a:pPr fontAlgn="base"/>
            <a:r>
              <a:rPr lang="as-IN" sz="3200" b="1" dirty="0">
                <a:solidFill>
                  <a:srgbClr val="333333"/>
                </a:solidFill>
                <a:latin typeface="NikoshBAN" panose="02000000000000000000" pitchFamily="2" charset="0"/>
                <a:cs typeface="NikoshBAN" panose="02000000000000000000" pitchFamily="2" charset="0"/>
              </a:rPr>
              <a:t>বিট ও বাইটঃ</a:t>
            </a:r>
          </a:p>
        </p:txBody>
      </p:sp>
      <p:sp>
        <p:nvSpPr>
          <p:cNvPr id="2" name="Rectangle 1"/>
          <p:cNvSpPr/>
          <p:nvPr/>
        </p:nvSpPr>
        <p:spPr>
          <a:xfrm>
            <a:off x="523739" y="2673740"/>
            <a:ext cx="10732395" cy="954107"/>
          </a:xfrm>
          <a:prstGeom prst="rect">
            <a:avLst/>
          </a:prstGeom>
        </p:spPr>
        <p:txBody>
          <a:bodyPr wrap="square">
            <a:spAutoFit/>
          </a:bodyPr>
          <a:lstStyle/>
          <a:p>
            <a:r>
              <a:rPr lang="as-IN" sz="2800" b="1" dirty="0">
                <a:solidFill>
                  <a:srgbClr val="202124"/>
                </a:solidFill>
                <a:latin typeface="NikoshBAN" panose="02000000000000000000" pitchFamily="2" charset="0"/>
                <a:cs typeface="NikoshBAN" panose="02000000000000000000" pitchFamily="2" charset="0"/>
              </a:rPr>
              <a:t>বাইট হল তথ্য পরিমাপের একটি একক। প্রতিটি বাইনারি অঙ্ককে বিট বলা </a:t>
            </a:r>
            <a:r>
              <a:rPr lang="as-IN" sz="2800" b="1" dirty="0" smtClean="0">
                <a:solidFill>
                  <a:srgbClr val="202124"/>
                </a:solidFill>
                <a:latin typeface="NikoshBAN" panose="02000000000000000000" pitchFamily="2" charset="0"/>
                <a:cs typeface="NikoshBAN" panose="02000000000000000000" pitchFamily="2" charset="0"/>
              </a:rPr>
              <a:t>হ</a:t>
            </a:r>
            <a:r>
              <a:rPr lang="en-US" sz="2800" b="1" dirty="0" smtClean="0">
                <a:solidFill>
                  <a:srgbClr val="202124"/>
                </a:solidFill>
                <a:latin typeface="NikoshBAN" panose="02000000000000000000" pitchFamily="2" charset="0"/>
                <a:cs typeface="NikoshBAN" panose="02000000000000000000" pitchFamily="2" charset="0"/>
              </a:rPr>
              <a:t>য়</a:t>
            </a:r>
            <a:r>
              <a:rPr lang="as-IN" sz="2800" b="1" dirty="0" smtClean="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এবং ৮টি বিটকে এক বাইট বলা </a:t>
            </a:r>
            <a:r>
              <a:rPr lang="as-IN" sz="2800" b="1" dirty="0" smtClean="0">
                <a:solidFill>
                  <a:srgbClr val="202124"/>
                </a:solidFill>
                <a:latin typeface="NikoshBAN" panose="02000000000000000000" pitchFamily="2" charset="0"/>
                <a:cs typeface="NikoshBAN" panose="02000000000000000000" pitchFamily="2" charset="0"/>
              </a:rPr>
              <a:t>হ</a:t>
            </a:r>
            <a:r>
              <a:rPr lang="en-US" sz="2800" b="1" dirty="0" smtClean="0">
                <a:solidFill>
                  <a:srgbClr val="202124"/>
                </a:solidFill>
                <a:latin typeface="NikoshBAN" panose="02000000000000000000" pitchFamily="2" charset="0"/>
                <a:cs typeface="NikoshBAN" panose="02000000000000000000" pitchFamily="2" charset="0"/>
              </a:rPr>
              <a:t>য় </a:t>
            </a:r>
            <a:r>
              <a:rPr lang="as-IN" sz="2800" b="1" dirty="0" smtClean="0">
                <a:solidFill>
                  <a:srgbClr val="202124"/>
                </a:solidFill>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689" y="3947399"/>
            <a:ext cx="3879478" cy="2182207"/>
          </a:xfrm>
          <a:prstGeom prst="rect">
            <a:avLst/>
          </a:prstGeom>
          <a:ln>
            <a:noFill/>
          </a:ln>
          <a:effectLst>
            <a:glow rad="228600">
              <a:schemeClr val="accent4">
                <a:satMod val="175000"/>
                <a:alpha val="40000"/>
              </a:schemeClr>
            </a:glow>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85" y="3876860"/>
            <a:ext cx="4589306" cy="2252746"/>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43021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3"/>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6772" y="1143198"/>
            <a:ext cx="10397543" cy="5262979"/>
          </a:xfrm>
          <a:prstGeom prst="rect">
            <a:avLst/>
          </a:prstGeom>
        </p:spPr>
        <p:txBody>
          <a:bodyPr wrap="square">
            <a:spAutoFit/>
          </a:bodyPr>
          <a:lstStyle/>
          <a:p>
            <a:pPr fontAlgn="base"/>
            <a:r>
              <a:rPr lang="as-IN" sz="2400" dirty="0" smtClean="0">
                <a:solidFill>
                  <a:srgbClr val="000000"/>
                </a:solidFill>
                <a:latin typeface="NikoshBAN" panose="02000000000000000000" pitchFamily="2" charset="0"/>
                <a:cs typeface="NikoshBAN" panose="02000000000000000000" pitchFamily="2" charset="0"/>
              </a:rPr>
              <a:t>প্রত্যেক </a:t>
            </a:r>
            <a:r>
              <a:rPr lang="as-IN" sz="2400" dirty="0">
                <a:solidFill>
                  <a:srgbClr val="000000"/>
                </a:solidFill>
                <a:latin typeface="NikoshBAN" panose="02000000000000000000" pitchFamily="2" charset="0"/>
                <a:cs typeface="NikoshBAN" panose="02000000000000000000" pitchFamily="2" charset="0"/>
              </a:rPr>
              <a:t>সংখ্যা পদ্ধতিতে ব্যবহৃত অংকসমূহের অন্তর্গত প্রতিটি অংকের একটি করে নিজস্ব সংখ্যাগত মান রয়েছে। আবার এই সকল অংকসমূহ হতে একগুচ্ছ অংককে নিয়মানুযায়ী সাজিয়ে বিভিন্ন সংখ্যা তৈরী করা যায়। যেমনঃ ডেমিমেল বা দশমিক সংখ্যা পদ্ধতিতে মোট দশটি অংক রয়েছে, এরা হলো 0, 1, 2, 3, 4, 5, 6, 7, 8, 9 এদের নিজস্ব মান নিম্নরূপঃ</a:t>
            </a:r>
          </a:p>
          <a:p>
            <a:pPr fontAlgn="base"/>
            <a:r>
              <a:rPr lang="as-IN" sz="2400" dirty="0">
                <a:solidFill>
                  <a:srgbClr val="000000"/>
                </a:solidFill>
                <a:latin typeface="NikoshBAN" panose="02000000000000000000" pitchFamily="2" charset="0"/>
                <a:cs typeface="NikoshBAN" panose="02000000000000000000" pitchFamily="2" charset="0"/>
              </a:rPr>
              <a:t>0 এর নিজস্ব মান শূণ্য</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1 এর নিজস্ব মান এক</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2 এর নিজস্ব মান দুই</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3 এর নিজস্ব মান তিন</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4 এর নিজস্ব মান চার</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5 এর নিজস্ব মান পাঁচ</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6 এর নিজস্ব মান ছয়</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7 এর নিজস্ব মান সাত</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8 এর নিজস্ব মান আট</a:t>
            </a:r>
            <a:br>
              <a:rPr lang="as-IN" sz="2400" dirty="0">
                <a:solidFill>
                  <a:srgbClr val="000000"/>
                </a:solidFill>
                <a:latin typeface="NikoshBAN" panose="02000000000000000000" pitchFamily="2" charset="0"/>
                <a:cs typeface="NikoshBAN" panose="02000000000000000000" pitchFamily="2" charset="0"/>
              </a:rPr>
            </a:br>
            <a:r>
              <a:rPr lang="as-IN" sz="2400" dirty="0">
                <a:solidFill>
                  <a:srgbClr val="000000"/>
                </a:solidFill>
                <a:latin typeface="NikoshBAN" panose="02000000000000000000" pitchFamily="2" charset="0"/>
                <a:cs typeface="NikoshBAN" panose="02000000000000000000" pitchFamily="2" charset="0"/>
              </a:rPr>
              <a:t>9 এর নিজস্ব মান </a:t>
            </a:r>
            <a:r>
              <a:rPr lang="as-IN" sz="2400" dirty="0" smtClean="0">
                <a:solidFill>
                  <a:srgbClr val="000000"/>
                </a:solidFill>
                <a:latin typeface="NikoshBAN" panose="02000000000000000000" pitchFamily="2" charset="0"/>
                <a:cs typeface="NikoshBAN" panose="02000000000000000000" pitchFamily="2" charset="0"/>
              </a:rPr>
              <a:t>নয়</a:t>
            </a:r>
            <a:endParaRPr lang="as-IN" sz="2400" dirty="0">
              <a:solidFill>
                <a:srgbClr val="000000"/>
              </a:solidFill>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969489" y="439202"/>
            <a:ext cx="4273927" cy="523220"/>
          </a:xfrm>
          <a:prstGeom prst="rect">
            <a:avLst/>
          </a:prstGeom>
          <a:solidFill>
            <a:srgbClr val="FFFF00"/>
          </a:solidFill>
        </p:spPr>
        <p:txBody>
          <a:bodyPr wrap="none">
            <a:spAutoFit/>
          </a:bodyPr>
          <a:lstStyle/>
          <a:p>
            <a:pPr fontAlgn="base"/>
            <a:r>
              <a:rPr lang="as-IN" sz="2800" dirty="0">
                <a:solidFill>
                  <a:srgbClr val="454545"/>
                </a:solidFill>
                <a:latin typeface="NikoshBAN" panose="02000000000000000000" pitchFamily="2" charset="0"/>
                <a:cs typeface="NikoshBAN" panose="02000000000000000000" pitchFamily="2" charset="0"/>
              </a:rPr>
              <a:t>অংক বা সংখ্যা প্রতীকের নিজস্ব মানঃ</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849" y="2996620"/>
            <a:ext cx="5132309" cy="2933038"/>
          </a:xfrm>
          <a:prstGeom prst="rect">
            <a:avLst/>
          </a:prstGeom>
          <a:ln>
            <a:noFill/>
          </a:ln>
          <a:effectLst>
            <a:glow rad="63500">
              <a:schemeClr val="accent6">
                <a:satMod val="175000"/>
                <a:alpha val="40000"/>
              </a:schemeClr>
            </a:glow>
            <a:softEdge rad="112500"/>
          </a:effectLst>
        </p:spPr>
      </p:pic>
    </p:spTree>
    <p:extLst>
      <p:ext uri="{BB962C8B-B14F-4D97-AF65-F5344CB8AC3E}">
        <p14:creationId xmlns:p14="http://schemas.microsoft.com/office/powerpoint/2010/main" val="25521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665" y="397784"/>
            <a:ext cx="3970959" cy="523220"/>
          </a:xfrm>
          <a:prstGeom prst="rect">
            <a:avLst/>
          </a:prstGeom>
          <a:solidFill>
            <a:srgbClr val="FFFF00"/>
          </a:solidFill>
        </p:spPr>
        <p:txBody>
          <a:bodyPr wrap="none">
            <a:spAutoFit/>
          </a:bodyPr>
          <a:lstStyle/>
          <a:p>
            <a:r>
              <a:rPr lang="as-IN" sz="2800" dirty="0">
                <a:latin typeface="NikoshBAN" panose="02000000000000000000" pitchFamily="2" charset="0"/>
                <a:cs typeface="NikoshBAN" panose="02000000000000000000" pitchFamily="2" charset="0"/>
              </a:rPr>
              <a:t>বিভিন্ন সংখ্যা পদ্ধতির মধ্যে পার্থক্য</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453665" y="994954"/>
            <a:ext cx="11446982"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যে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পদ্ধতিতে ৮টি (০,১,২,৩,৪,৫,৬,৭) প্রতিক বা চিহ্ন ব্যবহার করা হয় তাকে অকটাল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 বলে। যেমন- (১২০)</a:t>
            </a:r>
            <a:r>
              <a:rPr lang="as-IN" sz="2800" baseline="-25000" dirty="0">
                <a:solidFill>
                  <a:srgbClr val="202124"/>
                </a:solidFill>
                <a:latin typeface="NikoshBAN" panose="02000000000000000000" pitchFamily="2" charset="0"/>
                <a:cs typeface="NikoshBAN" panose="02000000000000000000" pitchFamily="2" charset="0"/>
              </a:rPr>
              <a:t>৮</a:t>
            </a:r>
            <a:r>
              <a:rPr lang="as-IN" sz="2800" dirty="0">
                <a:solidFill>
                  <a:srgbClr val="202124"/>
                </a:solidFill>
                <a:latin typeface="NikoshBAN" panose="02000000000000000000" pitchFamily="2" charset="0"/>
                <a:cs typeface="NikoshBAN" panose="02000000000000000000" pitchFamily="2" charset="0"/>
              </a:rPr>
              <a:t> । অকটাল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পদ্ধতিতে ০ থেকে ৭ পর্যন্ত মোট ৮ টি প্রতিক বা চিহ্ন নিয়ে যাবতীয় গাণিতিক কর্মকান্ড সম্পাদন করা হয় বলে এর বেজ বা ভিত্তি হলো ৮। অক্টাল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পদ্ধতিকে তিন বিট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পদ্ধতিও বলা হয়।</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541341" y="2882007"/>
            <a:ext cx="3795606" cy="523220"/>
          </a:xfrm>
          <a:prstGeom prst="rect">
            <a:avLst/>
          </a:prstGeom>
          <a:solidFill>
            <a:srgbClr val="FFFF00"/>
          </a:solidFill>
        </p:spPr>
        <p:txBody>
          <a:bodyPr wrap="square">
            <a:spAutoFit/>
          </a:bodyPr>
          <a:lstStyle/>
          <a:p>
            <a:r>
              <a:rPr lang="as-IN" sz="2800" dirty="0">
                <a:solidFill>
                  <a:srgbClr val="444444"/>
                </a:solidFill>
                <a:latin typeface="NikoshBAN" panose="02000000000000000000" pitchFamily="2" charset="0"/>
                <a:cs typeface="NikoshBAN" panose="02000000000000000000" pitchFamily="2" charset="0"/>
              </a:rPr>
              <a:t> সংখ্যা পদ্ধতির বেজ ব্যাখ্যা </a:t>
            </a:r>
            <a:r>
              <a:rPr lang="as-IN" sz="2800" dirty="0" smtClean="0">
                <a:solidFill>
                  <a:srgbClr val="444444"/>
                </a:solidFill>
                <a:latin typeface="NikoshBAN" panose="02000000000000000000" pitchFamily="2" charset="0"/>
                <a:cs typeface="NikoshBAN" panose="02000000000000000000" pitchFamily="2" charset="0"/>
              </a:rPr>
              <a:t>কর</a:t>
            </a:r>
            <a:r>
              <a:rPr lang="en-US" sz="2800" dirty="0" smtClean="0">
                <a:solidFill>
                  <a:srgbClr val="444444"/>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369896" y="3408006"/>
            <a:ext cx="11288704" cy="2677656"/>
          </a:xfrm>
          <a:prstGeom prst="rect">
            <a:avLst/>
          </a:prstGeom>
        </p:spPr>
        <p:txBody>
          <a:bodyPr wrap="square">
            <a:spAutoFit/>
          </a:bodyPr>
          <a:lstStyle/>
          <a:p>
            <a:r>
              <a:rPr lang="as-IN" sz="2800" dirty="0">
                <a:solidFill>
                  <a:srgbClr val="333333"/>
                </a:solidFill>
                <a:latin typeface="NikoshBAN" panose="02000000000000000000" pitchFamily="2" charset="0"/>
                <a:cs typeface="NikoshBAN" panose="02000000000000000000" pitchFamily="2" charset="0"/>
              </a:rPr>
              <a:t>কোনো একটি সংখ্যা পদ্ধতিতে ব্যবহৃত মৌলিক চিহ্ন সমূহের সমষ্টিকে ঐ সংখ্যা পদ্ধতির বেজ (</a:t>
            </a:r>
            <a:r>
              <a:rPr lang="en-US" sz="2800" dirty="0">
                <a:solidFill>
                  <a:srgbClr val="333333"/>
                </a:solidFill>
                <a:latin typeface="NikoshBAN" panose="02000000000000000000" pitchFamily="2" charset="0"/>
                <a:cs typeface="NikoshBAN" panose="02000000000000000000" pitchFamily="2" charset="0"/>
              </a:rPr>
              <a:t>Base) </a:t>
            </a:r>
            <a:r>
              <a:rPr lang="as-IN" sz="2800" dirty="0">
                <a:solidFill>
                  <a:srgbClr val="333333"/>
                </a:solidFill>
                <a:latin typeface="NikoshBAN" panose="02000000000000000000" pitchFamily="2" charset="0"/>
                <a:cs typeface="NikoshBAN" panose="02000000000000000000" pitchFamily="2" charset="0"/>
              </a:rPr>
              <a:t>বা ভিত্তি বলে।যেমন- দশমিক সংখ্যাতে মোট মৌলিক প্রতীক (০,১,২,৩,৪,৫,৬,৭,৮,৯) ১০টি। সুতরাং দশমিক সংখ্যা পদ্ধতির বেজ ১০। তেমনিভাবে বাইনারি সংখ্যা পদ্ধতিতে যেহেতু ০ এবং ১ এই দুইটি প্রতিক বা চিহ্ন ব্যবহার করা হয় তাই এর বেজ হচ্ছে ২ । অকটাল সংখ্যা পদ্ধতিতে ০ থেকে ৭ পর্যন্ত মোট ৮ টি প্রতিক বা চিহ্ন নিয়ে যাবতীয় গাণিতিক কর্মকান্ড সম্পাদন করা হয় বলে এর বেজ বা ভিত্তি হলো ৮। হেক্সাডেসিম্যাল সংখ্যা পদ্ধতিতে মোট ১৬ টি প্রতিক বা চিহ্ন ব্যবহার করা হয় বলে এর বেজ হচ্ছে ১৬।</a:t>
            </a:r>
            <a:endParaRPr lang="as-IN" sz="2800" dirty="0">
              <a:solidFill>
                <a:srgbClr val="333333"/>
              </a:solidFill>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26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Water droplets"/>
          <p:cNvSpPr>
            <a:spLocks noChangeArrowheads="1"/>
          </p:cNvSpPr>
          <p:nvPr/>
        </p:nvSpPr>
        <p:spPr bwMode="auto">
          <a:xfrm>
            <a:off x="4283556" y="378255"/>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73240" y="1133984"/>
            <a:ext cx="5165642" cy="3735388"/>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574613" y="5003607"/>
            <a:ext cx="5096267" cy="646331"/>
          </a:xfrm>
          <a:prstGeom prst="rect">
            <a:avLst/>
          </a:prstGeom>
        </p:spPr>
        <p:txBody>
          <a:bodyPr wrap="none">
            <a:spAutoFit/>
          </a:bodyPr>
          <a:lstStyle/>
          <a:p>
            <a:r>
              <a:rPr lang="en-US" sz="3600" dirty="0" smtClean="0">
                <a:latin typeface="NikoshBAN" pitchFamily="2" charset="0"/>
                <a:cs typeface="NikoshBAN" pitchFamily="2" charset="0"/>
              </a:rPr>
              <a:t>1. </a:t>
            </a:r>
            <a:r>
              <a:rPr lang="en-US" sz="3600" b="1" dirty="0" err="1">
                <a:latin typeface="NikoshBAN" pitchFamily="2" charset="0"/>
                <a:cs typeface="NikoshBAN" pitchFamily="2" charset="0"/>
              </a:rPr>
              <a:t>সংখ্যা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পদ্ধতির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প্রকারভেদ</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লিখ</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8" name="Rectangle 7"/>
          <p:cNvSpPr/>
          <p:nvPr/>
        </p:nvSpPr>
        <p:spPr>
          <a:xfrm>
            <a:off x="2403893" y="5657671"/>
            <a:ext cx="7452682" cy="646331"/>
          </a:xfrm>
          <a:prstGeom prst="rect">
            <a:avLst/>
          </a:prstGeom>
        </p:spPr>
        <p:txBody>
          <a:bodyPr wrap="none">
            <a:spAutoFit/>
          </a:bodyPr>
          <a:lstStyle/>
          <a:p>
            <a:pPr algn="ctr"/>
            <a:r>
              <a:rPr lang="en-US" sz="3600" b="1" dirty="0" smtClean="0">
                <a:latin typeface="NikoshBAN" pitchFamily="2" charset="0"/>
                <a:cs typeface="NikoshBAN" pitchFamily="2" charset="0"/>
              </a:rPr>
              <a:t>2. </a:t>
            </a:r>
            <a:r>
              <a:rPr lang="en-US" sz="3600" b="1" dirty="0" err="1" smtClean="0">
                <a:latin typeface="NikoshBAN" pitchFamily="2" charset="0"/>
                <a:cs typeface="NikoshBAN" pitchFamily="2" charset="0"/>
              </a:rPr>
              <a:t>হেক্সা</a:t>
            </a:r>
            <a:r>
              <a:rPr lang="en-US" sz="3600" b="1" dirty="0" smtClean="0">
                <a:latin typeface="NikoshBAN" pitchFamily="2" charset="0"/>
                <a:cs typeface="NikoshBAN" pitchFamily="2" charset="0"/>
              </a:rPr>
              <a:t> - </a:t>
            </a:r>
            <a:r>
              <a:rPr lang="en-US" sz="3600" b="1" dirty="0" err="1" smtClean="0">
                <a:latin typeface="NikoshBAN" pitchFamily="2" charset="0"/>
                <a:cs typeface="NikoshBAN" pitchFamily="2" charset="0"/>
              </a:rPr>
              <a:t>ডেসিমাল</a:t>
            </a:r>
            <a:r>
              <a:rPr lang="en-US" sz="3600" b="1" dirty="0" smtClean="0">
                <a:latin typeface="NikoshBAN" pitchFamily="2" charset="0"/>
                <a:cs typeface="NikoshBAN" pitchFamily="2" charset="0"/>
              </a:rPr>
              <a:t> </a:t>
            </a:r>
            <a:r>
              <a:rPr lang="en-US" sz="3600" b="1" dirty="0" err="1">
                <a:latin typeface="NikoshBAN" pitchFamily="2" charset="0"/>
                <a:cs typeface="NikoshBAN" pitchFamily="2" charset="0"/>
              </a:rPr>
              <a:t>সংখ্যা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পদ্ধতি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বলে</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লিখ</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1632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324" y="4424519"/>
            <a:ext cx="9134743" cy="2062103"/>
          </a:xfrm>
          <a:prstGeom prst="rect">
            <a:avLst/>
          </a:prstGeom>
        </p:spPr>
        <p:txBody>
          <a:bodyPr wrap="square">
            <a:spAutoFit/>
          </a:bodyPr>
          <a:lstStyle/>
          <a:p>
            <a:pPr marL="465138" indent="-465138">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দশমিক</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সংখ্যা</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পদ্ধতির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ভিত্তি</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কত</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a:t>
            </a:r>
          </a:p>
          <a:p>
            <a:pPr marL="465138" indent="-465138">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বাইনারি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সংখ্যা</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পদ্ধতির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ভিত্তি</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কত</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marL="465138" indent="-465138">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বাইনারি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সংখ্যা</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পদ্ধতি</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marL="465138" indent="-465138">
              <a:buFont typeface="+mj-lt"/>
              <a:buAutoNum type="arabicPeriod"/>
            </a:pP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অক্টাল</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সংখ্যা</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পদ্ধতি</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4" name="TextBox 1" descr="Purple mesh"/>
          <p:cNvSpPr>
            <a:spLocks noChangeArrowheads="1"/>
          </p:cNvSpPr>
          <p:nvPr/>
        </p:nvSpPr>
        <p:spPr bwMode="auto">
          <a:xfrm>
            <a:off x="4608700" y="325598"/>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522985" y="1007319"/>
            <a:ext cx="4436158" cy="334406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06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921" y="5411721"/>
            <a:ext cx="6944921" cy="707886"/>
          </a:xfrm>
          <a:prstGeom prst="rect">
            <a:avLst/>
          </a:prstGeom>
        </p:spPr>
        <p:txBody>
          <a:bodyPr wrap="square">
            <a:spAutoFit/>
          </a:bodyPr>
          <a:lstStyle/>
          <a:p>
            <a:pPr marL="742950" indent="-742950">
              <a:buFont typeface="+mj-lt"/>
              <a:buAutoNum type="arabicPeriod"/>
            </a:pPr>
            <a:r>
              <a:rPr lang="en-US" sz="4000" dirty="0" err="1">
                <a:latin typeface="NikoshBAN" pitchFamily="2" charset="0"/>
                <a:cs typeface="NikoshBAN" pitchFamily="2" charset="0"/>
              </a:rPr>
              <a:t>সংখ্যা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পদ্ধতির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বর্নণা</a:t>
            </a:r>
            <a:r>
              <a:rPr lang="en-US" sz="4000" dirty="0">
                <a:latin typeface="NikoshBAN" pitchFamily="2" charset="0"/>
                <a:cs typeface="NikoshBAN" pitchFamily="2" charset="0"/>
              </a:rPr>
              <a:t> </a:t>
            </a:r>
            <a:r>
              <a:rPr lang="en-US" sz="4000" dirty="0" err="1" smtClean="0">
                <a:latin typeface="NikoshBAN" pitchFamily="2" charset="0"/>
                <a:cs typeface="NikoshBAN" pitchFamily="2" charset="0"/>
              </a:rPr>
              <a:t>লিখে</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আনবে</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TextBox 1"/>
          <p:cNvSpPr>
            <a:spLocks noChangeArrowheads="1"/>
          </p:cNvSpPr>
          <p:nvPr/>
        </p:nvSpPr>
        <p:spPr bwMode="auto">
          <a:xfrm>
            <a:off x="3961109" y="427904"/>
            <a:ext cx="2998693" cy="522984"/>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03724" tIns="51861" rIns="103724" bIns="51861"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2859305" y="1136744"/>
            <a:ext cx="5917221" cy="4089121"/>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312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40" y="310567"/>
            <a:ext cx="11549801" cy="6257657"/>
          </a:xfrm>
          <a:prstGeom prst="rect">
            <a:avLst/>
          </a:prstGeom>
          <a:effectLst>
            <a:glow rad="228600">
              <a:schemeClr val="accent2">
                <a:satMod val="175000"/>
                <a:alpha val="40000"/>
              </a:schemeClr>
            </a:glow>
          </a:effectLst>
        </p:spPr>
      </p:pic>
      <p:sp>
        <p:nvSpPr>
          <p:cNvPr id="4" name="Round Single Corner Rectangle 4"/>
          <p:cNvSpPr/>
          <p:nvPr/>
        </p:nvSpPr>
        <p:spPr>
          <a:xfrm>
            <a:off x="1674254" y="5409128"/>
            <a:ext cx="8873543" cy="778134"/>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ক্লাসের</a:t>
            </a:r>
            <a:r>
              <a:rPr lang="en-US" sz="40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সবাইকে</a:t>
            </a:r>
            <a:r>
              <a:rPr lang="en-US" sz="40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ধন্যবাদ</a:t>
            </a:r>
            <a:r>
              <a:rPr lang="en-US" sz="40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জানিয়ে</a:t>
            </a:r>
            <a:r>
              <a:rPr lang="en-US" sz="40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শেষ</a:t>
            </a:r>
            <a:r>
              <a:rPr lang="en-US" sz="4000" b="1" spc="50" dirty="0"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করছি</a:t>
            </a:r>
            <a:endParaRPr lang="en-US" sz="4000" b="1" spc="50" dirty="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301472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7477" y="502087"/>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8" name="Frame 7"/>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836456" y="5115530"/>
            <a:ext cx="8092280" cy="646331"/>
          </a:xfrm>
          <a:prstGeom prst="rect">
            <a:avLst/>
          </a:prstGeom>
        </p:spPr>
        <p:txBody>
          <a:bodyPr wrap="none">
            <a:spAutoFit/>
          </a:bodyPr>
          <a:lstStyle/>
          <a:p>
            <a:pPr marL="457200" indent="-457200">
              <a:buFont typeface="Wingdings" panose="05000000000000000000" pitchFamily="2" charset="2"/>
              <a:buChar char="Ø"/>
            </a:pPr>
            <a:r>
              <a:rPr lang="en-US" sz="3600" dirty="0" err="1">
                <a:latin typeface="NikoshBAN" pitchFamily="2" charset="0"/>
                <a:cs typeface="NikoshBAN" pitchFamily="2" charset="0"/>
              </a:rPr>
              <a:t>আধুনিক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গণনার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জন্য</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ব্যবহার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 ?</a:t>
            </a:r>
          </a:p>
        </p:txBody>
      </p:sp>
      <p:sp>
        <p:nvSpPr>
          <p:cNvPr id="11" name="Rectangle 10"/>
          <p:cNvSpPr/>
          <p:nvPr/>
        </p:nvSpPr>
        <p:spPr>
          <a:xfrm>
            <a:off x="3079684" y="4331781"/>
            <a:ext cx="4862860" cy="584775"/>
          </a:xfrm>
          <a:prstGeom prst="rect">
            <a:avLst/>
          </a:prstGeom>
          <a:solidFill>
            <a:srgbClr val="FFFF00"/>
          </a:solidFill>
        </p:spPr>
        <p:txBody>
          <a:bodyPr wrap="square">
            <a:spAutoFit/>
          </a:bodyPr>
          <a:lstStyle/>
          <a:p>
            <a:pPr algn="ctr"/>
            <a:r>
              <a:rPr lang="as-IN" sz="3200" dirty="0">
                <a:solidFill>
                  <a:srgbClr val="4D5156"/>
                </a:solidFill>
                <a:latin typeface="NikoshBAN" panose="02000000000000000000" pitchFamily="2" charset="0"/>
                <a:cs typeface="NikoshBAN" panose="02000000000000000000" pitchFamily="2" charset="0"/>
              </a:rPr>
              <a:t> </a:t>
            </a:r>
            <a:r>
              <a:rPr lang="en-US" sz="3200" dirty="0" err="1">
                <a:latin typeface="NikoshBAN" pitchFamily="2" charset="0"/>
                <a:cs typeface="NikoshBAN" pitchFamily="2" charset="0"/>
              </a:rPr>
              <a:t>গাণেতিক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বিভিন্ন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সংখ্যা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বা</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প্রতীক</a:t>
            </a:r>
            <a:endParaRPr lang="en-US" sz="3200" dirty="0">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378" y="1399533"/>
            <a:ext cx="4362673" cy="2578826"/>
          </a:xfrm>
          <a:prstGeom prst="rect">
            <a:avLst/>
          </a:prstGeom>
          <a:ln>
            <a:noFill/>
          </a:ln>
          <a:effectLst>
            <a:glow rad="228600">
              <a:schemeClr val="accent6">
                <a:satMod val="175000"/>
                <a:alpha val="40000"/>
              </a:schemeClr>
            </a:glow>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429" y="1319070"/>
            <a:ext cx="4464676" cy="2700321"/>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18094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by="(-#ppt_w*2)" calcmode="lin" valueType="num">
                                      <p:cBhvr rctx="PPT">
                                        <p:cTn id="18" dur="250" autoRev="1" fill="hold">
                                          <p:stCondLst>
                                            <p:cond delay="0"/>
                                          </p:stCondLst>
                                        </p:cTn>
                                        <p:tgtEl>
                                          <p:spTgt spid="11"/>
                                        </p:tgtEl>
                                        <p:attrNameLst>
                                          <p:attrName>ppt_w</p:attrName>
                                        </p:attrNameLst>
                                      </p:cBhvr>
                                    </p:anim>
                                    <p:anim by="(#ppt_w*0.50)" calcmode="lin" valueType="num">
                                      <p:cBhvr>
                                        <p:cTn id="19" dur="250" decel="50000" autoRev="1" fill="hold">
                                          <p:stCondLst>
                                            <p:cond delay="0"/>
                                          </p:stCondLst>
                                        </p:cTn>
                                        <p:tgtEl>
                                          <p:spTgt spid="11"/>
                                        </p:tgtEl>
                                        <p:attrNameLst>
                                          <p:attrName>ppt_x</p:attrName>
                                        </p:attrNameLst>
                                      </p:cBhvr>
                                    </p:anim>
                                    <p:anim from="(-#ppt_h/2)" to="(#ppt_y)" calcmode="lin" valueType="num">
                                      <p:cBhvr>
                                        <p:cTn id="20" dur="500" fill="hold">
                                          <p:stCondLst>
                                            <p:cond delay="0"/>
                                          </p:stCondLst>
                                        </p:cTn>
                                        <p:tgtEl>
                                          <p:spTgt spid="11"/>
                                        </p:tgtEl>
                                        <p:attrNameLst>
                                          <p:attrName>ppt_y</p:attrName>
                                        </p:attrNameLst>
                                      </p:cBhvr>
                                    </p:anim>
                                    <p:animRot by="21600000">
                                      <p:cBhvr>
                                        <p:cTn id="21"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3235" y="48920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4585681" y="4083571"/>
            <a:ext cx="1995423" cy="646331"/>
          </a:xfrm>
          <a:prstGeom prst="rect">
            <a:avLst/>
          </a:prstGeom>
          <a:solidFill>
            <a:srgbClr val="FFFF00"/>
          </a:solidFill>
        </p:spPr>
        <p:txBody>
          <a:bodyPr wrap="square">
            <a:spAutoFit/>
          </a:bodyPr>
          <a:lstStyle/>
          <a:p>
            <a:pPr algn="ctr"/>
            <a:r>
              <a:rPr lang="en-US" sz="3600" dirty="0" err="1">
                <a:latin typeface="NikoshBAN" panose="02000000000000000000" pitchFamily="2" charset="0"/>
                <a:cs typeface="NikoshBAN" panose="02000000000000000000" pitchFamily="2" charset="0"/>
              </a:rPr>
              <a:t>প্রাচীনকালে</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1509300" y="5080969"/>
            <a:ext cx="9173399" cy="584775"/>
          </a:xfrm>
          <a:prstGeom prst="rect">
            <a:avLst/>
          </a:prstGeom>
        </p:spPr>
        <p:txBody>
          <a:bodyPr wrap="square">
            <a:spAutoFit/>
          </a:bodyPr>
          <a:lstStyle/>
          <a:p>
            <a:pPr marL="457200" indent="-457200">
              <a:buFont typeface="Wingdings" panose="05000000000000000000" pitchFamily="2" charset="2"/>
              <a:buChar char="Ø"/>
            </a:pPr>
            <a:r>
              <a:rPr lang="en-US" sz="3200" dirty="0" err="1">
                <a:latin typeface="NikoshBAN" pitchFamily="2" charset="0"/>
                <a:cs typeface="NikoshBAN" pitchFamily="2" charset="0"/>
              </a:rPr>
              <a:t>মানুষ</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কখন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গণনার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জন্য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এইসব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জিনিস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ব্যবহার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করত</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8" name="Picture 2" descr="গণনাযন্ত্রের ইতিহাস – “অ্যাবাকাস” – বর্গমূল | Borgomul"/>
          <p:cNvPicPr>
            <a:picLocks noChangeAspect="1" noChangeArrowheads="1"/>
          </p:cNvPicPr>
          <p:nvPr/>
        </p:nvPicPr>
        <p:blipFill>
          <a:blip r:embed="rId2"/>
          <a:srcRect/>
          <a:stretch>
            <a:fillRect/>
          </a:stretch>
        </p:blipFill>
        <p:spPr bwMode="auto">
          <a:xfrm>
            <a:off x="1118417" y="1270360"/>
            <a:ext cx="4179724" cy="2540249"/>
          </a:xfrm>
          <a:prstGeom prst="rect">
            <a:avLst/>
          </a:prstGeom>
          <a:ln>
            <a:noFill/>
          </a:ln>
          <a:effectLst>
            <a:glow rad="228600">
              <a:schemeClr val="accent6">
                <a:satMod val="175000"/>
                <a:alpha val="40000"/>
              </a:schemeClr>
            </a:glow>
            <a:softEdge rad="112500"/>
          </a:effectLst>
        </p:spPr>
      </p:pic>
      <p:pic>
        <p:nvPicPr>
          <p:cNvPr id="9" name="Picture 4" descr="ক্যালেন্ডারের পেছনে ক্যালেন্ডার"/>
          <p:cNvPicPr>
            <a:picLocks noChangeAspect="1" noChangeArrowheads="1"/>
          </p:cNvPicPr>
          <p:nvPr/>
        </p:nvPicPr>
        <p:blipFill>
          <a:blip r:embed="rId3"/>
          <a:srcRect/>
          <a:stretch>
            <a:fillRect/>
          </a:stretch>
        </p:blipFill>
        <p:spPr bwMode="auto">
          <a:xfrm>
            <a:off x="6365112" y="1296010"/>
            <a:ext cx="4167208" cy="2514600"/>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2517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by="(-#ppt_w*2)" calcmode="lin" valueType="num">
                                      <p:cBhvr rctx="PPT">
                                        <p:cTn id="18" dur="250" autoRev="1" fill="hold">
                                          <p:stCondLst>
                                            <p:cond delay="0"/>
                                          </p:stCondLst>
                                        </p:cTn>
                                        <p:tgtEl>
                                          <p:spTgt spid="4"/>
                                        </p:tgtEl>
                                        <p:attrNameLst>
                                          <p:attrName>ppt_w</p:attrName>
                                        </p:attrNameLst>
                                      </p:cBhvr>
                                    </p:anim>
                                    <p:anim by="(#ppt_w*0.50)" calcmode="lin" valueType="num">
                                      <p:cBhvr>
                                        <p:cTn id="19" dur="250" decel="50000" autoRev="1" fill="hold">
                                          <p:stCondLst>
                                            <p:cond delay="0"/>
                                          </p:stCondLst>
                                        </p:cTn>
                                        <p:tgtEl>
                                          <p:spTgt spid="4"/>
                                        </p:tgtEl>
                                        <p:attrNameLst>
                                          <p:attrName>ppt_x</p:attrName>
                                        </p:attrNameLst>
                                      </p:cBhvr>
                                    </p:anim>
                                    <p:anim from="(-#ppt_h/2)" to="(#ppt_y)" calcmode="lin" valueType="num">
                                      <p:cBhvr>
                                        <p:cTn id="20" dur="500" fill="hold">
                                          <p:stCondLst>
                                            <p:cond delay="0"/>
                                          </p:stCondLst>
                                        </p:cTn>
                                        <p:tgtEl>
                                          <p:spTgt spid="4"/>
                                        </p:tgtEl>
                                        <p:attrNameLst>
                                          <p:attrName>ppt_y</p:attrName>
                                        </p:attrNameLst>
                                      </p:cBhvr>
                                    </p:anim>
                                    <p:animRot by="21600000">
                                      <p:cBhvr>
                                        <p:cTn id="21"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36418" y="514966"/>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775404" y="5088874"/>
            <a:ext cx="8913406" cy="584775"/>
          </a:xfrm>
          <a:prstGeom prst="rect">
            <a:avLst/>
          </a:prstGeom>
        </p:spPr>
        <p:txBody>
          <a:bodyPr wrap="square">
            <a:spAutoFit/>
          </a:bodyPr>
          <a:lstStyle/>
          <a:p>
            <a:pPr marL="457200" indent="-457200">
              <a:buFont typeface="Wingdings" panose="05000000000000000000" pitchFamily="2" charset="2"/>
              <a:buChar char="Ø"/>
            </a:pPr>
            <a:r>
              <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গণনার কাজের জন্য প্রথম কোন সংখ্যা পদ্ধতি ব্যবহার করা হয়?</a:t>
            </a:r>
            <a:endParaRPr lang="as-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ectangle 2"/>
          <p:cNvSpPr/>
          <p:nvPr/>
        </p:nvSpPr>
        <p:spPr>
          <a:xfrm>
            <a:off x="2465033" y="4333300"/>
            <a:ext cx="7101624" cy="461665"/>
          </a:xfrm>
          <a:prstGeom prst="rect">
            <a:avLst/>
          </a:prstGeom>
          <a:solidFill>
            <a:srgbClr val="FFFF00"/>
          </a:solidFill>
        </p:spPr>
        <p:txBody>
          <a:bodyPr wrap="none">
            <a:spAutoFit/>
          </a:bodyPr>
          <a:lstStyle/>
          <a:p>
            <a:r>
              <a:rPr lang="as-IN" sz="2400" dirty="0">
                <a:solidFill>
                  <a:srgbClr val="333333"/>
                </a:solidFill>
                <a:latin typeface="NikoshBAN" panose="02000000000000000000" pitchFamily="2" charset="0"/>
                <a:cs typeface="NikoshBAN" panose="02000000000000000000" pitchFamily="2" charset="0"/>
              </a:rPr>
              <a:t>প্রথম </a:t>
            </a:r>
            <a:r>
              <a:rPr lang="en-US" sz="2400" dirty="0" err="1">
                <a:solidFill>
                  <a:srgbClr val="333333"/>
                </a:solidFill>
                <a:latin typeface="NikoshBAN" panose="02000000000000000000" pitchFamily="2" charset="0"/>
                <a:cs typeface="NikoshBAN" panose="02000000000000000000" pitchFamily="2" charset="0"/>
              </a:rPr>
              <a:t>Egyption</a:t>
            </a:r>
            <a:r>
              <a:rPr lang="en-US" sz="2400" dirty="0">
                <a:solidFill>
                  <a:srgbClr val="333333"/>
                </a:solidFill>
                <a:latin typeface="NikoshBAN" panose="02000000000000000000" pitchFamily="2" charset="0"/>
                <a:cs typeface="NikoshBAN" panose="02000000000000000000" pitchFamily="2" charset="0"/>
              </a:rPr>
              <a:t> Hieroglyphic </a:t>
            </a:r>
            <a:r>
              <a:rPr lang="as-IN" sz="2400" dirty="0">
                <a:solidFill>
                  <a:srgbClr val="333333"/>
                </a:solidFill>
                <a:latin typeface="NikoshBAN" panose="02000000000000000000" pitchFamily="2" charset="0"/>
                <a:cs typeface="NikoshBAN" panose="02000000000000000000" pitchFamily="2" charset="0"/>
              </a:rPr>
              <a:t>সংখ্যা পদ্ধতি ব্যবহার করা হয়।</a:t>
            </a:r>
            <a:endParaRPr lang="en-US" sz="2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94" y="1268016"/>
            <a:ext cx="4402195" cy="2638176"/>
          </a:xfrm>
          <a:prstGeom prst="rect">
            <a:avLst/>
          </a:prstGeom>
          <a:ln>
            <a:noFill/>
          </a:ln>
          <a:effectLst>
            <a:glow rad="228600">
              <a:schemeClr val="accent6">
                <a:satMod val="175000"/>
                <a:alpha val="40000"/>
              </a:schemeClr>
            </a:glow>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453" y="1300961"/>
            <a:ext cx="4238357" cy="2603562"/>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11850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by="(-#ppt_w*2)" calcmode="lin" valueType="num">
                                      <p:cBhvr rctx="PPT">
                                        <p:cTn id="18" dur="250" autoRev="1" fill="hold">
                                          <p:stCondLst>
                                            <p:cond delay="0"/>
                                          </p:stCondLst>
                                        </p:cTn>
                                        <p:tgtEl>
                                          <p:spTgt spid="3"/>
                                        </p:tgtEl>
                                        <p:attrNameLst>
                                          <p:attrName>ppt_w</p:attrName>
                                        </p:attrNameLst>
                                      </p:cBhvr>
                                    </p:anim>
                                    <p:anim by="(#ppt_w*0.50)" calcmode="lin" valueType="num">
                                      <p:cBhvr>
                                        <p:cTn id="19" dur="250" decel="50000" autoRev="1" fill="hold">
                                          <p:stCondLst>
                                            <p:cond delay="0"/>
                                          </p:stCondLst>
                                        </p:cTn>
                                        <p:tgtEl>
                                          <p:spTgt spid="3"/>
                                        </p:tgtEl>
                                        <p:attrNameLst>
                                          <p:attrName>ppt_x</p:attrName>
                                        </p:attrNameLst>
                                      </p:cBhvr>
                                    </p:anim>
                                    <p:anim from="(-#ppt_h/2)" to="(#ppt_y)" calcmode="lin" valueType="num">
                                      <p:cBhvr>
                                        <p:cTn id="20" dur="500" fill="hold">
                                          <p:stCondLst>
                                            <p:cond delay="0"/>
                                          </p:stCondLst>
                                        </p:cTn>
                                        <p:tgtEl>
                                          <p:spTgt spid="3"/>
                                        </p:tgtEl>
                                        <p:attrNameLst>
                                          <p:attrName>ppt_y</p:attrName>
                                        </p:attrNameLst>
                                      </p:cBhvr>
                                    </p:anim>
                                    <p:animRot by="21600000">
                                      <p:cBhvr>
                                        <p:cTn id="21"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636418" y="514966"/>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Rectangle 6"/>
          <p:cNvSpPr/>
          <p:nvPr/>
        </p:nvSpPr>
        <p:spPr>
          <a:xfrm>
            <a:off x="3189251" y="5476816"/>
            <a:ext cx="4851875" cy="523220"/>
          </a:xfrm>
          <a:prstGeom prst="rect">
            <a:avLst/>
          </a:prstGeom>
          <a:solidFill>
            <a:srgbClr val="FFFF00"/>
          </a:solidFill>
        </p:spPr>
        <p:txBody>
          <a:bodyPr wrap="square">
            <a:spAutoFit/>
          </a:bodyPr>
          <a:lstStyle/>
          <a:p>
            <a:pPr marL="457200" indent="-457200">
              <a:buFont typeface="Wingdings" panose="05000000000000000000" pitchFamily="2" charset="2"/>
              <a:buChar char="Ø"/>
            </a:pPr>
            <a:r>
              <a:rPr lang="as-IN" sz="2800" dirty="0">
                <a:latin typeface="NikoshBAN" panose="02000000000000000000" pitchFamily="2" charset="0"/>
                <a:cs typeface="NikoshBAN" panose="02000000000000000000" pitchFamily="2" charset="0"/>
              </a:rPr>
              <a:t>সংখ্যা পদ্ধতি কত প্রকার ও কি </a:t>
            </a:r>
            <a:r>
              <a:rPr lang="as-IN" sz="2800" dirty="0"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458" y="1307692"/>
            <a:ext cx="4357352" cy="2504941"/>
          </a:xfrm>
          <a:prstGeom prst="rect">
            <a:avLst/>
          </a:prstGeom>
          <a:ln>
            <a:noFill/>
          </a:ln>
          <a:effectLst>
            <a:glow rad="228600">
              <a:schemeClr val="accent6">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153" y="1307692"/>
            <a:ext cx="4271682" cy="2402212"/>
          </a:xfrm>
          <a:prstGeom prst="rect">
            <a:avLst/>
          </a:prstGeom>
          <a:ln>
            <a:noFill/>
          </a:ln>
          <a:effectLst>
            <a:glow rad="228600">
              <a:schemeClr val="accent6">
                <a:satMod val="175000"/>
                <a:alpha val="40000"/>
              </a:schemeClr>
            </a:glow>
            <a:softEdge rad="112500"/>
          </a:effectLst>
        </p:spPr>
      </p:pic>
      <p:sp>
        <p:nvSpPr>
          <p:cNvPr id="6" name="Rectangle 5"/>
          <p:cNvSpPr/>
          <p:nvPr/>
        </p:nvSpPr>
        <p:spPr>
          <a:xfrm>
            <a:off x="2854817" y="4141798"/>
            <a:ext cx="6096000" cy="954107"/>
          </a:xfrm>
          <a:prstGeom prst="rect">
            <a:avLst/>
          </a:prstGeom>
        </p:spPr>
        <p:txBody>
          <a:bodyPr>
            <a:spAutoFit/>
          </a:bodyPr>
          <a:lstStyle/>
          <a:p>
            <a:pPr algn="ctr"/>
            <a:r>
              <a:rPr lang="as-IN" sz="2800" dirty="0">
                <a:solidFill>
                  <a:srgbClr val="202124"/>
                </a:solidFill>
                <a:latin typeface="NikoshBAN" panose="02000000000000000000" pitchFamily="2" charset="0"/>
                <a:cs typeface="NikoshBAN" panose="02000000000000000000" pitchFamily="2" charset="0"/>
              </a:rPr>
              <a:t>উঃ </a:t>
            </a:r>
            <a:r>
              <a:rPr lang="as-IN" sz="2800" dirty="0" smtClean="0">
                <a:solidFill>
                  <a:srgbClr val="202124"/>
                </a:solidFill>
                <a:latin typeface="NikoshBAN" panose="02000000000000000000" pitchFamily="2" charset="0"/>
                <a:cs typeface="NikoshBAN" panose="02000000000000000000" pitchFamily="2" charset="0"/>
              </a:rPr>
              <a:t>বাইনারি</a:t>
            </a:r>
            <a:r>
              <a:rPr lang="as-IN" sz="2800" dirty="0">
                <a:solidFill>
                  <a:srgbClr val="202124"/>
                </a:solidFill>
                <a:latin typeface="NikoshBAN" panose="02000000000000000000" pitchFamily="2" charset="0"/>
                <a:cs typeface="NikoshBAN" panose="02000000000000000000" pitchFamily="2" charset="0"/>
              </a:rPr>
              <a:t>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 দশমিক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 অক্টাল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 হেক্সাডেসিমেল </a:t>
            </a:r>
            <a:r>
              <a:rPr lang="as-IN" sz="2800" b="1" dirty="0">
                <a:solidFill>
                  <a:srgbClr val="202124"/>
                </a:solidFill>
                <a:latin typeface="NikoshBAN" panose="02000000000000000000" pitchFamily="2" charset="0"/>
                <a:cs typeface="NikoshBAN" panose="02000000000000000000" pitchFamily="2" charset="0"/>
              </a:rPr>
              <a:t>সংখ্যা পদ্ধতি</a:t>
            </a:r>
            <a:r>
              <a:rPr lang="as-IN" sz="2800" dirty="0">
                <a:solidFill>
                  <a:srgbClr val="202124"/>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07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250" autoRev="1" fill="hold">
                                          <p:stCondLst>
                                            <p:cond delay="0"/>
                                          </p:stCondLst>
                                        </p:cTn>
                                        <p:tgtEl>
                                          <p:spTgt spid="6"/>
                                        </p:tgtEl>
                                        <p:attrNameLst>
                                          <p:attrName>ppt_w</p:attrName>
                                        </p:attrNameLst>
                                      </p:cBhvr>
                                    </p:anim>
                                    <p:anim by="(#ppt_w*0.50)" calcmode="lin" valueType="num">
                                      <p:cBhvr>
                                        <p:cTn id="19" dur="250" decel="50000" autoRev="1" fill="hold">
                                          <p:stCondLst>
                                            <p:cond delay="0"/>
                                          </p:stCondLst>
                                        </p:cTn>
                                        <p:tgtEl>
                                          <p:spTgt spid="6"/>
                                        </p:tgtEl>
                                        <p:attrNameLst>
                                          <p:attrName>ppt_x</p:attrName>
                                        </p:attrNameLst>
                                      </p:cBhvr>
                                    </p:anim>
                                    <p:anim from="(-#ppt_h/2)" to="(#ppt_y)" calcmode="lin" valueType="num">
                                      <p:cBhvr>
                                        <p:cTn id="20" dur="500" fill="hold">
                                          <p:stCondLst>
                                            <p:cond delay="0"/>
                                          </p:stCondLst>
                                        </p:cTn>
                                        <p:tgtEl>
                                          <p:spTgt spid="6"/>
                                        </p:tgtEl>
                                        <p:attrNameLst>
                                          <p:attrName>ppt_y</p:attrName>
                                        </p:attrNameLst>
                                      </p:cBhvr>
                                    </p:anim>
                                    <p:animRot by="21600000">
                                      <p:cBhvr>
                                        <p:cTn id="21"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Frame 11"/>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540769" y="5552798"/>
            <a:ext cx="4006251" cy="584775"/>
          </a:xfrm>
          <a:prstGeom prst="rect">
            <a:avLst/>
          </a:prstGeom>
          <a:solidFill>
            <a:srgbClr val="FFFF00"/>
          </a:solidFill>
          <a:effectLst>
            <a:glow rad="228600">
              <a:schemeClr val="accent6">
                <a:satMod val="175000"/>
                <a:alpha val="40000"/>
              </a:schemeClr>
            </a:glow>
          </a:effectLst>
        </p:spPr>
        <p:txBody>
          <a:bodyPr wrap="square">
            <a:spAutoFit/>
          </a:bodyPr>
          <a:lstStyle/>
          <a:p>
            <a:pPr marL="457200" indent="-45720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সংখ্যা পদ্ধতির বেজ কি?</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137" y="1459342"/>
            <a:ext cx="4214494" cy="2527297"/>
          </a:xfrm>
          <a:prstGeom prst="rect">
            <a:avLst/>
          </a:prstGeom>
          <a:ln>
            <a:noFill/>
          </a:ln>
          <a:effectLst>
            <a:glow rad="228600">
              <a:schemeClr val="accent6">
                <a:satMod val="175000"/>
                <a:alpha val="40000"/>
              </a:schemeClr>
            </a:glow>
            <a:softEdge rad="112500"/>
          </a:effectLst>
        </p:spPr>
      </p:pic>
      <p:sp>
        <p:nvSpPr>
          <p:cNvPr id="5" name="Rectangle 4"/>
          <p:cNvSpPr/>
          <p:nvPr/>
        </p:nvSpPr>
        <p:spPr>
          <a:xfrm>
            <a:off x="1915149" y="4292665"/>
            <a:ext cx="7651508" cy="954107"/>
          </a:xfrm>
          <a:prstGeom prst="rect">
            <a:avLst/>
          </a:prstGeom>
        </p:spPr>
        <p:txBody>
          <a:bodyPr wrap="square">
            <a:spAutoFit/>
          </a:bodyPr>
          <a:lstStyle/>
          <a:p>
            <a:pPr algn="ctr"/>
            <a:r>
              <a:rPr lang="as-IN" sz="2800" dirty="0">
                <a:solidFill>
                  <a:srgbClr val="202124"/>
                </a:solidFill>
                <a:latin typeface="NikoshBAN" panose="02000000000000000000" pitchFamily="2" charset="0"/>
                <a:cs typeface="NikoshBAN" panose="02000000000000000000" pitchFamily="2" charset="0"/>
              </a:rPr>
              <a:t>উঃ কোনো </a:t>
            </a:r>
            <a:r>
              <a:rPr lang="as-IN" sz="2800" b="1" dirty="0">
                <a:solidFill>
                  <a:srgbClr val="202124"/>
                </a:solidFill>
                <a:latin typeface="NikoshBAN" panose="02000000000000000000" pitchFamily="2" charset="0"/>
                <a:cs typeface="NikoshBAN" panose="02000000000000000000" pitchFamily="2" charset="0"/>
              </a:rPr>
              <a:t>সংখ্যা পদ্ধতির</a:t>
            </a:r>
            <a:r>
              <a:rPr lang="as-IN" sz="2800" dirty="0">
                <a:solidFill>
                  <a:srgbClr val="202124"/>
                </a:solidFill>
                <a:latin typeface="NikoshBAN" panose="02000000000000000000" pitchFamily="2" charset="0"/>
                <a:cs typeface="NikoshBAN" panose="02000000000000000000" pitchFamily="2" charset="0"/>
              </a:rPr>
              <a:t> বেস হলো ঐ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 পদ্ধতিতে ব্যবহৃত মোট অঙ্ক বা প্রতীকসমূহের </a:t>
            </a:r>
            <a:r>
              <a:rPr lang="as-IN" sz="2800" b="1" dirty="0">
                <a:solidFill>
                  <a:srgbClr val="202124"/>
                </a:solidFill>
                <a:latin typeface="NikoshBAN" panose="02000000000000000000" pitchFamily="2" charset="0"/>
                <a:cs typeface="NikoshBAN" panose="02000000000000000000" pitchFamily="2" charset="0"/>
              </a:rPr>
              <a:t>সংখ্যা</a:t>
            </a:r>
            <a:r>
              <a:rPr lang="as-IN" sz="2800" dirty="0">
                <a:solidFill>
                  <a:srgbClr val="202124"/>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937" y="1455736"/>
            <a:ext cx="4160298" cy="2485623"/>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30062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06945" y="4373807"/>
            <a:ext cx="3846891" cy="610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4000" dirty="0" smtClean="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আজকের পাঠের বিষয় </a:t>
            </a:r>
            <a:endParaRPr lang="en-US" sz="400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 Placeholder 2"/>
          <p:cNvSpPr txBox="1">
            <a:spLocks/>
          </p:cNvSpPr>
          <p:nvPr/>
        </p:nvSpPr>
        <p:spPr>
          <a:xfrm>
            <a:off x="2550017" y="4984124"/>
            <a:ext cx="6257379" cy="1184529"/>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prstTxWarp prst="textPlai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5400" b="1" dirty="0" err="1">
                <a:effectLst>
                  <a:glow rad="228600">
                    <a:schemeClr val="accent6">
                      <a:satMod val="175000"/>
                      <a:alpha val="40000"/>
                    </a:schemeClr>
                  </a:glow>
                </a:effectLst>
                <a:latin typeface="NikoshBAN" pitchFamily="2" charset="0"/>
                <a:cs typeface="NikoshBAN" pitchFamily="2" charset="0"/>
              </a:rPr>
              <a:t>সংখ্যা</a:t>
            </a:r>
            <a:r>
              <a:rPr lang="en-US" sz="5400" b="1" dirty="0">
                <a:effectLst>
                  <a:glow rad="228600">
                    <a:schemeClr val="accent6">
                      <a:satMod val="175000"/>
                      <a:alpha val="40000"/>
                    </a:schemeClr>
                  </a:glow>
                </a:effectLst>
                <a:latin typeface="NikoshBAN" pitchFamily="2" charset="0"/>
                <a:cs typeface="NikoshBAN" pitchFamily="2" charset="0"/>
              </a:rPr>
              <a:t> </a:t>
            </a:r>
            <a:r>
              <a:rPr lang="en-US" sz="5400" b="1" dirty="0" err="1">
                <a:effectLst>
                  <a:glow rad="228600">
                    <a:schemeClr val="accent6">
                      <a:satMod val="175000"/>
                      <a:alpha val="40000"/>
                    </a:schemeClr>
                  </a:glow>
                </a:effectLst>
                <a:latin typeface="NikoshBAN" pitchFamily="2" charset="0"/>
                <a:cs typeface="NikoshBAN" pitchFamily="2" charset="0"/>
              </a:rPr>
              <a:t>পদ্ধতি</a:t>
            </a:r>
            <a:endParaRPr lang="en-US" sz="5400" b="1" dirty="0">
              <a:effectLst>
                <a:glow rad="228600">
                  <a:schemeClr val="accent6">
                    <a:satMod val="175000"/>
                    <a:alpha val="40000"/>
                  </a:schemeClr>
                </a:glow>
              </a:effectLst>
              <a:latin typeface="NikoshBAN" pitchFamily="2" charset="0"/>
              <a:cs typeface="NikoshBAN" pitchFamily="2" charset="0"/>
            </a:endParaRPr>
          </a:p>
        </p:txBody>
      </p:sp>
      <p:sp>
        <p:nvSpPr>
          <p:cNvPr id="10" name="Frame 9"/>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314" y="635785"/>
            <a:ext cx="5061397" cy="3255940"/>
          </a:xfrm>
          <a:prstGeom prst="rect">
            <a:avLst/>
          </a:prstGeom>
          <a:ln>
            <a:noFill/>
          </a:ln>
          <a:effectLst>
            <a:glow rad="228600">
              <a:schemeClr val="accent6">
                <a:satMod val="175000"/>
                <a:alpha val="40000"/>
              </a:schemeClr>
            </a:glow>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90" y="635785"/>
            <a:ext cx="5372843" cy="3339225"/>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30080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1000"/>
                                        <p:tgtEl>
                                          <p:spTgt spid="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1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Wallpaper04935"/>
          <p:cNvSpPr>
            <a:spLocks noChangeArrowheads="1"/>
          </p:cNvSpPr>
          <p:nvPr/>
        </p:nvSpPr>
        <p:spPr bwMode="auto">
          <a:xfrm>
            <a:off x="4552492" y="710883"/>
            <a:ext cx="2806273" cy="729982"/>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03733" tIns="51866" rIns="103733" bIns="51866" numCol="1">
            <a:prstTxWarp prst="textPlain">
              <a:avLst/>
            </a:prstTxWarp>
            <a:spAutoFit/>
          </a:bodyPr>
          <a:lstStyle/>
          <a:p>
            <a:pPr algn="ctr">
              <a:defRPr/>
            </a:pPr>
            <a:r>
              <a:rPr lang="en-US" sz="4500" dirty="0" err="1">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 name="Rectangle 1"/>
          <p:cNvSpPr/>
          <p:nvPr/>
        </p:nvSpPr>
        <p:spPr>
          <a:xfrm>
            <a:off x="1429953" y="2881729"/>
            <a:ext cx="8369599" cy="2308324"/>
          </a:xfrm>
          <a:prstGeom prst="rect">
            <a:avLst/>
          </a:prstGeom>
        </p:spPr>
        <p:txBody>
          <a:bodyPr wrap="none">
            <a:spAutoFit/>
          </a:bodyPr>
          <a:lstStyle/>
          <a:p>
            <a:pPr marL="627063" indent="-627063">
              <a:buFont typeface="+mj-lt"/>
              <a:buAutoNum type="arabicPeriod"/>
            </a:pP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সংখ্যা</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পদ্ধতি</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ক</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তা</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বলতে</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পারবে</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IN" sz="3600" b="1" dirty="0">
              <a:ln w="0"/>
              <a:effectLst>
                <a:outerShdw blurRad="38100" dist="19050" dir="2700000" algn="tl" rotWithShape="0">
                  <a:schemeClr val="dk1">
                    <a:alpha val="40000"/>
                  </a:schemeClr>
                </a:outerShdw>
              </a:effectLst>
              <a:latin typeface="NikoshBAN" pitchFamily="2" charset="0"/>
              <a:cs typeface="NikoshBAN" pitchFamily="2" charset="0"/>
            </a:endParaRPr>
          </a:p>
          <a:p>
            <a:pPr marL="627063" indent="-627063">
              <a:buFont typeface="+mj-lt"/>
              <a:buAutoNum type="arabicPeriod"/>
            </a:pP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সংখ্যা</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পদ্ধতির</a:t>
            </a:r>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শ্রেনিবিভাগ</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b="1" dirty="0">
                <a:ln w="0"/>
                <a:effectLst>
                  <a:outerShdw blurRad="38100" dist="19050" dir="2700000" algn="tl" rotWithShape="0">
                    <a:schemeClr val="dk1">
                      <a:alpha val="40000"/>
                    </a:schemeClr>
                  </a:outerShdw>
                </a:effectLst>
                <a:latin typeface="NikoshBAN" pitchFamily="2" charset="0"/>
                <a:cs typeface="NikoshBAN" pitchFamily="2" charset="0"/>
              </a:rPr>
              <a:t>করতে পারবে</a:t>
            </a:r>
            <a:r>
              <a:rPr lang="bn-IN" sz="3600" b="1"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b="1" dirty="0">
              <a:ln w="0"/>
              <a:effectLst>
                <a:outerShdw blurRad="38100" dist="19050" dir="2700000" algn="tl" rotWithShape="0">
                  <a:schemeClr val="dk1">
                    <a:alpha val="40000"/>
                  </a:schemeClr>
                </a:outerShdw>
              </a:effectLst>
              <a:latin typeface="NikoshBAN" pitchFamily="2" charset="0"/>
              <a:cs typeface="NikoshBAN" pitchFamily="2" charset="0"/>
            </a:endParaRPr>
          </a:p>
          <a:p>
            <a:pPr fontAlgn="base"/>
            <a:r>
              <a:rPr lang="as-IN" sz="3600" b="1" dirty="0" smtClean="0">
                <a:latin typeface="NikoshBAN" panose="02000000000000000000" pitchFamily="2" charset="0"/>
                <a:cs typeface="NikoshBAN" panose="02000000000000000000" pitchFamily="2" charset="0"/>
              </a:rPr>
              <a:t>৩</a:t>
            </a:r>
            <a:r>
              <a:rPr lang="en-US" sz="3600" b="1" dirty="0">
                <a:latin typeface="NikoshBAN" panose="02000000000000000000" pitchFamily="2" charset="0"/>
                <a:cs typeface="NikoshBAN" panose="02000000000000000000" pitchFamily="2" charset="0"/>
              </a:rPr>
              <a:t>.</a:t>
            </a:r>
            <a:r>
              <a:rPr lang="as-IN"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সংখ্যা </a:t>
            </a:r>
            <a:r>
              <a:rPr lang="as-IN" sz="3600" b="1" dirty="0">
                <a:latin typeface="NikoshBAN" panose="02000000000000000000" pitchFamily="2" charset="0"/>
                <a:cs typeface="NikoshBAN" panose="02000000000000000000" pitchFamily="2" charset="0"/>
              </a:rPr>
              <a:t>পদ্ধতি এবং এর প্রকারভেদ বর্ণনা করতে পারবে।</a:t>
            </a:r>
          </a:p>
          <a:p>
            <a:pPr fontAlgn="base"/>
            <a:r>
              <a:rPr lang="as-IN" sz="3600" b="1" dirty="0" smtClean="0">
                <a:latin typeface="NikoshBAN" panose="02000000000000000000" pitchFamily="2" charset="0"/>
                <a:cs typeface="NikoshBAN" panose="02000000000000000000" pitchFamily="2" charset="0"/>
              </a:rPr>
              <a:t>৪</a:t>
            </a:r>
            <a:r>
              <a:rPr lang="en-US" sz="3600" b="1" dirty="0">
                <a:latin typeface="NikoshBAN" panose="02000000000000000000" pitchFamily="2" charset="0"/>
                <a:cs typeface="NikoshBAN" panose="02000000000000000000" pitchFamily="2" charset="0"/>
              </a:rPr>
              <a:t>.</a:t>
            </a:r>
            <a:r>
              <a:rPr lang="as-IN"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r>
              <a:rPr lang="as-IN" sz="3600" b="1" dirty="0" smtClean="0">
                <a:latin typeface="NikoshBAN" panose="02000000000000000000" pitchFamily="2" charset="0"/>
                <a:cs typeface="NikoshBAN" panose="02000000000000000000" pitchFamily="2" charset="0"/>
              </a:rPr>
              <a:t>বিভিন্ন </a:t>
            </a:r>
            <a:r>
              <a:rPr lang="as-IN" sz="3600" b="1" dirty="0">
                <a:latin typeface="NikoshBAN" panose="02000000000000000000" pitchFamily="2" charset="0"/>
                <a:cs typeface="NikoshBAN" panose="02000000000000000000" pitchFamily="2" charset="0"/>
              </a:rPr>
              <a:t>সংখ্যা পদ্ধতির মধ্যে পার্থক্য করতে পারবে।</a:t>
            </a:r>
          </a:p>
        </p:txBody>
      </p:sp>
      <p:sp>
        <p:nvSpPr>
          <p:cNvPr id="3" name="Rectangle 2"/>
          <p:cNvSpPr/>
          <p:nvPr/>
        </p:nvSpPr>
        <p:spPr>
          <a:xfrm>
            <a:off x="989028" y="2020841"/>
            <a:ext cx="4437433"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এই পাঠ শেষে শিক্ষার্থীরা---</a:t>
            </a:r>
            <a:endParaRPr lang="en-US" sz="40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2578"/>
            </a:avLst>
          </a:prstGeom>
          <a:solidFill>
            <a:srgbClr val="FF0000"/>
          </a:solidFill>
          <a:ln w="57150">
            <a:solidFill>
              <a:srgbClr val="FFFF00"/>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20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2304</TotalTime>
  <Words>913</Words>
  <Application>Microsoft Office PowerPoint</Application>
  <PresentationFormat>Widescreen</PresentationFormat>
  <Paragraphs>111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NAYEM  NIHAD</cp:lastModifiedBy>
  <cp:revision>488</cp:revision>
  <dcterms:created xsi:type="dcterms:W3CDTF">2020-07-05T15:19:14Z</dcterms:created>
  <dcterms:modified xsi:type="dcterms:W3CDTF">2021-12-11T14:37:40Z</dcterms:modified>
</cp:coreProperties>
</file>