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69" r:id="rId2"/>
    <p:sldId id="258" r:id="rId3"/>
    <p:sldId id="259" r:id="rId4"/>
    <p:sldId id="260" r:id="rId5"/>
    <p:sldId id="279" r:id="rId6"/>
    <p:sldId id="280" r:id="rId7"/>
    <p:sldId id="274" r:id="rId8"/>
    <p:sldId id="275" r:id="rId9"/>
    <p:sldId id="276" r:id="rId10"/>
    <p:sldId id="277" r:id="rId11"/>
    <p:sldId id="278" r:id="rId12"/>
    <p:sldId id="262" r:id="rId13"/>
    <p:sldId id="263" r:id="rId14"/>
    <p:sldId id="282" r:id="rId15"/>
    <p:sldId id="264" r:id="rId16"/>
    <p:sldId id="265" r:id="rId17"/>
    <p:sldId id="283" r:id="rId18"/>
    <p:sldId id="266" r:id="rId19"/>
    <p:sldId id="270" r:id="rId20"/>
    <p:sldId id="284" r:id="rId21"/>
    <p:sldId id="272"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80D269-4BF4-4B0C-AC81-7EA22361FA38}"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235739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269-4BF4-4B0C-AC81-7EA22361FA38}"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27770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269-4BF4-4B0C-AC81-7EA22361FA38}"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191468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269-4BF4-4B0C-AC81-7EA22361FA38}"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160184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0D269-4BF4-4B0C-AC81-7EA22361FA38}"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49521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80D269-4BF4-4B0C-AC81-7EA22361FA38}"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1327832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0D269-4BF4-4B0C-AC81-7EA22361FA38}"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192076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0D269-4BF4-4B0C-AC81-7EA22361FA38}"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316127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269-4BF4-4B0C-AC81-7EA22361FA38}"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314213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0D269-4BF4-4B0C-AC81-7EA22361FA38}"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89584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0D269-4BF4-4B0C-AC81-7EA22361FA38}"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AEE68-242A-448D-890B-0800C2C7BF6B}" type="slidenum">
              <a:rPr lang="en-US" smtClean="0"/>
              <a:t>‹#›</a:t>
            </a:fld>
            <a:endParaRPr lang="en-US"/>
          </a:p>
        </p:txBody>
      </p:sp>
    </p:spTree>
    <p:extLst>
      <p:ext uri="{BB962C8B-B14F-4D97-AF65-F5344CB8AC3E}">
        <p14:creationId xmlns:p14="http://schemas.microsoft.com/office/powerpoint/2010/main" val="122532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0D269-4BF4-4B0C-AC81-7EA22361FA38}" type="datetimeFigureOut">
              <a:rPr lang="en-US" smtClean="0"/>
              <a:t>12/13/2021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AEE68-242A-448D-890B-0800C2C7BF6B}" type="slidenum">
              <a:rPr lang="en-US" smtClean="0"/>
              <a:t>‹#›</a:t>
            </a:fld>
            <a:endParaRPr lang="en-US"/>
          </a:p>
        </p:txBody>
      </p:sp>
    </p:spTree>
    <p:extLst>
      <p:ext uri="{BB962C8B-B14F-4D97-AF65-F5344CB8AC3E}">
        <p14:creationId xmlns:p14="http://schemas.microsoft.com/office/powerpoint/2010/main" val="74618693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g"/></Relationships>
</file>

<file path=ppt/slides/_rels/slide12.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1559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32936" y="1066800"/>
            <a:ext cx="2926080" cy="9566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lumMod val="75000"/>
                    <a:lumOff val="25000"/>
                  </a:schemeClr>
                </a:solidFill>
              </a:rPr>
              <a:t>Parliament</a:t>
            </a:r>
            <a:endParaRPr lang="en-US" sz="4400" b="1" dirty="0">
              <a:solidFill>
                <a:schemeClr val="tx1">
                  <a:lumMod val="75000"/>
                  <a:lumOff val="25000"/>
                </a:schemeClr>
              </a:solidFill>
            </a:endParaRPr>
          </a:p>
        </p:txBody>
      </p:sp>
      <p:sp>
        <p:nvSpPr>
          <p:cNvPr id="3" name="Rectangle 2"/>
          <p:cNvSpPr/>
          <p:nvPr/>
        </p:nvSpPr>
        <p:spPr>
          <a:xfrm>
            <a:off x="8925951" y="1066801"/>
            <a:ext cx="2926080" cy="9566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lumMod val="75000"/>
                    <a:lumOff val="25000"/>
                  </a:schemeClr>
                </a:solidFill>
              </a:rPr>
              <a:t>Assembly</a:t>
            </a:r>
            <a:endParaRPr lang="en-US" sz="4400" b="1" dirty="0">
              <a:solidFill>
                <a:schemeClr val="tx1">
                  <a:lumMod val="75000"/>
                  <a:lumOff val="25000"/>
                </a:schemeClr>
              </a:solidFill>
            </a:endParaRPr>
          </a:p>
        </p:txBody>
      </p:sp>
      <p:sp>
        <p:nvSpPr>
          <p:cNvPr id="4" name="Rectangle 3"/>
          <p:cNvSpPr/>
          <p:nvPr/>
        </p:nvSpPr>
        <p:spPr>
          <a:xfrm>
            <a:off x="332936" y="4396154"/>
            <a:ext cx="2926080" cy="9566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lumMod val="75000"/>
                    <a:lumOff val="25000"/>
                  </a:schemeClr>
                </a:solidFill>
              </a:rPr>
              <a:t>Struggle</a:t>
            </a:r>
            <a:endParaRPr lang="en-US" sz="4400" b="1" dirty="0">
              <a:solidFill>
                <a:schemeClr val="tx1">
                  <a:lumMod val="75000"/>
                  <a:lumOff val="25000"/>
                </a:schemeClr>
              </a:solidFill>
            </a:endParaRPr>
          </a:p>
        </p:txBody>
      </p:sp>
      <p:sp>
        <p:nvSpPr>
          <p:cNvPr id="5" name="Rectangle 4"/>
          <p:cNvSpPr/>
          <p:nvPr/>
        </p:nvSpPr>
        <p:spPr>
          <a:xfrm>
            <a:off x="8925951" y="4396155"/>
            <a:ext cx="2926080" cy="9566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lumMod val="75000"/>
                    <a:lumOff val="25000"/>
                  </a:schemeClr>
                </a:solidFill>
              </a:rPr>
              <a:t>Fight</a:t>
            </a:r>
            <a:endParaRPr lang="en-US" sz="4400" b="1" dirty="0">
              <a:solidFill>
                <a:schemeClr val="tx1">
                  <a:lumMod val="75000"/>
                  <a:lumOff val="25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6751" y="459180"/>
            <a:ext cx="4262509" cy="248133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6750" y="3657600"/>
            <a:ext cx="4262509" cy="2405575"/>
          </a:xfrm>
          <a:prstGeom prst="rect">
            <a:avLst/>
          </a:prstGeom>
        </p:spPr>
      </p:pic>
    </p:spTree>
    <p:extLst>
      <p:ext uri="{BB962C8B-B14F-4D97-AF65-F5344CB8AC3E}">
        <p14:creationId xmlns:p14="http://schemas.microsoft.com/office/powerpoint/2010/main" val="458302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ppt_y</p:attrName>
                                        </p:attrNameLst>
                                      </p:cBhvr>
                                      <p:tavLst>
                                        <p:tav tm="0">
                                          <p:val>
                                            <p:strVal val="#ppt_y+#ppt_h*1.125000"/>
                                          </p:val>
                                        </p:tav>
                                        <p:tav tm="100000">
                                          <p:val>
                                            <p:strVal val="#ppt_y"/>
                                          </p:val>
                                        </p:tav>
                                      </p:tavLst>
                                    </p:anim>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animEffect transition="in" filter="fade">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309489" y="1097280"/>
            <a:ext cx="3193365" cy="101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Independence</a:t>
            </a:r>
            <a:endParaRPr lang="en-US" sz="4000" b="1" dirty="0"/>
          </a:p>
        </p:txBody>
      </p:sp>
      <p:sp>
        <p:nvSpPr>
          <p:cNvPr id="3" name="Rectangle 2"/>
          <p:cNvSpPr/>
          <p:nvPr/>
        </p:nvSpPr>
        <p:spPr>
          <a:xfrm>
            <a:off x="8581292" y="1097280"/>
            <a:ext cx="3146475" cy="101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Freedom</a:t>
            </a:r>
            <a:endParaRPr lang="en-US" sz="4400" b="1" dirty="0"/>
          </a:p>
        </p:txBody>
      </p:sp>
      <p:sp>
        <p:nvSpPr>
          <p:cNvPr id="4" name="Rectangle 3"/>
          <p:cNvSpPr/>
          <p:nvPr/>
        </p:nvSpPr>
        <p:spPr>
          <a:xfrm>
            <a:off x="443131" y="4752536"/>
            <a:ext cx="2926080" cy="956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Heroic</a:t>
            </a:r>
            <a:endParaRPr lang="en-US" sz="4400" b="1" dirty="0"/>
          </a:p>
        </p:txBody>
      </p:sp>
      <p:sp>
        <p:nvSpPr>
          <p:cNvPr id="5" name="Rectangle 4"/>
          <p:cNvSpPr/>
          <p:nvPr/>
        </p:nvSpPr>
        <p:spPr>
          <a:xfrm>
            <a:off x="8801687" y="4947139"/>
            <a:ext cx="2926080" cy="956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t>Valiant</a:t>
            </a:r>
            <a:endParaRPr lang="en-US" sz="44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2680" y="534573"/>
            <a:ext cx="4318786" cy="27432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6055" y="3882683"/>
            <a:ext cx="4318787" cy="2577502"/>
          </a:xfrm>
          <a:prstGeom prst="rect">
            <a:avLst/>
          </a:prstGeom>
        </p:spPr>
      </p:pic>
    </p:spTree>
    <p:extLst>
      <p:ext uri="{BB962C8B-B14F-4D97-AF65-F5344CB8AC3E}">
        <p14:creationId xmlns:p14="http://schemas.microsoft.com/office/powerpoint/2010/main" val="315393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
                                        <p:tgtEl>
                                          <p:spTgt spid="3"/>
                                        </p:tgtEl>
                                      </p:cBhvr>
                                    </p:animEffect>
                                    <p:anim calcmode="lin" valueType="num">
                                      <p:cBhvr>
                                        <p:cTn id="20" dur="400" fill="hold"/>
                                        <p:tgtEl>
                                          <p:spTgt spid="3"/>
                                        </p:tgtEl>
                                        <p:attrNameLst>
                                          <p:attrName>ppt_x</p:attrName>
                                        </p:attrNameLst>
                                      </p:cBhvr>
                                      <p:tavLst>
                                        <p:tav tm="0">
                                          <p:val>
                                            <p:strVal val="#ppt_x"/>
                                          </p:val>
                                        </p:tav>
                                        <p:tav tm="100000">
                                          <p:val>
                                            <p:strVal val="#ppt_x"/>
                                          </p:val>
                                        </p:tav>
                                      </p:tavLst>
                                    </p:anim>
                                    <p:anim calcmode="lin" valueType="num">
                                      <p:cBhvr>
                                        <p:cTn id="21" dur="400" fill="hold"/>
                                        <p:tgtEl>
                                          <p:spTgt spid="3"/>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inVertical)">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21383" y="-40"/>
            <a:ext cx="11874322" cy="6632618"/>
            <a:chOff x="121383" y="-40"/>
            <a:chExt cx="11874322" cy="6632618"/>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6451"/>
            <a:stretch/>
          </p:blipFill>
          <p:spPr>
            <a:xfrm>
              <a:off x="121383" y="-40"/>
              <a:ext cx="11874322" cy="6632618"/>
            </a:xfrm>
            <a:prstGeom prst="rect">
              <a:avLst/>
            </a:prstGeom>
          </p:spPr>
        </p:pic>
        <p:sp>
          <p:nvSpPr>
            <p:cNvPr id="3" name="TextBox 2"/>
            <p:cNvSpPr txBox="1"/>
            <p:nvPr/>
          </p:nvSpPr>
          <p:spPr>
            <a:xfrm>
              <a:off x="5628068" y="5924281"/>
              <a:ext cx="2781836" cy="523220"/>
            </a:xfrm>
            <a:prstGeom prst="rect">
              <a:avLst/>
            </a:prstGeom>
            <a:noFill/>
          </p:spPr>
          <p:txBody>
            <a:bodyPr wrap="square" rtlCol="0">
              <a:spAutoFit/>
            </a:bodyPr>
            <a:lstStyle/>
            <a:p>
              <a:r>
                <a:rPr lang="en-US" sz="2800" dirty="0" smtClean="0">
                  <a:solidFill>
                    <a:srgbClr val="FF0000"/>
                  </a:solidFill>
                  <a:latin typeface="Arial Black" panose="020B0A04020102020204" pitchFamily="34" charset="0"/>
                </a:rPr>
                <a:t>Indian Ocean</a:t>
              </a:r>
              <a:endParaRPr lang="en-US" sz="2800" dirty="0">
                <a:solidFill>
                  <a:srgbClr val="FF0000"/>
                </a:solidFill>
                <a:latin typeface="Arial Black" panose="020B0A04020102020204" pitchFamily="34" charset="0"/>
              </a:endParaRPr>
            </a:p>
          </p:txBody>
        </p:sp>
        <p:sp>
          <p:nvSpPr>
            <p:cNvPr id="4" name="Rectangle 3"/>
            <p:cNvSpPr/>
            <p:nvPr/>
          </p:nvSpPr>
          <p:spPr>
            <a:xfrm>
              <a:off x="6078828" y="4243081"/>
              <a:ext cx="3092266" cy="707886"/>
            </a:xfrm>
            <a:prstGeom prst="rect">
              <a:avLst/>
            </a:prstGeom>
            <a:noFill/>
          </p:spPr>
          <p:txBody>
            <a:bodyPr wrap="square" lIns="91440" tIns="45720" rIns="91440" bIns="45720">
              <a:spAutoFit/>
            </a:bodyPr>
            <a:lstStyle/>
            <a:p>
              <a:pPr algn="ctr"/>
              <a:r>
                <a:rPr lang="en-US" sz="4000" b="1" cap="none" spc="0" dirty="0" smtClean="0">
                  <a:ln w="10160">
                    <a:solidFill>
                      <a:schemeClr val="accent5"/>
                    </a:solidFill>
                    <a:prstDash val="solid"/>
                  </a:ln>
                  <a:solidFill>
                    <a:srgbClr val="FF0000"/>
                  </a:solidFill>
                  <a:effectLst>
                    <a:outerShdw blurRad="38100" dist="22860" dir="5400000" algn="tl" rotWithShape="0">
                      <a:srgbClr val="000000">
                        <a:alpha val="30000"/>
                      </a:srgbClr>
                    </a:outerShdw>
                  </a:effectLst>
                </a:rPr>
                <a:t>Bay of Bengal </a:t>
              </a:r>
              <a:endParaRPr lang="en-US" sz="4000" b="1" cap="none" spc="0" dirty="0">
                <a:ln w="10160">
                  <a:solidFill>
                    <a:schemeClr val="accent5"/>
                  </a:solidFill>
                  <a:prstDash val="solid"/>
                </a:ln>
                <a:solidFill>
                  <a:srgbClr val="FF0000"/>
                </a:solidFill>
                <a:effectLst>
                  <a:outerShdw blurRad="38100" dist="22860" dir="5400000" algn="tl" rotWithShape="0">
                    <a:srgbClr val="000000">
                      <a:alpha val="30000"/>
                    </a:srgbClr>
                  </a:outerShdw>
                </a:effectLst>
              </a:endParaRPr>
            </a:p>
          </p:txBody>
        </p:sp>
        <p:sp>
          <p:nvSpPr>
            <p:cNvPr id="5" name="Rectangle 4"/>
            <p:cNvSpPr/>
            <p:nvPr/>
          </p:nvSpPr>
          <p:spPr>
            <a:xfrm>
              <a:off x="141667" y="4528033"/>
              <a:ext cx="2562896" cy="646331"/>
            </a:xfrm>
            <a:prstGeom prst="rect">
              <a:avLst/>
            </a:prstGeom>
            <a:noFill/>
          </p:spPr>
          <p:txBody>
            <a:bodyPr wrap="square" lIns="91440" tIns="45720" rIns="91440" bIns="45720">
              <a:spAutoFit/>
            </a:bodyPr>
            <a:lstStyle/>
            <a:p>
              <a:pPr algn="ctr"/>
              <a:r>
                <a:rPr lang="en-US" sz="3600" b="1" dirty="0" smtClean="0">
                  <a:ln w="9525">
                    <a:solidFill>
                      <a:schemeClr val="bg1"/>
                    </a:solidFill>
                    <a:prstDash val="solid"/>
                  </a:ln>
                  <a:solidFill>
                    <a:srgbClr val="002060"/>
                  </a:solidFill>
                  <a:effectLst>
                    <a:outerShdw blurRad="12700" dist="38100" dir="2700000" algn="tl" rotWithShape="0">
                      <a:schemeClr val="bg1">
                        <a:lumMod val="50000"/>
                      </a:schemeClr>
                    </a:outerShdw>
                  </a:effectLst>
                </a:rPr>
                <a:t>Arabian Sea</a:t>
              </a:r>
              <a:endParaRPr lang="en-US" sz="3600" b="1" dirty="0">
                <a:ln w="9525">
                  <a:solidFill>
                    <a:schemeClr val="bg1"/>
                  </a:solidFill>
                  <a:prstDash val="solid"/>
                </a:ln>
                <a:solidFill>
                  <a:srgbClr val="002060"/>
                </a:solidFill>
                <a:effectLst>
                  <a:outerShdw blurRad="12700" dist="38100" dir="2700000" algn="tl" rotWithShape="0">
                    <a:schemeClr val="bg1">
                      <a:lumMod val="50000"/>
                    </a:schemeClr>
                  </a:outerShdw>
                </a:effectLst>
              </a:endParaRPr>
            </a:p>
          </p:txBody>
        </p:sp>
        <p:sp>
          <p:nvSpPr>
            <p:cNvPr id="6" name="Left Arrow 5"/>
            <p:cNvSpPr/>
            <p:nvPr/>
          </p:nvSpPr>
          <p:spPr>
            <a:xfrm>
              <a:off x="8532253" y="5825282"/>
              <a:ext cx="2408351" cy="721218"/>
            </a:xfrm>
            <a:prstGeom prst="leftArrow">
              <a:avLst>
                <a:gd name="adj1" fmla="val 75000"/>
                <a:gd name="adj2" fmla="val 6428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Arial Black" panose="020B0A04020102020204" pitchFamily="34" charset="0"/>
                </a:rPr>
                <a:t>On the South</a:t>
              </a:r>
              <a:endParaRPr lang="en-US" sz="2000" dirty="0">
                <a:solidFill>
                  <a:schemeClr val="tx1"/>
                </a:solidFill>
                <a:latin typeface="Arial Black" panose="020B0A04020102020204" pitchFamily="34" charset="0"/>
              </a:endParaRPr>
            </a:p>
          </p:txBody>
        </p:sp>
        <p:sp>
          <p:nvSpPr>
            <p:cNvPr id="7" name="Rectangle 6"/>
            <p:cNvSpPr/>
            <p:nvPr/>
          </p:nvSpPr>
          <p:spPr>
            <a:xfrm>
              <a:off x="121383" y="5174364"/>
              <a:ext cx="2893934" cy="584775"/>
            </a:xfrm>
            <a:prstGeom prst="rect">
              <a:avLst/>
            </a:prstGeom>
            <a:solidFill>
              <a:srgbClr val="FFFF00"/>
            </a:solid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r>
                <a:rPr lang="en-US" sz="3200" b="1" dirty="0" smtClean="0">
                  <a:ln/>
                  <a:solidFill>
                    <a:srgbClr val="FF0000"/>
                  </a:solidFill>
                  <a:latin typeface="Arial Black" panose="020B0A04020102020204" pitchFamily="34" charset="0"/>
                </a:rPr>
                <a:t>On the west</a:t>
              </a:r>
              <a:endParaRPr lang="en-US" sz="3200" b="1" dirty="0">
                <a:ln/>
                <a:solidFill>
                  <a:srgbClr val="FF0000"/>
                </a:solidFill>
                <a:latin typeface="Arial Black" panose="020B0A04020102020204" pitchFamily="34" charset="0"/>
              </a:endParaRPr>
            </a:p>
          </p:txBody>
        </p:sp>
        <p:sp>
          <p:nvSpPr>
            <p:cNvPr id="8" name="Left Arrow 7"/>
            <p:cNvSpPr/>
            <p:nvPr/>
          </p:nvSpPr>
          <p:spPr>
            <a:xfrm>
              <a:off x="9296613" y="4162968"/>
              <a:ext cx="2207488" cy="847063"/>
            </a:xfrm>
            <a:prstGeom prst="leftArrow">
              <a:avLst>
                <a:gd name="adj1" fmla="val 59326"/>
                <a:gd name="adj2" fmla="val 474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Arial Black" panose="020B0A04020102020204" pitchFamily="34" charset="0"/>
                </a:rPr>
                <a:t>On the East </a:t>
              </a:r>
              <a:endParaRPr lang="en-US" dirty="0">
                <a:solidFill>
                  <a:schemeClr val="tx1"/>
                </a:solidFill>
                <a:latin typeface="Arial Black" panose="020B0A04020102020204" pitchFamily="34" charset="0"/>
              </a:endParaRPr>
            </a:p>
          </p:txBody>
        </p:sp>
        <p:sp>
          <p:nvSpPr>
            <p:cNvPr id="9" name="Rectangle 8"/>
            <p:cNvSpPr/>
            <p:nvPr/>
          </p:nvSpPr>
          <p:spPr>
            <a:xfrm>
              <a:off x="121383" y="1313818"/>
              <a:ext cx="2472745" cy="646331"/>
            </a:xfrm>
            <a:prstGeom prst="rect">
              <a:avLst/>
            </a:prstGeom>
            <a:noFill/>
          </p:spPr>
          <p:txBody>
            <a:bodyPr wrap="square" lIns="91440" tIns="45720" rIns="91440" bIns="45720">
              <a:spAutoFit/>
            </a:bodyPr>
            <a:lstStyle/>
            <a:p>
              <a:pPr algn="ctr"/>
              <a:r>
                <a:rPr lang="en-US" sz="3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Black" panose="020B0A04020102020204" pitchFamily="34" charset="0"/>
                </a:rPr>
                <a:t>Pakistan</a:t>
              </a:r>
              <a:endParaRPr lang="en-US" sz="3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Black" panose="020B0A04020102020204" pitchFamily="34" charset="0"/>
              </a:endParaRPr>
            </a:p>
          </p:txBody>
        </p:sp>
        <p:sp>
          <p:nvSpPr>
            <p:cNvPr id="10" name="Rectangle 9"/>
            <p:cNvSpPr/>
            <p:nvPr/>
          </p:nvSpPr>
          <p:spPr>
            <a:xfrm>
              <a:off x="6272009" y="941077"/>
              <a:ext cx="3751027" cy="523220"/>
            </a:xfrm>
            <a:prstGeom prst="rect">
              <a:avLst/>
            </a:prstGeom>
            <a:noFill/>
          </p:spPr>
          <p:txBody>
            <a:bodyPr wrap="square" lIns="91440" tIns="45720" rIns="91440" bIns="45720">
              <a:spAutoFit/>
            </a:bodyPr>
            <a:lstStyle/>
            <a:p>
              <a:pPr algn="ctr"/>
              <a:r>
                <a:rPr lang="en-US" sz="2800" b="1" cap="none" spc="0" dirty="0" err="1" smtClean="0">
                  <a:ln w="12700">
                    <a:solidFill>
                      <a:schemeClr val="accent1"/>
                    </a:solidFill>
                    <a:prstDash val="solid"/>
                  </a:ln>
                  <a:solidFill>
                    <a:srgbClr val="FF0000"/>
                  </a:solidFill>
                  <a:effectLst>
                    <a:outerShdw dist="38100" dir="2640000" algn="bl" rotWithShape="0">
                      <a:schemeClr val="accent1"/>
                    </a:outerShdw>
                  </a:effectLst>
                </a:rPr>
                <a:t>Chaina</a:t>
              </a:r>
              <a:r>
                <a:rPr lang="en-US" sz="2800" b="1" cap="none" spc="0" dirty="0" smtClean="0">
                  <a:ln w="12700">
                    <a:solidFill>
                      <a:schemeClr val="accent1"/>
                    </a:solidFill>
                    <a:prstDash val="solid"/>
                  </a:ln>
                  <a:solidFill>
                    <a:srgbClr val="FF0000"/>
                  </a:solidFill>
                  <a:effectLst>
                    <a:outerShdw dist="38100" dir="2640000" algn="bl" rotWithShape="0">
                      <a:schemeClr val="accent1"/>
                    </a:outerShdw>
                  </a:effectLst>
                </a:rPr>
                <a:t>, Nepal &amp; Bhutan</a:t>
              </a:r>
              <a:endParaRPr lang="en-US" sz="2800" b="1" cap="none" spc="0" dirty="0">
                <a:ln w="12700">
                  <a:solidFill>
                    <a:schemeClr val="accent1"/>
                  </a:solidFill>
                  <a:prstDash val="solid"/>
                </a:ln>
                <a:solidFill>
                  <a:srgbClr val="FF0000"/>
                </a:solidFill>
                <a:effectLst>
                  <a:outerShdw dist="38100" dir="2640000" algn="bl" rotWithShape="0">
                    <a:schemeClr val="accent1"/>
                  </a:outerShdw>
                </a:effectLst>
              </a:endParaRPr>
            </a:p>
          </p:txBody>
        </p:sp>
        <p:sp>
          <p:nvSpPr>
            <p:cNvPr id="12" name="Rectangle 11"/>
            <p:cNvSpPr/>
            <p:nvPr/>
          </p:nvSpPr>
          <p:spPr>
            <a:xfrm>
              <a:off x="7946779" y="2374071"/>
              <a:ext cx="2227531" cy="461665"/>
            </a:xfrm>
            <a:prstGeom prst="rect">
              <a:avLst/>
            </a:prstGeom>
            <a:noFill/>
          </p:spPr>
          <p:txBody>
            <a:bodyPr wrap="square" lIns="91440" tIns="45720" rIns="91440" bIns="45720">
              <a:spAutoFit/>
            </a:bodyPr>
            <a:lstStyle/>
            <a:p>
              <a:pPr algn="ctr"/>
              <a:r>
                <a:rPr lang="en-US"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Black" panose="020B0A04020102020204" pitchFamily="34" charset="0"/>
                </a:rPr>
                <a:t>Bangladesh</a:t>
              </a:r>
              <a:endParaRPr 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Black" panose="020B0A04020102020204" pitchFamily="34" charset="0"/>
              </a:endParaRPr>
            </a:p>
          </p:txBody>
        </p:sp>
        <p:sp>
          <p:nvSpPr>
            <p:cNvPr id="13" name="Rectangle 12"/>
            <p:cNvSpPr/>
            <p:nvPr/>
          </p:nvSpPr>
          <p:spPr>
            <a:xfrm>
              <a:off x="9736428" y="2785846"/>
              <a:ext cx="2041969" cy="646331"/>
            </a:xfrm>
            <a:prstGeom prst="rect">
              <a:avLst/>
            </a:prstGeom>
            <a:noFill/>
          </p:spPr>
          <p:txBody>
            <a:bodyPr wrap="none" lIns="91440" tIns="45720" rIns="91440" bIns="45720">
              <a:spAutoFit/>
            </a:bodyPr>
            <a:lstStyle/>
            <a:p>
              <a:pPr algn="ctr"/>
              <a:r>
                <a:rPr lang="en-US" sz="3600" b="1" cap="none" spc="0" dirty="0" smtClean="0">
                  <a:ln w="6600">
                    <a:solidFill>
                      <a:schemeClr val="accent2"/>
                    </a:solidFill>
                    <a:prstDash val="solid"/>
                  </a:ln>
                  <a:solidFill>
                    <a:srgbClr val="FFFFFF"/>
                  </a:solidFill>
                  <a:effectLst>
                    <a:outerShdw dist="38100" dir="2700000" algn="tl" rotWithShape="0">
                      <a:schemeClr val="accent2"/>
                    </a:outerShdw>
                  </a:effectLst>
                </a:rPr>
                <a:t>Myanmar</a:t>
              </a:r>
              <a:endParaRPr lang="en-US" sz="3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4" name="Rectangle 13"/>
            <p:cNvSpPr/>
            <p:nvPr/>
          </p:nvSpPr>
          <p:spPr>
            <a:xfrm>
              <a:off x="257577" y="607301"/>
              <a:ext cx="3074473" cy="584775"/>
            </a:xfrm>
            <a:prstGeom prst="rect">
              <a:avLst/>
            </a:prstGeom>
            <a:solidFill>
              <a:srgbClr val="00B050"/>
            </a:solidFill>
          </p:spPr>
          <p:txBody>
            <a:bodyPr wrap="square" lIns="91440" tIns="45720" rIns="91440" bIns="45720">
              <a:spAutoFit/>
            </a:bodyPr>
            <a:lstStyle/>
            <a:p>
              <a:r>
                <a:rPr lang="en-US" sz="3200" b="1" cap="none" spc="0"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Arial Black" panose="020B0A04020102020204" pitchFamily="34" charset="0"/>
                </a:rPr>
                <a:t>To the West</a:t>
              </a:r>
              <a:endParaRPr lang="en-US" sz="32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Arial Black" panose="020B0A04020102020204" pitchFamily="34" charset="0"/>
              </a:endParaRPr>
            </a:p>
          </p:txBody>
        </p:sp>
        <p:sp>
          <p:nvSpPr>
            <p:cNvPr id="16" name="Rectangle 15"/>
            <p:cNvSpPr/>
            <p:nvPr/>
          </p:nvSpPr>
          <p:spPr>
            <a:xfrm>
              <a:off x="8360021" y="3413799"/>
              <a:ext cx="2100644" cy="461665"/>
            </a:xfrm>
            <a:prstGeom prst="rect">
              <a:avLst/>
            </a:prstGeom>
            <a:solidFill>
              <a:srgbClr val="00B050"/>
            </a:solidFill>
          </p:spPr>
          <p:txBody>
            <a:bodyPr wrap="square" lIns="91440" tIns="45720" rIns="91440" bIns="45720">
              <a:spAutoFit/>
            </a:bodyPr>
            <a:lstStyle/>
            <a:p>
              <a:r>
                <a:rPr lang="en-US" sz="2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rPr>
                <a:t>To the East</a:t>
              </a:r>
              <a:endParaRPr 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rial Black" panose="020B0A04020102020204" pitchFamily="34" charset="0"/>
              </a:endParaRPr>
            </a:p>
          </p:txBody>
        </p:sp>
        <p:sp>
          <p:nvSpPr>
            <p:cNvPr id="17" name="Rectangle 16"/>
            <p:cNvSpPr/>
            <p:nvPr/>
          </p:nvSpPr>
          <p:spPr>
            <a:xfrm>
              <a:off x="7000639" y="284136"/>
              <a:ext cx="2735790" cy="646331"/>
            </a:xfrm>
            <a:prstGeom prst="rect">
              <a:avLst/>
            </a:prstGeom>
            <a:solidFill>
              <a:srgbClr val="00B050"/>
            </a:solidFill>
          </p:spPr>
          <p:txBody>
            <a:bodyPr wrap="square" lIns="91440" tIns="45720" rIns="91440" bIns="45720">
              <a:spAutoFit/>
            </a:bodyPr>
            <a:lstStyle/>
            <a:p>
              <a:r>
                <a:rPr lang="en-US" sz="3600" b="1" cap="none" spc="0" dirty="0" smtClean="0">
                  <a:ln w="12700">
                    <a:solidFill>
                      <a:schemeClr val="accent1"/>
                    </a:solidFill>
                    <a:prstDash val="solid"/>
                  </a:ln>
                  <a:solidFill>
                    <a:schemeClr val="accent2">
                      <a:lumMod val="75000"/>
                    </a:schemeClr>
                  </a:solidFill>
                  <a:effectLst>
                    <a:outerShdw dist="38100" dir="2640000" algn="bl" rotWithShape="0">
                      <a:schemeClr val="accent1"/>
                    </a:outerShdw>
                  </a:effectLst>
                </a:rPr>
                <a:t>To the North</a:t>
              </a:r>
              <a:endParaRPr lang="en-US" sz="3600" b="1" cap="none" spc="0" dirty="0">
                <a:ln w="12700">
                  <a:solidFill>
                    <a:schemeClr val="accent1"/>
                  </a:solidFill>
                  <a:prstDash val="solid"/>
                </a:ln>
                <a:solidFill>
                  <a:schemeClr val="accent2">
                    <a:lumMod val="75000"/>
                  </a:schemeClr>
                </a:solidFill>
                <a:effectLst>
                  <a:outerShdw dist="38100" dir="2640000" algn="bl" rotWithShape="0">
                    <a:schemeClr val="accent1"/>
                  </a:outerShdw>
                </a:effectLst>
              </a:endParaRPr>
            </a:p>
          </p:txBody>
        </p:sp>
      </p:grpSp>
    </p:spTree>
    <p:extLst>
      <p:ext uri="{BB962C8B-B14F-4D97-AF65-F5344CB8AC3E}">
        <p14:creationId xmlns:p14="http://schemas.microsoft.com/office/powerpoint/2010/main" val="1675040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539988" y="857181"/>
            <a:ext cx="5083892" cy="1107996"/>
          </a:xfrm>
          <a:prstGeom prst="rect">
            <a:avLst/>
          </a:prstGeom>
          <a:noFill/>
        </p:spPr>
        <p:txBody>
          <a:bodyPr wrap="none" lIns="91440" tIns="45720" rIns="91440" bIns="45720">
            <a:spAutoFit/>
          </a:bodyPr>
          <a:lstStyle/>
          <a:p>
            <a:pPr algn="ctr"/>
            <a:r>
              <a:rPr lang="en-US" sz="6600" b="1" cap="none" spc="0" dirty="0" smtClean="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rPr>
              <a:t>Population</a:t>
            </a:r>
            <a:endParaRPr lang="en-US" sz="6600" b="1" cap="none" spc="0"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endParaRPr>
          </a:p>
        </p:txBody>
      </p:sp>
    </p:spTree>
    <p:extLst>
      <p:ext uri="{BB962C8B-B14F-4D97-AF65-F5344CB8AC3E}">
        <p14:creationId xmlns:p14="http://schemas.microsoft.com/office/powerpoint/2010/main" val="5989729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3175057" y="730572"/>
            <a:ext cx="4294445"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latin typeface="Arial Black" panose="020B0A04020102020204" pitchFamily="34" charset="0"/>
              </a:rPr>
              <a:t>Pair  Work </a:t>
            </a:r>
            <a:endParaRPr lang="en-US" sz="5400" b="0" cap="none" spc="0" dirty="0">
              <a:ln w="0"/>
              <a:solidFill>
                <a:schemeClr val="tx1"/>
              </a:solidFill>
              <a:effectLst>
                <a:outerShdw blurRad="38100" dist="19050" dir="2700000" algn="tl" rotWithShape="0">
                  <a:schemeClr val="dk1">
                    <a:alpha val="40000"/>
                  </a:schemeClr>
                </a:outerShdw>
              </a:effectLst>
              <a:latin typeface="Arial Black" panose="020B0A04020102020204" pitchFamily="34" charset="0"/>
            </a:endParaRPr>
          </a:p>
        </p:txBody>
      </p:sp>
      <p:sp>
        <p:nvSpPr>
          <p:cNvPr id="3" name="TextBox 2"/>
          <p:cNvSpPr txBox="1"/>
          <p:nvPr/>
        </p:nvSpPr>
        <p:spPr>
          <a:xfrm>
            <a:off x="829994" y="2222696"/>
            <a:ext cx="11029071" cy="1200329"/>
          </a:xfrm>
          <a:prstGeom prst="rect">
            <a:avLst/>
          </a:prstGeom>
          <a:noFill/>
        </p:spPr>
        <p:txBody>
          <a:bodyPr wrap="square" rtlCol="0">
            <a:spAutoFit/>
          </a:bodyPr>
          <a:lstStyle/>
          <a:p>
            <a:r>
              <a:rPr lang="en-US" sz="3600" dirty="0" smtClean="0">
                <a:latin typeface="Arial Black" panose="020B0A04020102020204" pitchFamily="34" charset="0"/>
              </a:rPr>
              <a:t>1.What do you know about the population      and geographical area of India?</a:t>
            </a:r>
            <a:endParaRPr lang="en-US" sz="3600" dirty="0">
              <a:latin typeface="Arial Black" panose="020B0A04020102020204" pitchFamily="34" charset="0"/>
            </a:endParaRPr>
          </a:p>
        </p:txBody>
      </p:sp>
    </p:spTree>
    <p:extLst>
      <p:ext uri="{BB962C8B-B14F-4D97-AF65-F5344CB8AC3E}">
        <p14:creationId xmlns:p14="http://schemas.microsoft.com/office/powerpoint/2010/main" val="18741751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gtEl>
                                        <p:attrNameLst>
                                          <p:attrName>ppt_y</p:attrName>
                                        </p:attrNameLst>
                                      </p:cBhvr>
                                      <p:tavLst>
                                        <p:tav tm="0">
                                          <p:val>
                                            <p:strVal val="#ppt_y"/>
                                          </p:val>
                                        </p:tav>
                                        <p:tav tm="100000">
                                          <p:val>
                                            <p:strVal val="#ppt_y"/>
                                          </p:val>
                                        </p:tav>
                                      </p:tavLst>
                                    </p:anim>
                                    <p:anim calcmode="lin" valueType="num">
                                      <p:cBhvr>
                                        <p:cTn id="1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Rectangle 4"/>
          <p:cNvSpPr/>
          <p:nvPr/>
        </p:nvSpPr>
        <p:spPr>
          <a:xfrm>
            <a:off x="2268203" y="903008"/>
            <a:ext cx="6935168"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Indus Valley </a:t>
            </a:r>
            <a:r>
              <a:rPr lang="en-US" sz="5400" b="1" cap="none" spc="0"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Civilisation</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2985518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96" y="125117"/>
            <a:ext cx="11892000" cy="6560128"/>
          </a:xfrm>
          <a:prstGeom prst="rect">
            <a:avLst/>
          </a:prstGeom>
        </p:spPr>
      </p:pic>
      <p:sp>
        <p:nvSpPr>
          <p:cNvPr id="4" name="Rectangle 3"/>
          <p:cNvSpPr/>
          <p:nvPr/>
        </p:nvSpPr>
        <p:spPr>
          <a:xfrm>
            <a:off x="2604557" y="418099"/>
            <a:ext cx="5181803"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Aryan </a:t>
            </a:r>
            <a:r>
              <a:rPr lang="en-US" sz="5400" b="1" cap="none" spc="0" dirty="0" err="1" smtClean="0">
                <a:ln w="6600">
                  <a:solidFill>
                    <a:schemeClr val="accent2"/>
                  </a:solidFill>
                  <a:prstDash val="solid"/>
                </a:ln>
                <a:solidFill>
                  <a:srgbClr val="FFFFFF"/>
                </a:solidFill>
                <a:effectLst>
                  <a:outerShdw dist="38100" dir="2700000" algn="tl" rotWithShape="0">
                    <a:schemeClr val="accent2"/>
                  </a:outerShdw>
                </a:effectLst>
              </a:rPr>
              <a:t>Civilisation</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5412024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Rectangle 1"/>
          <p:cNvSpPr/>
          <p:nvPr/>
        </p:nvSpPr>
        <p:spPr>
          <a:xfrm>
            <a:off x="3192539" y="249720"/>
            <a:ext cx="4625242"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Group Work</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endParaRPr>
          </a:p>
        </p:txBody>
      </p:sp>
      <p:sp>
        <p:nvSpPr>
          <p:cNvPr id="3" name="TextBox 2"/>
          <p:cNvSpPr txBox="1"/>
          <p:nvPr/>
        </p:nvSpPr>
        <p:spPr>
          <a:xfrm>
            <a:off x="1019908" y="1470539"/>
            <a:ext cx="10037298" cy="707886"/>
          </a:xfrm>
          <a:prstGeom prst="rect">
            <a:avLst/>
          </a:prstGeom>
          <a:noFill/>
        </p:spPr>
        <p:txBody>
          <a:bodyPr wrap="square" rtlCol="0">
            <a:spAutoFit/>
          </a:bodyPr>
          <a:lstStyle/>
          <a:p>
            <a:r>
              <a:rPr lang="en-US" sz="4000" b="1" dirty="0" smtClean="0"/>
              <a:t>Fill in the gaps with the word from the text. </a:t>
            </a:r>
            <a:endParaRPr lang="en-US" sz="4000" b="1" dirty="0"/>
          </a:p>
        </p:txBody>
      </p:sp>
      <p:sp>
        <p:nvSpPr>
          <p:cNvPr id="4" name="TextBox 3"/>
          <p:cNvSpPr txBox="1"/>
          <p:nvPr/>
        </p:nvSpPr>
        <p:spPr>
          <a:xfrm>
            <a:off x="154744" y="2475914"/>
            <a:ext cx="11451102" cy="3416320"/>
          </a:xfrm>
          <a:prstGeom prst="rect">
            <a:avLst/>
          </a:prstGeom>
          <a:noFill/>
        </p:spPr>
        <p:txBody>
          <a:bodyPr wrap="square" rtlCol="0">
            <a:spAutoFit/>
          </a:bodyPr>
          <a:lstStyle/>
          <a:p>
            <a:pPr algn="just"/>
            <a:r>
              <a:rPr lang="en-US" sz="3600" dirty="0" smtClean="0"/>
              <a:t>India is a land of (a)…….. </a:t>
            </a:r>
            <a:r>
              <a:rPr lang="en-US" sz="3600" dirty="0" err="1" smtClean="0"/>
              <a:t>civilisation</a:t>
            </a:r>
            <a:r>
              <a:rPr lang="en-US" sz="3600" dirty="0" smtClean="0"/>
              <a:t>. The social, economic and cultural diversity of this vast country is the result of by of invasions by (b)…….. Races in the process of history. Indian history (c)……. With the birth of the Indus Valley </a:t>
            </a:r>
            <a:r>
              <a:rPr lang="en-US" sz="3600" dirty="0" err="1" smtClean="0"/>
              <a:t>Civilisation</a:t>
            </a:r>
            <a:r>
              <a:rPr lang="en-US" sz="3600" dirty="0" smtClean="0"/>
              <a:t> and the (d) …….. Of the Aryans. During this period, Aryan culture (e) ……. in this part of the world.</a:t>
            </a:r>
            <a:endParaRPr lang="en-US" sz="3600" dirty="0"/>
          </a:p>
        </p:txBody>
      </p:sp>
    </p:spTree>
    <p:extLst>
      <p:ext uri="{BB962C8B-B14F-4D97-AF65-F5344CB8AC3E}">
        <p14:creationId xmlns:p14="http://schemas.microsoft.com/office/powerpoint/2010/main" val="39223140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Scale>
                                      <p:cBhvr>
                                        <p:cTn id="20"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4"/>
                                        </p:tgtEl>
                                        <p:attrNameLst>
                                          <p:attrName>ppt_x</p:attrName>
                                          <p:attrName>ppt_y</p:attrName>
                                        </p:attrNameLst>
                                      </p:cBhvr>
                                    </p:animMotion>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6710289" y="2081070"/>
            <a:ext cx="5359790" cy="2585323"/>
          </a:xfrm>
          <a:prstGeom prst="rect">
            <a:avLst/>
          </a:prstGeom>
          <a:noFill/>
        </p:spPr>
        <p:txBody>
          <a:bodyPr wrap="square" lIns="91440" tIns="45720" rIns="91440" bIns="45720">
            <a:spAutoFit/>
          </a:bodyPr>
          <a:lstStyle/>
          <a:p>
            <a:pPr algn="just"/>
            <a:r>
              <a:rPr lang="en-US" sz="5400" dirty="0" err="1" smtClean="0">
                <a:ln w="0"/>
                <a:effectLst>
                  <a:outerShdw blurRad="38100" dist="19050" dir="2700000" algn="tl" rotWithShape="0">
                    <a:schemeClr val="dk1">
                      <a:alpha val="40000"/>
                    </a:schemeClr>
                  </a:outerShdw>
                </a:effectLst>
              </a:rPr>
              <a:t>Buddism</a:t>
            </a:r>
            <a:r>
              <a:rPr lang="en-US" sz="5400" dirty="0" smtClean="0">
                <a:ln w="0"/>
                <a:effectLst>
                  <a:outerShdw blurRad="38100" dist="19050" dir="2700000" algn="tl" rotWithShape="0">
                    <a:schemeClr val="dk1">
                      <a:alpha val="40000"/>
                    </a:schemeClr>
                  </a:outerShdw>
                </a:effectLst>
              </a:rPr>
              <a:t> spread in many parts of Asia under Ashok.</a:t>
            </a:r>
            <a:endParaRPr lang="en-US" sz="5400" dirty="0">
              <a:ln w="0"/>
              <a:effectLst>
                <a:outerShdw blurRad="38100" dist="19050" dir="2700000" algn="tl" rotWithShape="0">
                  <a:schemeClr val="dk1">
                    <a:alpha val="40000"/>
                  </a:schemeClr>
                </a:outerShdw>
              </a:effectLst>
            </a:endParaRPr>
          </a:p>
        </p:txBody>
      </p:sp>
      <p:grpSp>
        <p:nvGrpSpPr>
          <p:cNvPr id="6" name="Group 5"/>
          <p:cNvGrpSpPr/>
          <p:nvPr/>
        </p:nvGrpSpPr>
        <p:grpSpPr>
          <a:xfrm>
            <a:off x="173927" y="166585"/>
            <a:ext cx="6262254" cy="6650182"/>
            <a:chOff x="173927" y="166585"/>
            <a:chExt cx="6262254" cy="6650182"/>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27" y="166585"/>
              <a:ext cx="6262254" cy="6650182"/>
            </a:xfrm>
            <a:prstGeom prst="rect">
              <a:avLst/>
            </a:prstGeom>
          </p:spPr>
        </p:pic>
        <p:sp>
          <p:nvSpPr>
            <p:cNvPr id="5" name="Rectangle 4"/>
            <p:cNvSpPr/>
            <p:nvPr/>
          </p:nvSpPr>
          <p:spPr>
            <a:xfrm>
              <a:off x="1945847" y="3491676"/>
              <a:ext cx="1955985"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Ashok</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pSp>
    </p:spTree>
    <p:extLst>
      <p:ext uri="{BB962C8B-B14F-4D97-AF65-F5344CB8AC3E}">
        <p14:creationId xmlns:p14="http://schemas.microsoft.com/office/powerpoint/2010/main" val="1564765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58"/>
            <a:ext cx="6133514" cy="6636682"/>
          </a:xfrm>
          <a:prstGeom prst="rect">
            <a:avLst/>
          </a:prstGeom>
        </p:spPr>
      </p:pic>
      <p:sp>
        <p:nvSpPr>
          <p:cNvPr id="2" name="Rectangle 1"/>
          <p:cNvSpPr/>
          <p:nvPr/>
        </p:nvSpPr>
        <p:spPr>
          <a:xfrm>
            <a:off x="6330462" y="983790"/>
            <a:ext cx="5711484" cy="2585323"/>
          </a:xfrm>
          <a:prstGeom prst="rect">
            <a:avLst/>
          </a:prstGeom>
          <a:noFill/>
        </p:spPr>
        <p:txBody>
          <a:bodyPr wrap="square" lIns="91440" tIns="45720" rIns="91440" bIns="45720">
            <a:spAutoFit/>
          </a:bodyPr>
          <a:lstStyle/>
          <a:p>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In 1206, </a:t>
            </a:r>
            <a:r>
              <a:rPr lang="en-US" sz="5400" b="1" cap="none" spc="0"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Qtubuddin</a:t>
            </a: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p>
          <a:p>
            <a:r>
              <a:rPr lang="en-US" sz="54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Aybek</a:t>
            </a: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founded the Delhi Sultanate. </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748433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6" name="Oval 5"/>
          <p:cNvSpPr/>
          <p:nvPr/>
        </p:nvSpPr>
        <p:spPr>
          <a:xfrm>
            <a:off x="128587" y="971550"/>
            <a:ext cx="3957637" cy="508635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orizontal Scroll 7"/>
          <p:cNvSpPr/>
          <p:nvPr/>
        </p:nvSpPr>
        <p:spPr>
          <a:xfrm>
            <a:off x="4356150" y="343558"/>
            <a:ext cx="7615237" cy="4343400"/>
          </a:xfrm>
          <a:prstGeom prst="horizontalScroll">
            <a:avLst>
              <a:gd name="adj" fmla="val 6074"/>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7030A0"/>
                </a:solidFill>
                <a:latin typeface="Arial Black" panose="020B0A04020102020204" pitchFamily="34" charset="0"/>
              </a:rPr>
              <a:t>Md. </a:t>
            </a:r>
            <a:r>
              <a:rPr lang="en-US" sz="2400" dirty="0" err="1" smtClean="0">
                <a:solidFill>
                  <a:srgbClr val="7030A0"/>
                </a:solidFill>
                <a:latin typeface="Arial Black" panose="020B0A04020102020204" pitchFamily="34" charset="0"/>
              </a:rPr>
              <a:t>Saifuddin</a:t>
            </a:r>
            <a:r>
              <a:rPr lang="en-US" sz="2400" dirty="0" smtClean="0">
                <a:solidFill>
                  <a:srgbClr val="7030A0"/>
                </a:solidFill>
                <a:latin typeface="Arial Black" panose="020B0A04020102020204" pitchFamily="34" charset="0"/>
              </a:rPr>
              <a:t> khan </a:t>
            </a:r>
          </a:p>
          <a:p>
            <a:r>
              <a:rPr lang="en-US" sz="2400" dirty="0" smtClean="0">
                <a:solidFill>
                  <a:srgbClr val="7030A0"/>
                </a:solidFill>
                <a:latin typeface="Arial Black" panose="020B0A04020102020204" pitchFamily="34" charset="0"/>
              </a:rPr>
              <a:t>Lecturer in English </a:t>
            </a:r>
          </a:p>
          <a:p>
            <a:r>
              <a:rPr lang="en-US" sz="2400" dirty="0" err="1" smtClean="0">
                <a:solidFill>
                  <a:srgbClr val="7030A0"/>
                </a:solidFill>
                <a:latin typeface="Arial Black" panose="020B0A04020102020204" pitchFamily="34" charset="0"/>
              </a:rPr>
              <a:t>Hajee</a:t>
            </a:r>
            <a:r>
              <a:rPr lang="en-US" sz="2400" dirty="0" smtClean="0">
                <a:solidFill>
                  <a:srgbClr val="7030A0"/>
                </a:solidFill>
                <a:latin typeface="Arial Black" panose="020B0A04020102020204" pitchFamily="34" charset="0"/>
              </a:rPr>
              <a:t> </a:t>
            </a:r>
            <a:r>
              <a:rPr lang="en-US" sz="2400" dirty="0" err="1" smtClean="0">
                <a:solidFill>
                  <a:srgbClr val="7030A0"/>
                </a:solidFill>
                <a:latin typeface="Arial Black" panose="020B0A04020102020204" pitchFamily="34" charset="0"/>
              </a:rPr>
              <a:t>Goyej</a:t>
            </a:r>
            <a:r>
              <a:rPr lang="en-US" sz="2400" dirty="0">
                <a:solidFill>
                  <a:srgbClr val="7030A0"/>
                </a:solidFill>
                <a:latin typeface="Arial Black" panose="020B0A04020102020204" pitchFamily="34" charset="0"/>
              </a:rPr>
              <a:t> </a:t>
            </a:r>
            <a:r>
              <a:rPr lang="en-US" sz="2400" dirty="0" smtClean="0">
                <a:solidFill>
                  <a:srgbClr val="7030A0"/>
                </a:solidFill>
                <a:latin typeface="Arial Black" panose="020B0A04020102020204" pitchFamily="34" charset="0"/>
              </a:rPr>
              <a:t>Uddin </a:t>
            </a:r>
            <a:r>
              <a:rPr lang="en-US" sz="2400" dirty="0" err="1" smtClean="0">
                <a:solidFill>
                  <a:srgbClr val="7030A0"/>
                </a:solidFill>
                <a:latin typeface="Arial Black" panose="020B0A04020102020204" pitchFamily="34" charset="0"/>
              </a:rPr>
              <a:t>Mohila</a:t>
            </a:r>
            <a:r>
              <a:rPr lang="en-US" sz="2400" dirty="0" smtClean="0">
                <a:solidFill>
                  <a:srgbClr val="7030A0"/>
                </a:solidFill>
                <a:latin typeface="Arial Black" panose="020B0A04020102020204" pitchFamily="34" charset="0"/>
              </a:rPr>
              <a:t> </a:t>
            </a:r>
            <a:r>
              <a:rPr lang="en-US" sz="2400" dirty="0" err="1" smtClean="0">
                <a:solidFill>
                  <a:srgbClr val="7030A0"/>
                </a:solidFill>
                <a:latin typeface="Arial Black" panose="020B0A04020102020204" pitchFamily="34" charset="0"/>
              </a:rPr>
              <a:t>Fajil</a:t>
            </a:r>
            <a:r>
              <a:rPr lang="en-US" sz="2400" dirty="0" smtClean="0">
                <a:solidFill>
                  <a:srgbClr val="7030A0"/>
                </a:solidFill>
                <a:latin typeface="Arial Black" panose="020B0A04020102020204" pitchFamily="34" charset="0"/>
              </a:rPr>
              <a:t> Madrasah, </a:t>
            </a:r>
          </a:p>
          <a:p>
            <a:r>
              <a:rPr lang="en-US" sz="2400" dirty="0" err="1" smtClean="0">
                <a:solidFill>
                  <a:srgbClr val="7030A0"/>
                </a:solidFill>
                <a:latin typeface="Arial Black" panose="020B0A04020102020204" pitchFamily="34" charset="0"/>
              </a:rPr>
              <a:t>Bhangura</a:t>
            </a:r>
            <a:r>
              <a:rPr lang="en-US" sz="2400" dirty="0" smtClean="0">
                <a:solidFill>
                  <a:srgbClr val="7030A0"/>
                </a:solidFill>
                <a:latin typeface="Arial Black" panose="020B0A04020102020204" pitchFamily="34" charset="0"/>
              </a:rPr>
              <a:t>, </a:t>
            </a:r>
            <a:r>
              <a:rPr lang="en-US" sz="2400" dirty="0" err="1" smtClean="0">
                <a:solidFill>
                  <a:srgbClr val="7030A0"/>
                </a:solidFill>
                <a:latin typeface="Arial Black" panose="020B0A04020102020204" pitchFamily="34" charset="0"/>
              </a:rPr>
              <a:t>pabna</a:t>
            </a:r>
            <a:r>
              <a:rPr lang="en-US" sz="2400" dirty="0" smtClean="0">
                <a:solidFill>
                  <a:srgbClr val="7030A0"/>
                </a:solidFill>
                <a:latin typeface="Arial Black" panose="020B0A04020102020204" pitchFamily="34" charset="0"/>
              </a:rPr>
              <a:t>. </a:t>
            </a:r>
          </a:p>
          <a:p>
            <a:r>
              <a:rPr lang="en-US" sz="2400" dirty="0" smtClean="0">
                <a:solidFill>
                  <a:srgbClr val="7030A0"/>
                </a:solidFill>
                <a:latin typeface="Arial Black" panose="020B0A04020102020204" pitchFamily="34" charset="0"/>
              </a:rPr>
              <a:t>E-mail: skhan84bd@gmail.com </a:t>
            </a:r>
          </a:p>
          <a:p>
            <a:r>
              <a:rPr lang="en-US" sz="2400" dirty="0" smtClean="0">
                <a:solidFill>
                  <a:srgbClr val="7030A0"/>
                </a:solidFill>
                <a:latin typeface="Arial Black" panose="020B0A04020102020204" pitchFamily="34" charset="0"/>
              </a:rPr>
              <a:t>Mobile: 01710-449379</a:t>
            </a:r>
          </a:p>
        </p:txBody>
      </p:sp>
      <p:sp>
        <p:nvSpPr>
          <p:cNvPr id="2" name="Up Ribbon 1"/>
          <p:cNvSpPr/>
          <p:nvPr/>
        </p:nvSpPr>
        <p:spPr>
          <a:xfrm>
            <a:off x="3900487" y="4900612"/>
            <a:ext cx="7972426" cy="1471614"/>
          </a:xfrm>
          <a:prstGeom prst="ribbon2">
            <a:avLst>
              <a:gd name="adj1" fmla="val 0"/>
              <a:gd name="adj2" fmla="val 7361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accent6"/>
                </a:solidFill>
                <a:latin typeface="Arial Black" panose="020B0A04020102020204" pitchFamily="34" charset="0"/>
              </a:rPr>
              <a:t>English for Today </a:t>
            </a:r>
          </a:p>
          <a:p>
            <a:r>
              <a:rPr lang="en-US" sz="2800" dirty="0" smtClean="0">
                <a:solidFill>
                  <a:schemeClr val="accent6"/>
                </a:solidFill>
                <a:latin typeface="Arial Black" panose="020B0A04020102020204" pitchFamily="34" charset="0"/>
              </a:rPr>
              <a:t>Class nine &amp; ten</a:t>
            </a:r>
            <a:endParaRPr lang="en-US" sz="28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503033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p:cNvSpPr/>
          <p:nvPr/>
        </p:nvSpPr>
        <p:spPr>
          <a:xfrm>
            <a:off x="3700093" y="139730"/>
            <a:ext cx="3347821" cy="769441"/>
          </a:xfrm>
          <a:prstGeom prst="rect">
            <a:avLst/>
          </a:prstGeom>
          <a:noFill/>
        </p:spPr>
        <p:txBody>
          <a:bodyPr wrap="square" lIns="91440" tIns="45720" rIns="91440" bIns="45720">
            <a:spAutoFit/>
          </a:bodyPr>
          <a:lstStyle/>
          <a:p>
            <a:pPr algn="ctr"/>
            <a:r>
              <a:rPr lang="en-US"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Arial Rounded MT Bold" panose="020F0704030504030204" pitchFamily="34" charset="0"/>
              </a:rPr>
              <a:t>Evaluation</a:t>
            </a:r>
            <a:endParaRPr lang="en-US" sz="4400" b="1" cap="none" spc="0" dirty="0">
              <a:ln w="6600">
                <a:solidFill>
                  <a:schemeClr val="accent2"/>
                </a:solidFill>
                <a:prstDash val="solid"/>
              </a:ln>
              <a:solidFill>
                <a:srgbClr val="FFFFFF"/>
              </a:solidFill>
              <a:effectLst>
                <a:outerShdw dist="38100" dir="2700000" algn="tl" rotWithShape="0">
                  <a:schemeClr val="accent2"/>
                </a:outerShdw>
              </a:effectLst>
              <a:latin typeface="Arial Rounded MT Bold" panose="020F0704030504030204" pitchFamily="34" charset="0"/>
            </a:endParaRPr>
          </a:p>
        </p:txBody>
      </p:sp>
      <p:sp>
        <p:nvSpPr>
          <p:cNvPr id="3" name="TextBox 2"/>
          <p:cNvSpPr txBox="1"/>
          <p:nvPr/>
        </p:nvSpPr>
        <p:spPr>
          <a:xfrm>
            <a:off x="2377585" y="1420836"/>
            <a:ext cx="7497935" cy="584775"/>
          </a:xfrm>
          <a:prstGeom prst="rect">
            <a:avLst/>
          </a:prstGeom>
          <a:noFill/>
        </p:spPr>
        <p:txBody>
          <a:bodyPr wrap="square" rtlCol="0">
            <a:spAutoFit/>
          </a:bodyPr>
          <a:lstStyle/>
          <a:p>
            <a:r>
              <a:rPr lang="en-US" sz="3200" dirty="0" smtClean="0"/>
              <a:t>Match the column A with the Column B</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3057012066"/>
              </p:ext>
            </p:extLst>
          </p:nvPr>
        </p:nvGraphicFramePr>
        <p:xfrm>
          <a:off x="239150" y="2489142"/>
          <a:ext cx="11788726" cy="2926080"/>
        </p:xfrm>
        <a:graphic>
          <a:graphicData uri="http://schemas.openxmlformats.org/drawingml/2006/table">
            <a:tbl>
              <a:tblPr firstRow="1" bandRow="1">
                <a:tableStyleId>{9DCAF9ED-07DC-4A11-8D7F-57B35C25682E}</a:tableStyleId>
              </a:tblPr>
              <a:tblGrid>
                <a:gridCol w="5950635"/>
                <a:gridCol w="5838091"/>
              </a:tblGrid>
              <a:tr h="517952">
                <a:tc>
                  <a:txBody>
                    <a:bodyPr/>
                    <a:lstStyle/>
                    <a:p>
                      <a:pPr algn="ctr"/>
                      <a:r>
                        <a:rPr lang="en-US" sz="4000" dirty="0" smtClean="0"/>
                        <a:t>A</a:t>
                      </a:r>
                      <a:endParaRPr lang="en-US" sz="4000" b="1" dirty="0"/>
                    </a:p>
                  </a:txBody>
                  <a:tcPr/>
                </a:tc>
                <a:tc>
                  <a:txBody>
                    <a:bodyPr/>
                    <a:lstStyle/>
                    <a:p>
                      <a:pPr algn="ctr"/>
                      <a:r>
                        <a:rPr lang="en-US" sz="3600" dirty="0" smtClean="0"/>
                        <a:t>B</a:t>
                      </a:r>
                      <a:endParaRPr lang="en-US" sz="3600" dirty="0"/>
                    </a:p>
                  </a:txBody>
                  <a:tcPr/>
                </a:tc>
              </a:tr>
              <a:tr h="2071807">
                <a:tc>
                  <a:txBody>
                    <a:bodyPr/>
                    <a:lstStyle/>
                    <a:p>
                      <a:r>
                        <a:rPr lang="en-US" sz="2800" dirty="0" smtClean="0"/>
                        <a:t>1.India</a:t>
                      </a:r>
                      <a:r>
                        <a:rPr lang="en-US" sz="2800" baseline="0" dirty="0" smtClean="0"/>
                        <a:t> is the largest</a:t>
                      </a:r>
                    </a:p>
                    <a:p>
                      <a:r>
                        <a:rPr lang="en-US" sz="2800" baseline="0" dirty="0" smtClean="0"/>
                        <a:t>2.It is the seventh largest country </a:t>
                      </a:r>
                    </a:p>
                    <a:p>
                      <a:r>
                        <a:rPr lang="en-US" sz="2800" baseline="0" dirty="0" smtClean="0"/>
                        <a:t>3.The area of India is </a:t>
                      </a:r>
                    </a:p>
                    <a:p>
                      <a:r>
                        <a:rPr lang="en-US" sz="2800" baseline="0" dirty="0" smtClean="0"/>
                        <a:t>4.India got its independence </a:t>
                      </a:r>
                    </a:p>
                    <a:p>
                      <a:r>
                        <a:rPr lang="en-US" sz="2800" dirty="0" smtClean="0"/>
                        <a:t>5.New Delhi</a:t>
                      </a:r>
                      <a:r>
                        <a:rPr lang="en-US" sz="2800" baseline="0" dirty="0" smtClean="0"/>
                        <a:t> is </a:t>
                      </a:r>
                      <a:endParaRPr lang="en-US" sz="2800" dirty="0"/>
                    </a:p>
                  </a:txBody>
                  <a:tcPr/>
                </a:tc>
                <a:tc>
                  <a:txBody>
                    <a:bodyPr/>
                    <a:lstStyle/>
                    <a:p>
                      <a:r>
                        <a:rPr lang="en-US" sz="2800" dirty="0" smtClean="0"/>
                        <a:t>a) In the world. </a:t>
                      </a:r>
                    </a:p>
                    <a:p>
                      <a:r>
                        <a:rPr lang="en-US" sz="2800" dirty="0" smtClean="0"/>
                        <a:t>b) 3,287,590 square kilometers .</a:t>
                      </a:r>
                    </a:p>
                    <a:p>
                      <a:r>
                        <a:rPr lang="en-US" sz="2800" dirty="0" smtClean="0"/>
                        <a:t>c) In 1947 .</a:t>
                      </a:r>
                    </a:p>
                    <a:p>
                      <a:r>
                        <a:rPr lang="en-US" sz="2800" dirty="0" smtClean="0"/>
                        <a:t>d)The capital .</a:t>
                      </a:r>
                    </a:p>
                    <a:p>
                      <a:r>
                        <a:rPr lang="en-US" sz="2800" dirty="0" smtClean="0"/>
                        <a:t>e)Among South Asian Countries.</a:t>
                      </a:r>
                      <a:endParaRPr lang="en-US" sz="2800" dirty="0"/>
                    </a:p>
                  </a:txBody>
                  <a:tcPr/>
                </a:tc>
              </a:tr>
            </a:tbl>
          </a:graphicData>
        </a:graphic>
      </p:graphicFrame>
    </p:spTree>
    <p:extLst>
      <p:ext uri="{BB962C8B-B14F-4D97-AF65-F5344CB8AC3E}">
        <p14:creationId xmlns:p14="http://schemas.microsoft.com/office/powerpoint/2010/main" val="23441703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714" y="168812"/>
            <a:ext cx="11798231" cy="6527409"/>
          </a:xfrm>
          <a:prstGeom prst="rect">
            <a:avLst/>
          </a:prstGeom>
        </p:spPr>
      </p:pic>
      <p:sp>
        <p:nvSpPr>
          <p:cNvPr id="3" name="Rectangle 2"/>
          <p:cNvSpPr/>
          <p:nvPr/>
        </p:nvSpPr>
        <p:spPr>
          <a:xfrm>
            <a:off x="3478074" y="1518363"/>
            <a:ext cx="4419929"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latin typeface="Arial Black" panose="020B0A04020102020204" pitchFamily="34" charset="0"/>
              </a:rPr>
              <a:t>Home Task</a:t>
            </a:r>
            <a:endParaRPr lang="en-US" sz="5400" dirty="0">
              <a:ln w="0"/>
              <a:effectLst>
                <a:outerShdw blurRad="38100" dist="19050" dir="2700000" algn="tl" rotWithShape="0">
                  <a:schemeClr val="dk1">
                    <a:alpha val="40000"/>
                  </a:schemeClr>
                </a:outerShdw>
              </a:effectLst>
              <a:latin typeface="Arial Black" panose="020B0A04020102020204" pitchFamily="34" charset="0"/>
            </a:endParaRPr>
          </a:p>
        </p:txBody>
      </p:sp>
      <p:sp>
        <p:nvSpPr>
          <p:cNvPr id="4" name="Rectangle 3"/>
          <p:cNvSpPr/>
          <p:nvPr/>
        </p:nvSpPr>
        <p:spPr>
          <a:xfrm>
            <a:off x="664758" y="2777422"/>
            <a:ext cx="10956141"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rPr>
              <a:t>Writ</a:t>
            </a:r>
            <a:r>
              <a:rPr lang="en-US" sz="4800" b="1" cap="none" spc="0" dirty="0" smtClean="0">
                <a:ln w="9525">
                  <a:solidFill>
                    <a:schemeClr val="bg1"/>
                  </a:solidFill>
                  <a:prstDash val="solid"/>
                </a:ln>
                <a:solidFill>
                  <a:schemeClr val="accent5"/>
                </a:solidFill>
              </a:rPr>
              <a:t>e the summary of the above Passage.</a:t>
            </a:r>
            <a:endParaRPr lang="en-US" sz="4800" b="1" cap="none" spc="0" dirty="0">
              <a:ln w="9525">
                <a:solidFill>
                  <a:schemeClr val="bg1"/>
                </a:solidFill>
                <a:prstDash val="solid"/>
              </a:ln>
              <a:solidFill>
                <a:schemeClr val="accent5"/>
              </a:solidFill>
            </a:endParaRPr>
          </a:p>
        </p:txBody>
      </p:sp>
    </p:spTree>
    <p:extLst>
      <p:ext uri="{BB962C8B-B14F-4D97-AF65-F5344CB8AC3E}">
        <p14:creationId xmlns:p14="http://schemas.microsoft.com/office/powerpoint/2010/main" val="691891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571820" y="2179545"/>
            <a:ext cx="6963959" cy="1107996"/>
          </a:xfrm>
          <a:prstGeom prst="rect">
            <a:avLst/>
          </a:prstGeom>
          <a:noFill/>
        </p:spPr>
        <p:txBody>
          <a:bodyPr wrap="none" lIns="91440" tIns="45720" rIns="91440" bIns="45720">
            <a:spAutoFit/>
          </a:bodyPr>
          <a:lstStyle/>
          <a:p>
            <a:pPr algn="ctr"/>
            <a:r>
              <a:rPr lang="en-US" sz="6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Thank you all. </a:t>
            </a:r>
            <a:endParaRPr lang="en-US" sz="6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endParaRPr>
          </a:p>
        </p:txBody>
      </p:sp>
    </p:spTree>
    <p:extLst>
      <p:ext uri="{BB962C8B-B14F-4D97-AF65-F5344CB8AC3E}">
        <p14:creationId xmlns:p14="http://schemas.microsoft.com/office/powerpoint/2010/main" val="1364339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1" y="89951"/>
            <a:ext cx="5657849" cy="6586537"/>
          </a:xfrm>
          <a:prstGeom prst="rect">
            <a:avLst/>
          </a:prstGeom>
        </p:spPr>
      </p:pic>
      <p:sp>
        <p:nvSpPr>
          <p:cNvPr id="5" name="Rectangle 4"/>
          <p:cNvSpPr/>
          <p:nvPr/>
        </p:nvSpPr>
        <p:spPr>
          <a:xfrm>
            <a:off x="6025352" y="609897"/>
            <a:ext cx="5970595" cy="83099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dirty="0" smtClean="0">
                <a:ln/>
                <a:solidFill>
                  <a:schemeClr val="accent4"/>
                </a:solidFill>
              </a:rPr>
              <a:t>Today our topic is …..</a:t>
            </a:r>
            <a:endParaRPr lang="en-US" sz="4800" b="1" cap="none" spc="0" dirty="0">
              <a:ln/>
              <a:solidFill>
                <a:schemeClr val="accent4"/>
              </a:solidFill>
              <a:effectLst/>
            </a:endParaRPr>
          </a:p>
        </p:txBody>
      </p:sp>
      <p:sp>
        <p:nvSpPr>
          <p:cNvPr id="7" name="Rectangle 6"/>
          <p:cNvSpPr/>
          <p:nvPr/>
        </p:nvSpPr>
        <p:spPr>
          <a:xfrm>
            <a:off x="6025353" y="2210098"/>
            <a:ext cx="5970594" cy="1754326"/>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Unit six: </a:t>
            </a:r>
          </a:p>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a:t>
            </a:r>
            <a:r>
              <a:rPr lang="en-US" sz="5400" b="1" cap="none" spc="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Neighbours</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Rectangle 7"/>
          <p:cNvSpPr/>
          <p:nvPr/>
        </p:nvSpPr>
        <p:spPr>
          <a:xfrm>
            <a:off x="6211381" y="4424000"/>
            <a:ext cx="5598536" cy="1754326"/>
          </a:xfrm>
          <a:prstGeom prst="rect">
            <a:avLst/>
          </a:prstGeom>
          <a:noFill/>
        </p:spPr>
        <p:txBody>
          <a:bodyPr wrap="squar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Lesson 4 : India : Unity in Diversity</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75271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heel(1)">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Rectangle 2"/>
          <p:cNvSpPr/>
          <p:nvPr/>
        </p:nvSpPr>
        <p:spPr>
          <a:xfrm>
            <a:off x="2552110" y="98474"/>
            <a:ext cx="5906104"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Learning outcomes </a:t>
            </a:r>
            <a:endParaRPr lang="en-US" sz="5400" b="1" cap="none" spc="50" dirty="0">
              <a:ln w="0"/>
              <a:solidFill>
                <a:schemeClr val="bg2"/>
              </a:solidFill>
              <a:effectLst>
                <a:innerShdw blurRad="63500" dist="50800" dir="13500000">
                  <a:srgbClr val="000000">
                    <a:alpha val="50000"/>
                  </a:srgbClr>
                </a:innerShdw>
              </a:effectLst>
            </a:endParaRPr>
          </a:p>
        </p:txBody>
      </p:sp>
      <p:sp>
        <p:nvSpPr>
          <p:cNvPr id="4" name="TextBox 3"/>
          <p:cNvSpPr txBox="1"/>
          <p:nvPr/>
        </p:nvSpPr>
        <p:spPr>
          <a:xfrm>
            <a:off x="1153552" y="1237957"/>
            <a:ext cx="9594166" cy="584775"/>
          </a:xfrm>
          <a:prstGeom prst="rect">
            <a:avLst/>
          </a:prstGeom>
          <a:noFill/>
        </p:spPr>
        <p:txBody>
          <a:bodyPr wrap="square" rtlCol="0">
            <a:spAutoFit/>
          </a:bodyPr>
          <a:lstStyle/>
          <a:p>
            <a:r>
              <a:rPr lang="en-US" sz="3200" dirty="0" smtClean="0">
                <a:solidFill>
                  <a:schemeClr val="bg1"/>
                </a:solidFill>
              </a:rPr>
              <a:t>After reading the text students will be able to tell ………..</a:t>
            </a:r>
            <a:endParaRPr lang="en-US" sz="3200" dirty="0">
              <a:solidFill>
                <a:schemeClr val="bg1"/>
              </a:solidFill>
            </a:endParaRPr>
          </a:p>
        </p:txBody>
      </p:sp>
      <p:sp>
        <p:nvSpPr>
          <p:cNvPr id="5" name="TextBox 4"/>
          <p:cNvSpPr txBox="1"/>
          <p:nvPr/>
        </p:nvSpPr>
        <p:spPr>
          <a:xfrm>
            <a:off x="225083" y="2405575"/>
            <a:ext cx="11859065" cy="2862322"/>
          </a:xfrm>
          <a:prstGeom prst="rect">
            <a:avLst/>
          </a:prstGeom>
          <a:noFill/>
        </p:spPr>
        <p:txBody>
          <a:bodyPr wrap="square" rtlCol="0">
            <a:spAutoFit/>
          </a:bodyPr>
          <a:lstStyle/>
          <a:p>
            <a:pPr marL="285750" indent="-285750">
              <a:buFont typeface="Wingdings" panose="05000000000000000000" pitchFamily="2" charset="2"/>
              <a:buChar char="q"/>
            </a:pPr>
            <a:r>
              <a:rPr lang="en-US" sz="3600" dirty="0" smtClean="0">
                <a:solidFill>
                  <a:schemeClr val="bg1"/>
                </a:solidFill>
                <a:latin typeface="Arial Black" panose="020B0A04020102020204" pitchFamily="34" charset="0"/>
              </a:rPr>
              <a:t>The total land area of India .</a:t>
            </a:r>
          </a:p>
          <a:p>
            <a:pPr marL="285750" indent="-285750">
              <a:buFont typeface="Wingdings" panose="05000000000000000000" pitchFamily="2" charset="2"/>
              <a:buChar char="q"/>
            </a:pPr>
            <a:r>
              <a:rPr lang="en-US" sz="3600" dirty="0" smtClean="0">
                <a:solidFill>
                  <a:schemeClr val="bg1"/>
                </a:solidFill>
                <a:latin typeface="Arial Black" panose="020B0A04020102020204" pitchFamily="34" charset="0"/>
              </a:rPr>
              <a:t>The meaning of some new words.</a:t>
            </a:r>
          </a:p>
          <a:p>
            <a:pPr marL="285750" indent="-285750">
              <a:buFont typeface="Wingdings" panose="05000000000000000000" pitchFamily="2" charset="2"/>
              <a:buChar char="q"/>
            </a:pPr>
            <a:r>
              <a:rPr lang="en-US" sz="3600" dirty="0" smtClean="0">
                <a:solidFill>
                  <a:schemeClr val="bg1"/>
                </a:solidFill>
                <a:latin typeface="Arial Black" panose="020B0A04020102020204" pitchFamily="34" charset="0"/>
              </a:rPr>
              <a:t>The name of border countries around India.</a:t>
            </a:r>
          </a:p>
          <a:p>
            <a:pPr marL="285750" indent="-285750">
              <a:buFont typeface="Wingdings" panose="05000000000000000000" pitchFamily="2" charset="2"/>
              <a:buChar char="q"/>
            </a:pPr>
            <a:r>
              <a:rPr lang="en-US" sz="3600" dirty="0" smtClean="0">
                <a:solidFill>
                  <a:schemeClr val="bg1"/>
                </a:solidFill>
                <a:latin typeface="Arial Black" panose="020B0A04020102020204" pitchFamily="34" charset="0"/>
              </a:rPr>
              <a:t>Some tourist attractions in India .</a:t>
            </a:r>
          </a:p>
          <a:p>
            <a:endParaRPr lang="en-US" dirty="0" smtClean="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28834506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 calcmode="lin" valueType="num">
                                      <p:cBhvr>
                                        <p:cTn id="17" dur="500" fill="hold"/>
                                        <p:tgtEl>
                                          <p:spTgt spid="4"/>
                                        </p:tgtEl>
                                        <p:attrNameLst>
                                          <p:attrName>style.rotation</p:attrName>
                                        </p:attrNameLst>
                                      </p:cBhvr>
                                      <p:tavLst>
                                        <p:tav tm="0">
                                          <p:val>
                                            <p:fltVal val="360"/>
                                          </p:val>
                                        </p:tav>
                                        <p:tav tm="100000">
                                          <p:val>
                                            <p:fltVal val="0"/>
                                          </p:val>
                                        </p:tav>
                                      </p:tavLst>
                                    </p:anim>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
                                        </p:tgtEl>
                                        <p:attrNameLst>
                                          <p:attrName>ppt_y</p:attrName>
                                        </p:attrNameLst>
                                      </p:cBhvr>
                                      <p:tavLst>
                                        <p:tav tm="0">
                                          <p:val>
                                            <p:strVal val="#ppt_y"/>
                                          </p:val>
                                        </p:tav>
                                        <p:tav tm="100000">
                                          <p:val>
                                            <p:strVal val="#ppt_y"/>
                                          </p:val>
                                        </p:tav>
                                      </p:tavLst>
                                    </p:anim>
                                    <p:anim calcmode="lin" valueType="num">
                                      <p:cBhvr>
                                        <p:cTn id="2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18" y="225082"/>
            <a:ext cx="6096002" cy="6527409"/>
          </a:xfrm>
          <a:prstGeom prst="rect">
            <a:avLst/>
          </a:prstGeom>
        </p:spPr>
      </p:pic>
      <p:sp>
        <p:nvSpPr>
          <p:cNvPr id="3" name="Rectangle 2"/>
          <p:cNvSpPr/>
          <p:nvPr/>
        </p:nvSpPr>
        <p:spPr>
          <a:xfrm>
            <a:off x="6471138" y="899385"/>
            <a:ext cx="5644423" cy="4247317"/>
          </a:xfrm>
          <a:prstGeom prst="rect">
            <a:avLst/>
          </a:prstGeom>
          <a:noFill/>
        </p:spPr>
        <p:txBody>
          <a:bodyPr wrap="square" lIns="91440" tIns="45720" rIns="91440" bIns="45720">
            <a:spAutoFit/>
          </a:bodyPr>
          <a:lstStyle/>
          <a:p>
            <a:pPr algn="just"/>
            <a:r>
              <a:rPr lang="en-US" sz="5400" i="1" cap="none" spc="0" dirty="0" smtClean="0">
                <a:ln w="0"/>
                <a:solidFill>
                  <a:srgbClr val="FF0000"/>
                </a:solidFill>
                <a:effectLst>
                  <a:outerShdw blurRad="38100" dist="19050" dir="2700000" algn="tl" rotWithShape="0">
                    <a:schemeClr val="dk1">
                      <a:alpha val="40000"/>
                    </a:schemeClr>
                  </a:outerShdw>
                </a:effectLst>
              </a:rPr>
              <a:t>India is the seventh </a:t>
            </a:r>
          </a:p>
          <a:p>
            <a:pPr algn="just"/>
            <a:r>
              <a:rPr lang="en-US" sz="5400" i="1" dirty="0">
                <a:ln w="0"/>
                <a:solidFill>
                  <a:srgbClr val="FF0000"/>
                </a:solidFill>
                <a:effectLst>
                  <a:outerShdw blurRad="38100" dist="19050" dir="2700000" algn="tl" rotWithShape="0">
                    <a:schemeClr val="dk1">
                      <a:alpha val="40000"/>
                    </a:schemeClr>
                  </a:outerShdw>
                </a:effectLst>
              </a:rPr>
              <a:t>l</a:t>
            </a:r>
            <a:r>
              <a:rPr lang="en-US" sz="5400" i="1" dirty="0" smtClean="0">
                <a:ln w="0"/>
                <a:solidFill>
                  <a:srgbClr val="FF0000"/>
                </a:solidFill>
                <a:effectLst>
                  <a:outerShdw blurRad="38100" dist="19050" dir="2700000" algn="tl" rotWithShape="0">
                    <a:schemeClr val="dk1">
                      <a:alpha val="40000"/>
                    </a:schemeClr>
                  </a:outerShdw>
                </a:effectLst>
              </a:rPr>
              <a:t>argest country in the world</a:t>
            </a:r>
            <a:r>
              <a:rPr lang="en-US" sz="5400" i="1" cap="none" spc="0" dirty="0" smtClean="0">
                <a:ln w="0"/>
                <a:solidFill>
                  <a:srgbClr val="FF0000"/>
                </a:solidFill>
                <a:effectLst>
                  <a:outerShdw blurRad="38100" dist="19050" dir="2700000" algn="tl" rotWithShape="0">
                    <a:schemeClr val="dk1">
                      <a:alpha val="40000"/>
                    </a:schemeClr>
                  </a:outerShdw>
                </a:effectLst>
              </a:rPr>
              <a:t> with an area of 3,287,590 square kilometers.</a:t>
            </a:r>
            <a:endParaRPr lang="en-US" sz="5400" i="1"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24336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1+#ppt_w/2"/>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3939406" y="104660"/>
            <a:ext cx="3740575" cy="830997"/>
          </a:xfrm>
          <a:prstGeom prst="rect">
            <a:avLst/>
          </a:prstGeom>
          <a:noFill/>
        </p:spPr>
        <p:txBody>
          <a:bodyPr wrap="none" lIns="91440" tIns="45720" rIns="91440" bIns="45720">
            <a:spAutoFit/>
          </a:bodyPr>
          <a:lstStyle/>
          <a:p>
            <a:pPr algn="ctr"/>
            <a:r>
              <a:rPr lang="en-US" sz="4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Single</a:t>
            </a:r>
            <a:r>
              <a:rPr lang="en-US" sz="48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 </a:t>
            </a:r>
            <a:r>
              <a:rPr lang="en-US" sz="4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work</a:t>
            </a:r>
            <a:r>
              <a:rPr lang="en-US" sz="48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 </a:t>
            </a:r>
            <a:endParaRPr 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endParaRPr>
          </a:p>
        </p:txBody>
      </p:sp>
      <p:sp>
        <p:nvSpPr>
          <p:cNvPr id="3" name="TextBox 2"/>
          <p:cNvSpPr txBox="1"/>
          <p:nvPr/>
        </p:nvSpPr>
        <p:spPr>
          <a:xfrm>
            <a:off x="117296" y="935657"/>
            <a:ext cx="11859065" cy="5509200"/>
          </a:xfrm>
          <a:prstGeom prst="rect">
            <a:avLst/>
          </a:prstGeom>
          <a:noFill/>
        </p:spPr>
        <p:txBody>
          <a:bodyPr wrap="square" rtlCol="0">
            <a:spAutoFit/>
          </a:bodyPr>
          <a:lstStyle/>
          <a:p>
            <a:pPr marL="571500" indent="-571500">
              <a:buFont typeface="Wingdings" panose="05000000000000000000" pitchFamily="2" charset="2"/>
              <a:buChar char="v"/>
            </a:pPr>
            <a:r>
              <a:rPr lang="en-US" sz="3200" dirty="0" smtClean="0"/>
              <a:t> Choose the best answer from the alternatives :--</a:t>
            </a:r>
          </a:p>
          <a:p>
            <a:r>
              <a:rPr lang="en-US" sz="3200" dirty="0" smtClean="0"/>
              <a:t>1. Our closest neighbor is ……. </a:t>
            </a:r>
          </a:p>
          <a:p>
            <a:r>
              <a:rPr lang="en-US" sz="3200" dirty="0" smtClean="0"/>
              <a:t>(a)China (b) Nepal (c) </a:t>
            </a:r>
            <a:r>
              <a:rPr lang="en-US" sz="3200" dirty="0" err="1" smtClean="0"/>
              <a:t>SriLanka</a:t>
            </a:r>
            <a:r>
              <a:rPr lang="en-US" sz="3200" dirty="0" smtClean="0"/>
              <a:t> (d) India . </a:t>
            </a:r>
          </a:p>
          <a:p>
            <a:r>
              <a:rPr lang="en-US" sz="3200" dirty="0" smtClean="0"/>
              <a:t>2. India is bordered by ………… to the West. </a:t>
            </a:r>
          </a:p>
          <a:p>
            <a:r>
              <a:rPr lang="en-US" sz="3200" dirty="0" smtClean="0"/>
              <a:t>(a)Pakistan(b) Bhutan (c) German  (d) Bangladesh. </a:t>
            </a:r>
          </a:p>
          <a:p>
            <a:r>
              <a:rPr lang="en-US" sz="3200" dirty="0" smtClean="0"/>
              <a:t>3.The Europeans came to India in the  ………. </a:t>
            </a:r>
          </a:p>
          <a:p>
            <a:r>
              <a:rPr lang="en-US" sz="3200" dirty="0" smtClean="0"/>
              <a:t>(a)17</a:t>
            </a:r>
            <a:r>
              <a:rPr lang="en-US" sz="3200" baseline="30000" dirty="0" smtClean="0"/>
              <a:t>th</a:t>
            </a:r>
            <a:r>
              <a:rPr lang="en-US" sz="3200" dirty="0" smtClean="0"/>
              <a:t> century (b)18</a:t>
            </a:r>
            <a:r>
              <a:rPr lang="en-US" sz="3200" baseline="30000" dirty="0" smtClean="0"/>
              <a:t>th</a:t>
            </a:r>
            <a:r>
              <a:rPr lang="en-US" sz="3200" dirty="0" smtClean="0"/>
              <a:t> century (c) 19</a:t>
            </a:r>
            <a:r>
              <a:rPr lang="en-US" sz="3200" baseline="30000" dirty="0" smtClean="0"/>
              <a:t>th</a:t>
            </a:r>
            <a:r>
              <a:rPr lang="en-US" sz="3200" dirty="0" smtClean="0"/>
              <a:t> century (d)20</a:t>
            </a:r>
            <a:r>
              <a:rPr lang="en-US" sz="3200" baseline="30000" dirty="0" smtClean="0"/>
              <a:t>th</a:t>
            </a:r>
            <a:r>
              <a:rPr lang="en-US" sz="3200" dirty="0" smtClean="0"/>
              <a:t> century. </a:t>
            </a:r>
          </a:p>
          <a:p>
            <a:r>
              <a:rPr lang="en-US" sz="3200" dirty="0" smtClean="0"/>
              <a:t>4.Kashmir has described as a ………  on earth.</a:t>
            </a:r>
          </a:p>
          <a:p>
            <a:r>
              <a:rPr lang="en-US" sz="3200" dirty="0" smtClean="0"/>
              <a:t>(a) Paradise (b) jungle(c) hell (d) foot.</a:t>
            </a:r>
          </a:p>
          <a:p>
            <a:r>
              <a:rPr lang="en-US" sz="3200" dirty="0" smtClean="0"/>
              <a:t>5. The people of India use ……. dialects. </a:t>
            </a:r>
          </a:p>
          <a:p>
            <a:r>
              <a:rPr lang="en-US" sz="3200" dirty="0" smtClean="0"/>
              <a:t>(a )400 (b) 845(c) 846 (d) 844.</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9008" y="1899137"/>
            <a:ext cx="584827" cy="599036"/>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72" y="3806186"/>
            <a:ext cx="584827" cy="599036"/>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73" y="2850459"/>
            <a:ext cx="584827" cy="599036"/>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74" y="4761914"/>
            <a:ext cx="584827" cy="599036"/>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9406" y="5845821"/>
            <a:ext cx="584827" cy="599036"/>
          </a:xfrm>
          <a:prstGeom prst="rect">
            <a:avLst/>
          </a:prstGeom>
        </p:spPr>
      </p:pic>
    </p:spTree>
    <p:extLst>
      <p:ext uri="{BB962C8B-B14F-4D97-AF65-F5344CB8AC3E}">
        <p14:creationId xmlns:p14="http://schemas.microsoft.com/office/powerpoint/2010/main" val="24364237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80">
                                          <p:stCondLst>
                                            <p:cond delay="0"/>
                                          </p:stCondLst>
                                        </p:cTn>
                                        <p:tgtEl>
                                          <p:spTgt spid="10"/>
                                        </p:tgtEl>
                                      </p:cBhvr>
                                    </p:animEffect>
                                    <p:anim calcmode="lin" valueType="num">
                                      <p:cBhvr>
                                        <p:cTn id="5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1" dur="26">
                                          <p:stCondLst>
                                            <p:cond delay="650"/>
                                          </p:stCondLst>
                                        </p:cTn>
                                        <p:tgtEl>
                                          <p:spTgt spid="10"/>
                                        </p:tgtEl>
                                      </p:cBhvr>
                                      <p:to x="100000" y="60000"/>
                                    </p:animScale>
                                    <p:animScale>
                                      <p:cBhvr>
                                        <p:cTn id="62" dur="166" decel="50000">
                                          <p:stCondLst>
                                            <p:cond delay="676"/>
                                          </p:stCondLst>
                                        </p:cTn>
                                        <p:tgtEl>
                                          <p:spTgt spid="10"/>
                                        </p:tgtEl>
                                      </p:cBhvr>
                                      <p:to x="100000" y="100000"/>
                                    </p:animScale>
                                    <p:animScale>
                                      <p:cBhvr>
                                        <p:cTn id="63" dur="26">
                                          <p:stCondLst>
                                            <p:cond delay="1312"/>
                                          </p:stCondLst>
                                        </p:cTn>
                                        <p:tgtEl>
                                          <p:spTgt spid="10"/>
                                        </p:tgtEl>
                                      </p:cBhvr>
                                      <p:to x="100000" y="80000"/>
                                    </p:animScale>
                                    <p:animScale>
                                      <p:cBhvr>
                                        <p:cTn id="64" dur="166" decel="50000">
                                          <p:stCondLst>
                                            <p:cond delay="1338"/>
                                          </p:stCondLst>
                                        </p:cTn>
                                        <p:tgtEl>
                                          <p:spTgt spid="10"/>
                                        </p:tgtEl>
                                      </p:cBhvr>
                                      <p:to x="100000" y="100000"/>
                                    </p:animScale>
                                    <p:animScale>
                                      <p:cBhvr>
                                        <p:cTn id="65" dur="26">
                                          <p:stCondLst>
                                            <p:cond delay="1642"/>
                                          </p:stCondLst>
                                        </p:cTn>
                                        <p:tgtEl>
                                          <p:spTgt spid="10"/>
                                        </p:tgtEl>
                                      </p:cBhvr>
                                      <p:to x="100000" y="90000"/>
                                    </p:animScale>
                                    <p:animScale>
                                      <p:cBhvr>
                                        <p:cTn id="66" dur="166" decel="50000">
                                          <p:stCondLst>
                                            <p:cond delay="1668"/>
                                          </p:stCondLst>
                                        </p:cTn>
                                        <p:tgtEl>
                                          <p:spTgt spid="10"/>
                                        </p:tgtEl>
                                      </p:cBhvr>
                                      <p:to x="100000" y="100000"/>
                                    </p:animScale>
                                    <p:animScale>
                                      <p:cBhvr>
                                        <p:cTn id="67" dur="26">
                                          <p:stCondLst>
                                            <p:cond delay="1808"/>
                                          </p:stCondLst>
                                        </p:cTn>
                                        <p:tgtEl>
                                          <p:spTgt spid="10"/>
                                        </p:tgtEl>
                                      </p:cBhvr>
                                      <p:to x="100000" y="95000"/>
                                    </p:animScale>
                                    <p:animScale>
                                      <p:cBhvr>
                                        <p:cTn id="68" dur="166" decel="50000">
                                          <p:stCondLst>
                                            <p:cond delay="1834"/>
                                          </p:stCondLst>
                                        </p:cTn>
                                        <p:tgtEl>
                                          <p:spTgt spid="10"/>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 calcmode="lin" valueType="num">
                                      <p:cBhvr additive="base">
                                        <p:cTn id="7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1" presetClass="entr" presetSubtype="1"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heel(1)">
                                      <p:cBhvr>
                                        <p:cTn id="79" dur="2000"/>
                                        <p:tgtEl>
                                          <p:spTgt spid="3">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wipe(down)">
                                      <p:cBhvr>
                                        <p:cTn id="84" dur="580">
                                          <p:stCondLst>
                                            <p:cond delay="0"/>
                                          </p:stCondLst>
                                        </p:cTn>
                                        <p:tgtEl>
                                          <p:spTgt spid="9"/>
                                        </p:tgtEl>
                                      </p:cBhvr>
                                    </p:animEffect>
                                    <p:anim calcmode="lin" valueType="num">
                                      <p:cBhvr>
                                        <p:cTn id="8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0" dur="26">
                                          <p:stCondLst>
                                            <p:cond delay="650"/>
                                          </p:stCondLst>
                                        </p:cTn>
                                        <p:tgtEl>
                                          <p:spTgt spid="9"/>
                                        </p:tgtEl>
                                      </p:cBhvr>
                                      <p:to x="100000" y="60000"/>
                                    </p:animScale>
                                    <p:animScale>
                                      <p:cBhvr>
                                        <p:cTn id="91" dur="166" decel="50000">
                                          <p:stCondLst>
                                            <p:cond delay="676"/>
                                          </p:stCondLst>
                                        </p:cTn>
                                        <p:tgtEl>
                                          <p:spTgt spid="9"/>
                                        </p:tgtEl>
                                      </p:cBhvr>
                                      <p:to x="100000" y="100000"/>
                                    </p:animScale>
                                    <p:animScale>
                                      <p:cBhvr>
                                        <p:cTn id="92" dur="26">
                                          <p:stCondLst>
                                            <p:cond delay="1312"/>
                                          </p:stCondLst>
                                        </p:cTn>
                                        <p:tgtEl>
                                          <p:spTgt spid="9"/>
                                        </p:tgtEl>
                                      </p:cBhvr>
                                      <p:to x="100000" y="80000"/>
                                    </p:animScale>
                                    <p:animScale>
                                      <p:cBhvr>
                                        <p:cTn id="93" dur="166" decel="50000">
                                          <p:stCondLst>
                                            <p:cond delay="1338"/>
                                          </p:stCondLst>
                                        </p:cTn>
                                        <p:tgtEl>
                                          <p:spTgt spid="9"/>
                                        </p:tgtEl>
                                      </p:cBhvr>
                                      <p:to x="100000" y="100000"/>
                                    </p:animScale>
                                    <p:animScale>
                                      <p:cBhvr>
                                        <p:cTn id="94" dur="26">
                                          <p:stCondLst>
                                            <p:cond delay="1642"/>
                                          </p:stCondLst>
                                        </p:cTn>
                                        <p:tgtEl>
                                          <p:spTgt spid="9"/>
                                        </p:tgtEl>
                                      </p:cBhvr>
                                      <p:to x="100000" y="90000"/>
                                    </p:animScale>
                                    <p:animScale>
                                      <p:cBhvr>
                                        <p:cTn id="95" dur="166" decel="50000">
                                          <p:stCondLst>
                                            <p:cond delay="1668"/>
                                          </p:stCondLst>
                                        </p:cTn>
                                        <p:tgtEl>
                                          <p:spTgt spid="9"/>
                                        </p:tgtEl>
                                      </p:cBhvr>
                                      <p:to x="100000" y="100000"/>
                                    </p:animScale>
                                    <p:animScale>
                                      <p:cBhvr>
                                        <p:cTn id="96" dur="26">
                                          <p:stCondLst>
                                            <p:cond delay="1808"/>
                                          </p:stCondLst>
                                        </p:cTn>
                                        <p:tgtEl>
                                          <p:spTgt spid="9"/>
                                        </p:tgtEl>
                                      </p:cBhvr>
                                      <p:to x="100000" y="95000"/>
                                    </p:animScale>
                                    <p:animScale>
                                      <p:cBhvr>
                                        <p:cTn id="97" dur="166" decel="50000">
                                          <p:stCondLst>
                                            <p:cond delay="1834"/>
                                          </p:stCondLst>
                                        </p:cTn>
                                        <p:tgtEl>
                                          <p:spTgt spid="9"/>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45" presetClass="entr" presetSubtype="0" fill="hold" nodeType="clickEffect">
                                  <p:stCondLst>
                                    <p:cond delay="0"/>
                                  </p:stCondLst>
                                  <p:childTnLst>
                                    <p:set>
                                      <p:cBhvr>
                                        <p:cTn id="101" dur="1" fill="hold">
                                          <p:stCondLst>
                                            <p:cond delay="0"/>
                                          </p:stCondLst>
                                        </p:cTn>
                                        <p:tgtEl>
                                          <p:spTgt spid="3">
                                            <p:txEl>
                                              <p:pRg st="7" end="7"/>
                                            </p:txEl>
                                          </p:spTgt>
                                        </p:tgtEl>
                                        <p:attrNameLst>
                                          <p:attrName>style.visibility</p:attrName>
                                        </p:attrNameLst>
                                      </p:cBhvr>
                                      <p:to>
                                        <p:strVal val="visible"/>
                                      </p:to>
                                    </p:set>
                                    <p:animEffect transition="in" filter="fade">
                                      <p:cBhvr>
                                        <p:cTn id="102" dur="2000"/>
                                        <p:tgtEl>
                                          <p:spTgt spid="3">
                                            <p:txEl>
                                              <p:pRg st="7" end="7"/>
                                            </p:txEl>
                                          </p:spTgt>
                                        </p:tgtEl>
                                      </p:cBhvr>
                                    </p:animEffect>
                                    <p:anim calcmode="lin" valueType="num">
                                      <p:cBhvr>
                                        <p:cTn id="10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104"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8" end="8"/>
                                            </p:txEl>
                                          </p:spTgt>
                                        </p:tgtEl>
                                        <p:attrNameLst>
                                          <p:attrName>style.visibility</p:attrName>
                                        </p:attrNameLst>
                                      </p:cBhvr>
                                      <p:to>
                                        <p:strVal val="visible"/>
                                      </p:to>
                                    </p:set>
                                    <p:anim calcmode="lin" valueType="num">
                                      <p:cBhvr additive="base">
                                        <p:cTn id="10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down)">
                                      <p:cBhvr>
                                        <p:cTn id="115" dur="580">
                                          <p:stCondLst>
                                            <p:cond delay="0"/>
                                          </p:stCondLst>
                                        </p:cTn>
                                        <p:tgtEl>
                                          <p:spTgt spid="11"/>
                                        </p:tgtEl>
                                      </p:cBhvr>
                                    </p:animEffect>
                                    <p:anim calcmode="lin" valueType="num">
                                      <p:cBhvr>
                                        <p:cTn id="1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1" dur="26">
                                          <p:stCondLst>
                                            <p:cond delay="650"/>
                                          </p:stCondLst>
                                        </p:cTn>
                                        <p:tgtEl>
                                          <p:spTgt spid="11"/>
                                        </p:tgtEl>
                                      </p:cBhvr>
                                      <p:to x="100000" y="60000"/>
                                    </p:animScale>
                                    <p:animScale>
                                      <p:cBhvr>
                                        <p:cTn id="122" dur="166" decel="50000">
                                          <p:stCondLst>
                                            <p:cond delay="676"/>
                                          </p:stCondLst>
                                        </p:cTn>
                                        <p:tgtEl>
                                          <p:spTgt spid="11"/>
                                        </p:tgtEl>
                                      </p:cBhvr>
                                      <p:to x="100000" y="100000"/>
                                    </p:animScale>
                                    <p:animScale>
                                      <p:cBhvr>
                                        <p:cTn id="123" dur="26">
                                          <p:stCondLst>
                                            <p:cond delay="1312"/>
                                          </p:stCondLst>
                                        </p:cTn>
                                        <p:tgtEl>
                                          <p:spTgt spid="11"/>
                                        </p:tgtEl>
                                      </p:cBhvr>
                                      <p:to x="100000" y="80000"/>
                                    </p:animScale>
                                    <p:animScale>
                                      <p:cBhvr>
                                        <p:cTn id="124" dur="166" decel="50000">
                                          <p:stCondLst>
                                            <p:cond delay="1338"/>
                                          </p:stCondLst>
                                        </p:cTn>
                                        <p:tgtEl>
                                          <p:spTgt spid="11"/>
                                        </p:tgtEl>
                                      </p:cBhvr>
                                      <p:to x="100000" y="100000"/>
                                    </p:animScale>
                                    <p:animScale>
                                      <p:cBhvr>
                                        <p:cTn id="125" dur="26">
                                          <p:stCondLst>
                                            <p:cond delay="1642"/>
                                          </p:stCondLst>
                                        </p:cTn>
                                        <p:tgtEl>
                                          <p:spTgt spid="11"/>
                                        </p:tgtEl>
                                      </p:cBhvr>
                                      <p:to x="100000" y="90000"/>
                                    </p:animScale>
                                    <p:animScale>
                                      <p:cBhvr>
                                        <p:cTn id="126" dur="166" decel="50000">
                                          <p:stCondLst>
                                            <p:cond delay="1668"/>
                                          </p:stCondLst>
                                        </p:cTn>
                                        <p:tgtEl>
                                          <p:spTgt spid="11"/>
                                        </p:tgtEl>
                                      </p:cBhvr>
                                      <p:to x="100000" y="100000"/>
                                    </p:animScale>
                                    <p:animScale>
                                      <p:cBhvr>
                                        <p:cTn id="127" dur="26">
                                          <p:stCondLst>
                                            <p:cond delay="1808"/>
                                          </p:stCondLst>
                                        </p:cTn>
                                        <p:tgtEl>
                                          <p:spTgt spid="11"/>
                                        </p:tgtEl>
                                      </p:cBhvr>
                                      <p:to x="100000" y="95000"/>
                                    </p:animScale>
                                    <p:animScale>
                                      <p:cBhvr>
                                        <p:cTn id="128" dur="166" decel="50000">
                                          <p:stCondLst>
                                            <p:cond delay="1834"/>
                                          </p:stCondLst>
                                        </p:cTn>
                                        <p:tgtEl>
                                          <p:spTgt spid="11"/>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16" presetClass="entr" presetSubtype="21" fill="hold" nodeType="clickEffect">
                                  <p:stCondLst>
                                    <p:cond delay="0"/>
                                  </p:stCondLst>
                                  <p:childTnLst>
                                    <p:set>
                                      <p:cBhvr>
                                        <p:cTn id="132" dur="1" fill="hold">
                                          <p:stCondLst>
                                            <p:cond delay="0"/>
                                          </p:stCondLst>
                                        </p:cTn>
                                        <p:tgtEl>
                                          <p:spTgt spid="3">
                                            <p:txEl>
                                              <p:pRg st="9" end="9"/>
                                            </p:txEl>
                                          </p:spTgt>
                                        </p:tgtEl>
                                        <p:attrNameLst>
                                          <p:attrName>style.visibility</p:attrName>
                                        </p:attrNameLst>
                                      </p:cBhvr>
                                      <p:to>
                                        <p:strVal val="visible"/>
                                      </p:to>
                                    </p:set>
                                    <p:animEffect transition="in" filter="barn(inVertical)">
                                      <p:cBhvr>
                                        <p:cTn id="133" dur="500"/>
                                        <p:tgtEl>
                                          <p:spTgt spid="3">
                                            <p:txEl>
                                              <p:pRg st="9" end="9"/>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16" presetClass="entr" presetSubtype="21" fill="hold" nodeType="clickEffect">
                                  <p:stCondLst>
                                    <p:cond delay="0"/>
                                  </p:stCondLst>
                                  <p:childTnLst>
                                    <p:set>
                                      <p:cBhvr>
                                        <p:cTn id="137" dur="1" fill="hold">
                                          <p:stCondLst>
                                            <p:cond delay="0"/>
                                          </p:stCondLst>
                                        </p:cTn>
                                        <p:tgtEl>
                                          <p:spTgt spid="3">
                                            <p:txEl>
                                              <p:pRg st="10" end="10"/>
                                            </p:txEl>
                                          </p:spTgt>
                                        </p:tgtEl>
                                        <p:attrNameLst>
                                          <p:attrName>style.visibility</p:attrName>
                                        </p:attrNameLst>
                                      </p:cBhvr>
                                      <p:to>
                                        <p:strVal val="visible"/>
                                      </p:to>
                                    </p:set>
                                    <p:animEffect transition="in" filter="barn(inVertical)">
                                      <p:cBhvr>
                                        <p:cTn id="138" dur="500"/>
                                        <p:tgtEl>
                                          <p:spTgt spid="3">
                                            <p:txEl>
                                              <p:pRg st="10" end="10"/>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nodeType="clickEffect">
                                  <p:stCondLst>
                                    <p:cond delay="0"/>
                                  </p:stCondLst>
                                  <p:childTnLst>
                                    <p:set>
                                      <p:cBhvr>
                                        <p:cTn id="142" dur="1" fill="hold">
                                          <p:stCondLst>
                                            <p:cond delay="0"/>
                                          </p:stCondLst>
                                        </p:cTn>
                                        <p:tgtEl>
                                          <p:spTgt spid="12"/>
                                        </p:tgtEl>
                                        <p:attrNameLst>
                                          <p:attrName>style.visibility</p:attrName>
                                        </p:attrNameLst>
                                      </p:cBhvr>
                                      <p:to>
                                        <p:strVal val="visible"/>
                                      </p:to>
                                    </p:set>
                                    <p:animEffect transition="in" filter="wipe(down)">
                                      <p:cBhvr>
                                        <p:cTn id="143" dur="580">
                                          <p:stCondLst>
                                            <p:cond delay="0"/>
                                          </p:stCondLst>
                                        </p:cTn>
                                        <p:tgtEl>
                                          <p:spTgt spid="12"/>
                                        </p:tgtEl>
                                      </p:cBhvr>
                                    </p:animEffect>
                                    <p:anim calcmode="lin" valueType="num">
                                      <p:cBhvr>
                                        <p:cTn id="1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49" dur="26">
                                          <p:stCondLst>
                                            <p:cond delay="650"/>
                                          </p:stCondLst>
                                        </p:cTn>
                                        <p:tgtEl>
                                          <p:spTgt spid="12"/>
                                        </p:tgtEl>
                                      </p:cBhvr>
                                      <p:to x="100000" y="60000"/>
                                    </p:animScale>
                                    <p:animScale>
                                      <p:cBhvr>
                                        <p:cTn id="150" dur="166" decel="50000">
                                          <p:stCondLst>
                                            <p:cond delay="676"/>
                                          </p:stCondLst>
                                        </p:cTn>
                                        <p:tgtEl>
                                          <p:spTgt spid="12"/>
                                        </p:tgtEl>
                                      </p:cBhvr>
                                      <p:to x="100000" y="100000"/>
                                    </p:animScale>
                                    <p:animScale>
                                      <p:cBhvr>
                                        <p:cTn id="151" dur="26">
                                          <p:stCondLst>
                                            <p:cond delay="1312"/>
                                          </p:stCondLst>
                                        </p:cTn>
                                        <p:tgtEl>
                                          <p:spTgt spid="12"/>
                                        </p:tgtEl>
                                      </p:cBhvr>
                                      <p:to x="100000" y="80000"/>
                                    </p:animScale>
                                    <p:animScale>
                                      <p:cBhvr>
                                        <p:cTn id="152" dur="166" decel="50000">
                                          <p:stCondLst>
                                            <p:cond delay="1338"/>
                                          </p:stCondLst>
                                        </p:cTn>
                                        <p:tgtEl>
                                          <p:spTgt spid="12"/>
                                        </p:tgtEl>
                                      </p:cBhvr>
                                      <p:to x="100000" y="100000"/>
                                    </p:animScale>
                                    <p:animScale>
                                      <p:cBhvr>
                                        <p:cTn id="153" dur="26">
                                          <p:stCondLst>
                                            <p:cond delay="1642"/>
                                          </p:stCondLst>
                                        </p:cTn>
                                        <p:tgtEl>
                                          <p:spTgt spid="12"/>
                                        </p:tgtEl>
                                      </p:cBhvr>
                                      <p:to x="100000" y="90000"/>
                                    </p:animScale>
                                    <p:animScale>
                                      <p:cBhvr>
                                        <p:cTn id="154" dur="166" decel="50000">
                                          <p:stCondLst>
                                            <p:cond delay="1668"/>
                                          </p:stCondLst>
                                        </p:cTn>
                                        <p:tgtEl>
                                          <p:spTgt spid="12"/>
                                        </p:tgtEl>
                                      </p:cBhvr>
                                      <p:to x="100000" y="100000"/>
                                    </p:animScale>
                                    <p:animScale>
                                      <p:cBhvr>
                                        <p:cTn id="155" dur="26">
                                          <p:stCondLst>
                                            <p:cond delay="1808"/>
                                          </p:stCondLst>
                                        </p:cTn>
                                        <p:tgtEl>
                                          <p:spTgt spid="12"/>
                                        </p:tgtEl>
                                      </p:cBhvr>
                                      <p:to x="100000" y="95000"/>
                                    </p:animScale>
                                    <p:animScale>
                                      <p:cBhvr>
                                        <p:cTn id="1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126608" y="2057395"/>
            <a:ext cx="3446585" cy="1026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2"/>
                </a:solidFill>
              </a:rPr>
              <a:t>Border</a:t>
            </a:r>
            <a:endParaRPr lang="en-US" sz="4800" b="1" dirty="0">
              <a:solidFill>
                <a:schemeClr val="tx2"/>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9652" y="1448966"/>
            <a:ext cx="3492694" cy="191320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631" y="4160374"/>
            <a:ext cx="3492694" cy="1888734"/>
          </a:xfrm>
          <a:prstGeom prst="rect">
            <a:avLst/>
          </a:prstGeom>
        </p:spPr>
      </p:pic>
      <p:sp>
        <p:nvSpPr>
          <p:cNvPr id="8" name="Rectangle 7"/>
          <p:cNvSpPr/>
          <p:nvPr/>
        </p:nvSpPr>
        <p:spPr>
          <a:xfrm>
            <a:off x="8299939" y="2057395"/>
            <a:ext cx="3277771" cy="1026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2"/>
                </a:solidFill>
              </a:rPr>
              <a:t>Boundary</a:t>
            </a:r>
            <a:endParaRPr lang="en-US" sz="4800" b="1" dirty="0">
              <a:solidFill>
                <a:schemeClr val="tx2"/>
              </a:solidFill>
            </a:endParaRPr>
          </a:p>
        </p:txBody>
      </p:sp>
      <p:sp>
        <p:nvSpPr>
          <p:cNvPr id="9" name="Rectangle 8"/>
          <p:cNvSpPr/>
          <p:nvPr/>
        </p:nvSpPr>
        <p:spPr>
          <a:xfrm>
            <a:off x="126608" y="4600134"/>
            <a:ext cx="3446585" cy="9988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t>s</a:t>
            </a:r>
            <a:r>
              <a:rPr lang="en-US" sz="4800" b="1" dirty="0" err="1" smtClean="0">
                <a:solidFill>
                  <a:schemeClr val="tx2"/>
                </a:solidFill>
              </a:rPr>
              <a:t>populous</a:t>
            </a:r>
            <a:endParaRPr lang="en-US" sz="4800" b="1" dirty="0"/>
          </a:p>
        </p:txBody>
      </p:sp>
      <p:sp>
        <p:nvSpPr>
          <p:cNvPr id="10" name="Rectangle 9"/>
          <p:cNvSpPr/>
          <p:nvPr/>
        </p:nvSpPr>
        <p:spPr>
          <a:xfrm>
            <a:off x="8299939" y="4600134"/>
            <a:ext cx="3277771" cy="9988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2"/>
                </a:solidFill>
              </a:rPr>
              <a:t>crowded</a:t>
            </a:r>
            <a:endParaRPr lang="en-US" sz="4800" b="1" dirty="0">
              <a:solidFill>
                <a:schemeClr val="tx2"/>
              </a:solidFill>
            </a:endParaRPr>
          </a:p>
        </p:txBody>
      </p:sp>
      <p:sp>
        <p:nvSpPr>
          <p:cNvPr id="2" name="Rectangle 1"/>
          <p:cNvSpPr/>
          <p:nvPr/>
        </p:nvSpPr>
        <p:spPr>
          <a:xfrm>
            <a:off x="763160" y="483890"/>
            <a:ext cx="2173479" cy="707886"/>
          </a:xfrm>
          <a:prstGeom prst="rect">
            <a:avLst/>
          </a:prstGeom>
          <a:noFill/>
        </p:spPr>
        <p:txBody>
          <a:bodyPr wrap="none" lIns="91440" tIns="45720" rIns="91440" bIns="45720">
            <a:spAutoFit/>
          </a:bodyPr>
          <a:lstStyle/>
          <a:p>
            <a:pPr algn="ctr"/>
            <a:r>
              <a:rPr lang="en-US" sz="4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Key word</a:t>
            </a:r>
            <a:endPar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ectangle 3"/>
          <p:cNvSpPr/>
          <p:nvPr/>
        </p:nvSpPr>
        <p:spPr>
          <a:xfrm>
            <a:off x="5124932" y="345390"/>
            <a:ext cx="1942135"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Image</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Rectangle 4"/>
          <p:cNvSpPr/>
          <p:nvPr/>
        </p:nvSpPr>
        <p:spPr>
          <a:xfrm>
            <a:off x="8812554" y="422335"/>
            <a:ext cx="2252540" cy="769441"/>
          </a:xfrm>
          <a:prstGeom prst="rect">
            <a:avLst/>
          </a:prstGeom>
          <a:noFill/>
        </p:spPr>
        <p:txBody>
          <a:bodyPr wrap="none" lIns="91440" tIns="45720" rIns="91440" bIns="45720">
            <a:spAutoFit/>
          </a:bodyPr>
          <a:lstStyle/>
          <a:p>
            <a:pPr algn="ctr"/>
            <a:r>
              <a:rPr lang="en-US" sz="4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Meaning</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872712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randombar(horizont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strips(downLeft)">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43132" y="1348153"/>
            <a:ext cx="2700997" cy="84406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bg1"/>
                </a:solidFill>
              </a:rPr>
              <a:t>Invasion</a:t>
            </a:r>
            <a:r>
              <a:rPr lang="en-US" sz="4800" dirty="0" smtClean="0">
                <a:solidFill>
                  <a:schemeClr val="tx2"/>
                </a:solidFill>
              </a:rPr>
              <a:t> </a:t>
            </a:r>
            <a:endParaRPr lang="en-US" sz="4800" dirty="0">
              <a:solidFill>
                <a:schemeClr val="tx2"/>
              </a:solidFill>
            </a:endParaRPr>
          </a:p>
        </p:txBody>
      </p:sp>
      <p:sp>
        <p:nvSpPr>
          <p:cNvPr id="3" name="Rectangle 2"/>
          <p:cNvSpPr/>
          <p:nvPr/>
        </p:nvSpPr>
        <p:spPr>
          <a:xfrm>
            <a:off x="8846231" y="1348153"/>
            <a:ext cx="2700997" cy="84406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Assault</a:t>
            </a:r>
            <a:endParaRPr lang="en-US" sz="4800" dirty="0"/>
          </a:p>
        </p:txBody>
      </p:sp>
      <p:sp>
        <p:nvSpPr>
          <p:cNvPr id="4" name="Rectangle 3"/>
          <p:cNvSpPr/>
          <p:nvPr/>
        </p:nvSpPr>
        <p:spPr>
          <a:xfrm>
            <a:off x="443133" y="4661094"/>
            <a:ext cx="2700997" cy="84406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Flourish</a:t>
            </a:r>
            <a:endParaRPr lang="en-US" sz="4800" dirty="0"/>
          </a:p>
        </p:txBody>
      </p:sp>
      <p:sp>
        <p:nvSpPr>
          <p:cNvPr id="5" name="Rectangle 4"/>
          <p:cNvSpPr/>
          <p:nvPr/>
        </p:nvSpPr>
        <p:spPr>
          <a:xfrm>
            <a:off x="8536743" y="4661095"/>
            <a:ext cx="2700997" cy="84406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Prosper</a:t>
            </a:r>
            <a:endParaRPr lang="en-US" sz="4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157" y="1213765"/>
            <a:ext cx="4135901" cy="229452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4548" y="3699803"/>
            <a:ext cx="4135902" cy="2611897"/>
          </a:xfrm>
          <a:prstGeom prst="rect">
            <a:avLst/>
          </a:prstGeom>
        </p:spPr>
      </p:pic>
      <p:sp>
        <p:nvSpPr>
          <p:cNvPr id="8" name="Rectangle 7"/>
          <p:cNvSpPr/>
          <p:nvPr/>
        </p:nvSpPr>
        <p:spPr>
          <a:xfrm>
            <a:off x="443133" y="239151"/>
            <a:ext cx="2700996" cy="661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Arial Black" panose="020B0A04020102020204" pitchFamily="34" charset="0"/>
              </a:rPr>
              <a:t>Key word</a:t>
            </a:r>
            <a:endParaRPr lang="en-US" sz="3200" dirty="0">
              <a:latin typeface="Arial Black" panose="020B0A04020102020204" pitchFamily="34" charset="0"/>
            </a:endParaRPr>
          </a:p>
        </p:txBody>
      </p:sp>
      <p:sp>
        <p:nvSpPr>
          <p:cNvPr id="9" name="Rectangle 8"/>
          <p:cNvSpPr/>
          <p:nvPr/>
        </p:nvSpPr>
        <p:spPr>
          <a:xfrm>
            <a:off x="8846232" y="267286"/>
            <a:ext cx="2700996" cy="661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Meaning</a:t>
            </a:r>
            <a:endParaRPr lang="en-US" sz="2800" dirty="0"/>
          </a:p>
        </p:txBody>
      </p:sp>
      <p:sp>
        <p:nvSpPr>
          <p:cNvPr id="10" name="Rectangle 9"/>
          <p:cNvSpPr/>
          <p:nvPr/>
        </p:nvSpPr>
        <p:spPr>
          <a:xfrm>
            <a:off x="4741983" y="267285"/>
            <a:ext cx="2700996" cy="661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Image</a:t>
            </a:r>
            <a:endParaRPr lang="en-US" sz="2800" dirty="0"/>
          </a:p>
        </p:txBody>
      </p:sp>
    </p:spTree>
    <p:extLst>
      <p:ext uri="{BB962C8B-B14F-4D97-AF65-F5344CB8AC3E}">
        <p14:creationId xmlns:p14="http://schemas.microsoft.com/office/powerpoint/2010/main" val="356845376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anim calcmode="lin" valueType="num">
                                      <p:cBhvr>
                                        <p:cTn id="44" dur="1000" fill="hold"/>
                                        <p:tgtEl>
                                          <p:spTgt spid="4"/>
                                        </p:tgtEl>
                                        <p:attrNameLst>
                                          <p:attrName>ppt_x</p:attrName>
                                        </p:attrNameLst>
                                      </p:cBhvr>
                                      <p:tavLst>
                                        <p:tav tm="0">
                                          <p:val>
                                            <p:strVal val="#ppt_x"/>
                                          </p:val>
                                        </p:tav>
                                        <p:tav tm="100000">
                                          <p:val>
                                            <p:strVal val="#ppt_x"/>
                                          </p:val>
                                        </p:tav>
                                      </p:tavLst>
                                    </p:anim>
                                    <p:anim calcmode="lin" valueType="num">
                                      <p:cBhvr>
                                        <p:cTn id="4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39150" y="1083212"/>
            <a:ext cx="3334043" cy="112307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Supremacy</a:t>
            </a:r>
            <a:endParaRPr lang="en-US" sz="4800" b="1" dirty="0"/>
          </a:p>
        </p:txBody>
      </p:sp>
      <p:sp>
        <p:nvSpPr>
          <p:cNvPr id="6" name="Rectangle 5"/>
          <p:cNvSpPr/>
          <p:nvPr/>
        </p:nvSpPr>
        <p:spPr>
          <a:xfrm>
            <a:off x="8663353" y="1083212"/>
            <a:ext cx="3334043" cy="112307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Dominion</a:t>
            </a:r>
            <a:endParaRPr lang="en-US" sz="4800" b="1" dirty="0"/>
          </a:p>
        </p:txBody>
      </p:sp>
      <p:sp>
        <p:nvSpPr>
          <p:cNvPr id="7" name="Rectangle 6"/>
          <p:cNvSpPr/>
          <p:nvPr/>
        </p:nvSpPr>
        <p:spPr>
          <a:xfrm>
            <a:off x="239150" y="4285956"/>
            <a:ext cx="3334043" cy="112307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Victor</a:t>
            </a:r>
            <a:endParaRPr lang="en-US" sz="4800" b="1" dirty="0"/>
          </a:p>
        </p:txBody>
      </p:sp>
      <p:sp>
        <p:nvSpPr>
          <p:cNvPr id="8" name="Rectangle 7"/>
          <p:cNvSpPr/>
          <p:nvPr/>
        </p:nvSpPr>
        <p:spPr>
          <a:xfrm>
            <a:off x="8663353" y="4285956"/>
            <a:ext cx="3334043" cy="112307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Winner</a:t>
            </a:r>
            <a:endParaRPr lang="en-US" sz="4800"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8615" y="675249"/>
            <a:ext cx="4473527" cy="2475913"/>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35793" r="6445"/>
          <a:stretch/>
        </p:blipFill>
        <p:spPr>
          <a:xfrm>
            <a:off x="3868615" y="3474720"/>
            <a:ext cx="4473527" cy="2532185"/>
          </a:xfrm>
          <a:prstGeom prst="rect">
            <a:avLst/>
          </a:prstGeom>
        </p:spPr>
      </p:pic>
    </p:spTree>
    <p:extLst>
      <p:ext uri="{BB962C8B-B14F-4D97-AF65-F5344CB8AC3E}">
        <p14:creationId xmlns:p14="http://schemas.microsoft.com/office/powerpoint/2010/main" val="24256260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33858A47-A73E-4B1A-8000-77D365801FCC}" vid="{26DF0616-2A06-4911-BAD2-FC8B2894DD98}"/>
    </a:ext>
  </a:extLst>
</a:theme>
</file>

<file path=docProps/app.xml><?xml version="1.0" encoding="utf-8"?>
<Properties xmlns="http://schemas.openxmlformats.org/officeDocument/2006/extended-properties" xmlns:vt="http://schemas.openxmlformats.org/officeDocument/2006/docPropsVTypes">
  <Template>Theme1</Template>
  <TotalTime>1767</TotalTime>
  <Words>503</Words>
  <Application>Microsoft Office PowerPoint</Application>
  <PresentationFormat>Widescreen</PresentationFormat>
  <Paragraphs>100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Arial Rounded MT Bold</vt:lpstr>
      <vt:lpstr>Calibri</vt:lpstr>
      <vt:lpstr>Wingdings</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105</cp:revision>
  <dcterms:created xsi:type="dcterms:W3CDTF">2021-11-19T03:56:11Z</dcterms:created>
  <dcterms:modified xsi:type="dcterms:W3CDTF">2021-12-13T17:29:19Z</dcterms:modified>
</cp:coreProperties>
</file>