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3" r:id="rId3"/>
    <p:sldId id="274" r:id="rId4"/>
    <p:sldId id="275" r:id="rId5"/>
    <p:sldId id="276" r:id="rId6"/>
    <p:sldId id="262" r:id="rId7"/>
    <p:sldId id="263" r:id="rId8"/>
    <p:sldId id="270" r:id="rId9"/>
    <p:sldId id="272" r:id="rId10"/>
    <p:sldId id="264" r:id="rId11"/>
    <p:sldId id="266" r:id="rId12"/>
    <p:sldId id="267" r:id="rId13"/>
    <p:sldId id="265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8000"/>
    <a:srgbClr val="B9176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2823" autoAdjust="0"/>
  </p:normalViewPr>
  <p:slideViewPr>
    <p:cSldViewPr snapToGrid="0">
      <p:cViewPr varScale="1">
        <p:scale>
          <a:sx n="68" d="100"/>
          <a:sy n="68" d="100"/>
        </p:scale>
        <p:origin x="90" y="4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7" d="100"/>
        <a:sy n="5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8170A-0AB6-4229-9F3E-EC8EE847EF7D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BDCE0-1E15-4840-AEA3-18358DA1D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06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BDCE0-1E15-4840-AEA3-18358DA1D4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31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BDAE9-B4D5-4736-88DB-AC76B402DB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EB9C7C-1C4F-4E9F-83F0-6DE83CFE7E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65F63-A9FE-4AB3-B2A0-8387C6648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98A0-ECB3-4A39-A56A-3D13495A1D8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10D2F-B936-4C54-91F0-32AF65FDE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F8F5B-F8BB-4A20-9C38-047E643E4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E746-44B2-4096-AD15-D3709795E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13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7CC43-C800-4C7C-83DD-629BF8B4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83720D-8FD1-44D7-9F7C-6522642234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3B80E-456B-4AEB-AFA9-4DB44BF57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98A0-ECB3-4A39-A56A-3D13495A1D8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5CC19-9A6F-4F97-81AD-C2C98EE0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48B11-6522-4642-B92D-81D926337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E746-44B2-4096-AD15-D3709795E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86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6B8FE6-49FB-405B-877A-0D1BCA14B8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D49D1C-9249-46C5-87E3-5BAEFDA49A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ABD30-CF1C-4FAB-9EB0-62BA93753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98A0-ECB3-4A39-A56A-3D13495A1D8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B5B62-6830-4295-938D-11F70FEEF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E9C1A-6DA5-4D6F-A06A-CB2C235DF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E746-44B2-4096-AD15-D3709795E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701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CE36F-0D1E-4489-B479-575B95845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31736-F692-48B1-B6C5-40CD03D5A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0332F-FF26-43EF-97C8-D7E4ECDC3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98A0-ECB3-4A39-A56A-3D13495A1D8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DD02E-BEDB-4E4D-98A9-F5C655C69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D510F-024F-47C6-A30A-1B44B4D96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E746-44B2-4096-AD15-D3709795E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560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D406D-0321-4E18-8268-166B94289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971A26-7633-4767-B3C4-7B6338FBB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1349D-7C9B-4911-B686-0B72789B0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98A0-ECB3-4A39-A56A-3D13495A1D8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92548-96F4-4887-ADD9-3C7A7BD8D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579AE-216B-4D22-AB1C-993B9F9B6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E746-44B2-4096-AD15-D3709795E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351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3044B-A271-48C9-95F8-63C02FF3B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EB4FD-1B8B-40D1-8FA7-36299F91F3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61B2B9-F123-41D7-84DC-6442166B6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5578CE-7780-4FA9-B328-847A9782B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98A0-ECB3-4A39-A56A-3D13495A1D8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08EBF0-58A4-4AD7-B684-410F0F95C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F9D515-1AB6-4CE2-B162-9FC01515F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E746-44B2-4096-AD15-D3709795E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816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A4145-85AD-4CCD-978B-A25DF4FB4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821C5D-D46F-4CDF-AA1A-5C932F045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6F2C14-9B3A-49D2-8BC5-80A7DDEB2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FA197F-BFCD-4B24-B689-ADC3A86F7E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05B74F-21D3-4DAE-B93A-9B3AE32207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18A2FD-64B9-4228-B0ED-8D986F282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98A0-ECB3-4A39-A56A-3D13495A1D8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43426-14D2-4266-9081-992C8C4B9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C806AE-2C03-4F39-944D-238A6F790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E746-44B2-4096-AD15-D3709795E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999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19181-155B-4CED-A62E-88096808A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74A012-429E-4228-80A8-3307C535A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98A0-ECB3-4A39-A56A-3D13495A1D8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2CBE13-5734-4A9C-B6CC-FBB36C273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B2E5EF-C5D2-491F-A8E0-B71DBC539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E746-44B2-4096-AD15-D3709795E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114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1372F7-5E64-4C19-AE2F-12DC33EDF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98A0-ECB3-4A39-A56A-3D13495A1D8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06F398-4757-4A8C-9993-FE9B99A3D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8820FC-A851-47F6-98B2-3D8AEBA6F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E746-44B2-4096-AD15-D3709795E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620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7AC6C-FBF2-4FC6-A2B9-210177513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BD1E6-01B6-4598-82BA-9E0A25795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43EC73-E0C1-4273-9B20-436EFB4D0E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22A470-F6F5-4F22-9377-CD0D5E59D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98A0-ECB3-4A39-A56A-3D13495A1D8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7F98EC-377F-499F-92EF-C57B797AB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3B698B-4D73-4D5B-82DA-BF944FA0C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E746-44B2-4096-AD15-D3709795E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380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A7299-D1A7-49EF-B2C9-C7F8393C1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907B48-CFE9-4166-AF5D-7887523854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10D465-3115-441A-9504-EB6BFEB31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C3BFA1-04B0-4109-82D8-3E1E9C3D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98A0-ECB3-4A39-A56A-3D13495A1D8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DF966-3A19-4B34-8FBC-C41AA0670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6D2CB-1C96-489D-B92B-7A9BCB2BC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E746-44B2-4096-AD15-D3709795E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336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6F69BD-2CC9-4693-A08D-2F1183C87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61E983-C333-4F30-9C9B-46F2F04D7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B7FC7-1278-48B6-8B1A-9704E37F1C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D98A0-ECB3-4A39-A56A-3D13495A1D8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37C32-6B86-4DDD-850C-FF86C9513B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ADD75-65F8-49E2-8876-1654EF3DB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4E746-44B2-4096-AD15-D3709795E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1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 /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DDF73D9-34EF-4C99-85D4-DDCF7018B400}"/>
              </a:ext>
            </a:extLst>
          </p:cNvPr>
          <p:cNvSpPr txBox="1"/>
          <p:nvPr/>
        </p:nvSpPr>
        <p:spPr>
          <a:xfrm>
            <a:off x="774700" y="275771"/>
            <a:ext cx="10774297" cy="2215991"/>
          </a:xfrm>
          <a:prstGeom prst="rect">
            <a:avLst/>
          </a:prstGeom>
          <a:solidFill>
            <a:srgbClr val="0099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3800" dirty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287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E8192238-C4B1-714D-93EE-4E5C4E45DD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9" y="2491762"/>
            <a:ext cx="10774297" cy="4366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2482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04EBF4-9253-4E95-A0E2-9412712F1281}"/>
              </a:ext>
            </a:extLst>
          </p:cNvPr>
          <p:cNvSpPr txBox="1"/>
          <p:nvPr/>
        </p:nvSpPr>
        <p:spPr>
          <a:xfrm>
            <a:off x="685801" y="145648"/>
            <a:ext cx="10515600" cy="1015663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কয়েকটি যুক্তবর্ণের সমাধান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7F2924-0A74-427D-8474-8A21004CBB0B}"/>
              </a:ext>
            </a:extLst>
          </p:cNvPr>
          <p:cNvSpPr txBox="1"/>
          <p:nvPr/>
        </p:nvSpPr>
        <p:spPr>
          <a:xfrm>
            <a:off x="122829" y="1407826"/>
            <a:ext cx="2361065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0A7CF-FD57-43EB-9194-5715ABC67DE0}"/>
              </a:ext>
            </a:extLst>
          </p:cNvPr>
          <p:cNvSpPr txBox="1"/>
          <p:nvPr/>
        </p:nvSpPr>
        <p:spPr>
          <a:xfrm>
            <a:off x="122829" y="2722590"/>
            <a:ext cx="2361065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dirty="0">
                <a:latin typeface="NikoshBAN" panose="02000000000000000000" pitchFamily="2" charset="0"/>
                <a:cs typeface="NikoshBAN" panose="02000000000000000000" pitchFamily="2" charset="0"/>
              </a:rPr>
              <a:t>মুক্ত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AABE4C-7025-4A6B-A6F1-B2C53B58DD8E}"/>
              </a:ext>
            </a:extLst>
          </p:cNvPr>
          <p:cNvSpPr txBox="1"/>
          <p:nvPr/>
        </p:nvSpPr>
        <p:spPr>
          <a:xfrm>
            <a:off x="122829" y="5127008"/>
            <a:ext cx="2210939" cy="110799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F584EA-8487-42D2-85A7-EFF898F5556D}"/>
              </a:ext>
            </a:extLst>
          </p:cNvPr>
          <p:cNvSpPr txBox="1"/>
          <p:nvPr/>
        </p:nvSpPr>
        <p:spPr>
          <a:xfrm>
            <a:off x="3671247" y="1315493"/>
            <a:ext cx="1037231" cy="1107996"/>
          </a:xfrm>
          <a:prstGeom prst="homePlate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র্ণ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E25F16-DAAC-4EE1-9B6A-CFA23BA57366}"/>
              </a:ext>
            </a:extLst>
          </p:cNvPr>
          <p:cNvSpPr txBox="1"/>
          <p:nvPr/>
        </p:nvSpPr>
        <p:spPr>
          <a:xfrm>
            <a:off x="3671247" y="3268893"/>
            <a:ext cx="1037231" cy="769441"/>
          </a:xfrm>
          <a:prstGeom prst="rightArrowCallou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ক্ত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3767207-04FD-4D9B-9871-542B3B9AB892}"/>
              </a:ext>
            </a:extLst>
          </p:cNvPr>
          <p:cNvSpPr txBox="1"/>
          <p:nvPr/>
        </p:nvSpPr>
        <p:spPr>
          <a:xfrm>
            <a:off x="3568888" y="5171489"/>
            <a:ext cx="1241947" cy="1283910"/>
          </a:xfrm>
          <a:prstGeom prst="flowChartDecision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দ্ধ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28942D-3583-4CFC-9039-F82A813C8C0C}"/>
              </a:ext>
            </a:extLst>
          </p:cNvPr>
          <p:cNvSpPr txBox="1"/>
          <p:nvPr/>
        </p:nvSpPr>
        <p:spPr>
          <a:xfrm>
            <a:off x="5861725" y="1372106"/>
            <a:ext cx="928048" cy="646986"/>
          </a:xfrm>
          <a:prstGeom prst="flowChartAlternateProcess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/>
              <a:t>রেফ</a:t>
            </a:r>
            <a:endParaRPr lang="en-US" sz="32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BE12A14-A176-41F8-A7AB-3BBCA4597A52}"/>
              </a:ext>
            </a:extLst>
          </p:cNvPr>
          <p:cNvSpPr txBox="1"/>
          <p:nvPr/>
        </p:nvSpPr>
        <p:spPr>
          <a:xfrm flipH="1">
            <a:off x="7169631" y="1303053"/>
            <a:ext cx="386687" cy="742117"/>
          </a:xfrm>
          <a:prstGeom prst="flowChartAlternateProcess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054218D-589D-4FCB-B6C8-CC2A2387027F}"/>
              </a:ext>
            </a:extLst>
          </p:cNvPr>
          <p:cNvSpPr txBox="1"/>
          <p:nvPr/>
        </p:nvSpPr>
        <p:spPr>
          <a:xfrm>
            <a:off x="5895831" y="3022671"/>
            <a:ext cx="541363" cy="1428214"/>
          </a:xfrm>
          <a:prstGeom prst="flowChartDelay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480E064-D99C-4534-B297-7F55BDA99864}"/>
              </a:ext>
            </a:extLst>
          </p:cNvPr>
          <p:cNvSpPr txBox="1"/>
          <p:nvPr/>
        </p:nvSpPr>
        <p:spPr>
          <a:xfrm>
            <a:off x="7005862" y="3004248"/>
            <a:ext cx="928048" cy="1298377"/>
          </a:xfrm>
          <a:prstGeom prst="flowChartDelay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59576EB-0DC5-462A-A5FC-76D7D40009E7}"/>
              </a:ext>
            </a:extLst>
          </p:cNvPr>
          <p:cNvSpPr txBox="1"/>
          <p:nvPr/>
        </p:nvSpPr>
        <p:spPr>
          <a:xfrm>
            <a:off x="5895831" y="5172078"/>
            <a:ext cx="884835" cy="888504"/>
          </a:xfrm>
          <a:prstGeom prst="plus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221187F-165E-4D24-B4DA-A96576DB5CAE}"/>
              </a:ext>
            </a:extLst>
          </p:cNvPr>
          <p:cNvSpPr txBox="1"/>
          <p:nvPr/>
        </p:nvSpPr>
        <p:spPr>
          <a:xfrm>
            <a:off x="7174187" y="5233633"/>
            <a:ext cx="591399" cy="707886"/>
          </a:xfrm>
          <a:prstGeom prst="plus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3AF2418-D476-4CB2-B9DF-4E1C06D92922}"/>
              </a:ext>
            </a:extLst>
          </p:cNvPr>
          <p:cNvSpPr txBox="1"/>
          <p:nvPr/>
        </p:nvSpPr>
        <p:spPr>
          <a:xfrm>
            <a:off x="9792383" y="1465675"/>
            <a:ext cx="2026578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সুবর্ণ,সূর্য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09901CD-D43C-4E5B-A9D0-2FE2DE899EA0}"/>
              </a:ext>
            </a:extLst>
          </p:cNvPr>
          <p:cNvSpPr txBox="1"/>
          <p:nvPr/>
        </p:nvSpPr>
        <p:spPr>
          <a:xfrm>
            <a:off x="9625139" y="3086345"/>
            <a:ext cx="2361065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যুক্ত,বক্তব্য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AEB0D78-AAD5-4C1D-A801-E2B699B19796}"/>
              </a:ext>
            </a:extLst>
          </p:cNvPr>
          <p:cNvSpPr txBox="1"/>
          <p:nvPr/>
        </p:nvSpPr>
        <p:spPr>
          <a:xfrm>
            <a:off x="9871882" y="4888846"/>
            <a:ext cx="21972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শুদ্ধ,অশুদ্ধ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3278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9" grpId="0" animBg="1"/>
      <p:bldP spid="10" grpId="0" animBg="1"/>
      <p:bldP spid="11" grpId="0" animBg="1"/>
      <p:bldP spid="13" grpId="0" animBg="1"/>
      <p:bldP spid="14" grpId="0"/>
      <p:bldP spid="17" grpId="0" animBg="1"/>
      <p:bldP spid="18" grpId="0" animBg="1"/>
      <p:bldP spid="19" grpId="0" animBg="1"/>
      <p:bldP spid="20" grpId="0" animBg="1"/>
      <p:bldP spid="22" grpId="0"/>
      <p:bldP spid="23" grpId="0"/>
      <p:bldP spid="24" grpId="0" animBg="1"/>
      <p:bldP spid="25" grpId="0" animBg="1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D1149B6-5BC4-48A5-8EDE-0BB4C42ECFC9}"/>
              </a:ext>
            </a:extLst>
          </p:cNvPr>
          <p:cNvSpPr txBox="1"/>
          <p:nvPr/>
        </p:nvSpPr>
        <p:spPr>
          <a:xfrm>
            <a:off x="876300" y="109181"/>
            <a:ext cx="10299700" cy="1428214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নতুন শব্দ দিয়ে বাক্য তৈরীঃ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EFE24D-F45F-4E89-8ACD-B57524BF3A34}"/>
              </a:ext>
            </a:extLst>
          </p:cNvPr>
          <p:cNvSpPr txBox="1"/>
          <p:nvPr/>
        </p:nvSpPr>
        <p:spPr>
          <a:xfrm>
            <a:off x="532262" y="1663733"/>
            <a:ext cx="1626738" cy="769441"/>
          </a:xfrm>
          <a:prstGeom prst="homePlate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সূর্য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A0AA98-9F17-4F43-B3C3-C5BFA44B4CD7}"/>
              </a:ext>
            </a:extLst>
          </p:cNvPr>
          <p:cNvSpPr txBox="1"/>
          <p:nvPr/>
        </p:nvSpPr>
        <p:spPr>
          <a:xfrm>
            <a:off x="5294004" y="1716721"/>
            <a:ext cx="5005696" cy="995422"/>
          </a:xfrm>
          <a:prstGeom prst="flowChartTerminator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সূর্য পৃথিবীতে আলো দেয়।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559AC8-5790-4FA2-9AE6-23A16B59FB44}"/>
              </a:ext>
            </a:extLst>
          </p:cNvPr>
          <p:cNvSpPr txBox="1"/>
          <p:nvPr/>
        </p:nvSpPr>
        <p:spPr>
          <a:xfrm>
            <a:off x="532262" y="3106914"/>
            <a:ext cx="1626738" cy="830997"/>
          </a:xfrm>
          <a:prstGeom prst="rightArrowCallou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DDE584-E1E3-42D4-873E-82EAD18E5F6B}"/>
              </a:ext>
            </a:extLst>
          </p:cNvPr>
          <p:cNvSpPr txBox="1"/>
          <p:nvPr/>
        </p:nvSpPr>
        <p:spPr>
          <a:xfrm>
            <a:off x="4544703" y="3198643"/>
            <a:ext cx="7024995" cy="995422"/>
          </a:xfrm>
          <a:prstGeom prst="flowChartTerminator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 আমাদের জীবনকে সহজ করেছে।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0DE899-E16F-49AA-97D5-450D891E0F14}"/>
              </a:ext>
            </a:extLst>
          </p:cNvPr>
          <p:cNvSpPr txBox="1"/>
          <p:nvPr/>
        </p:nvSpPr>
        <p:spPr>
          <a:xfrm>
            <a:off x="429903" y="4746835"/>
            <a:ext cx="1626738" cy="1650742"/>
          </a:xfrm>
          <a:prstGeom prst="notchedRightArrow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শুদ্ধ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9BC1A5-52DB-4ADD-B8C9-6EFDF5E52F59}"/>
              </a:ext>
            </a:extLst>
          </p:cNvPr>
          <p:cNvSpPr txBox="1"/>
          <p:nvPr/>
        </p:nvSpPr>
        <p:spPr>
          <a:xfrm>
            <a:off x="4544703" y="4680566"/>
            <a:ext cx="7024995" cy="1081980"/>
          </a:xfrm>
          <a:prstGeom prst="flowChartTerminator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ভাষার শুদ্ধ ব্যবহার আমরা জানবো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9381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3" grpId="0"/>
      <p:bldP spid="6" grpId="0"/>
      <p:bldP spid="8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361D04A-FC2A-45B4-ADFE-25C6E3846096}"/>
              </a:ext>
            </a:extLst>
          </p:cNvPr>
          <p:cNvSpPr txBox="1"/>
          <p:nvPr/>
        </p:nvSpPr>
        <p:spPr>
          <a:xfrm>
            <a:off x="377967" y="0"/>
            <a:ext cx="2556680" cy="1836658"/>
          </a:xfrm>
          <a:prstGeom prst="flowChartPunchedTap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2C9FFC-89B3-4668-8705-F9B3DC5841EA}"/>
              </a:ext>
            </a:extLst>
          </p:cNvPr>
          <p:cNvSpPr txBox="1"/>
          <p:nvPr/>
        </p:nvSpPr>
        <p:spPr>
          <a:xfrm>
            <a:off x="3492500" y="1271774"/>
            <a:ext cx="6807199" cy="70788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প্রমিত উচ্চারণে পাঠ্যাংশটি পড়তে দেবো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625DF1-D01E-4A8B-B373-6DFDF7FBB6DD}"/>
              </a:ext>
            </a:extLst>
          </p:cNvPr>
          <p:cNvSpPr txBox="1"/>
          <p:nvPr/>
        </p:nvSpPr>
        <p:spPr>
          <a:xfrm>
            <a:off x="1649956" y="3021125"/>
            <a:ext cx="6807200" cy="646331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যুক্ত বর্ণ গুলো দিয়ে বাক্য তৈরী করতে দেবোঃ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549750-3CD8-4BAA-B67B-C8381374A68E}"/>
              </a:ext>
            </a:extLst>
          </p:cNvPr>
          <p:cNvSpPr txBox="1"/>
          <p:nvPr/>
        </p:nvSpPr>
        <p:spPr>
          <a:xfrm>
            <a:off x="223863" y="4266793"/>
            <a:ext cx="1477937" cy="769441"/>
          </a:xfrm>
          <a:prstGeom prst="homePlate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বক্তব্য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497605-2860-48F2-A641-1C0DE68789F2}"/>
              </a:ext>
            </a:extLst>
          </p:cNvPr>
          <p:cNvSpPr txBox="1"/>
          <p:nvPr/>
        </p:nvSpPr>
        <p:spPr>
          <a:xfrm>
            <a:off x="3594099" y="4308953"/>
            <a:ext cx="6807200" cy="923330"/>
          </a:xfrm>
          <a:prstGeom prst="homePlate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বক্ত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ব্য সুস্পষ্ট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9BEAAD-167D-4AED-B87D-C5FB8EE54D6E}"/>
              </a:ext>
            </a:extLst>
          </p:cNvPr>
          <p:cNvSpPr txBox="1"/>
          <p:nvPr/>
        </p:nvSpPr>
        <p:spPr>
          <a:xfrm>
            <a:off x="223864" y="5507246"/>
            <a:ext cx="1318334" cy="769441"/>
          </a:xfrm>
          <a:prstGeom prst="homePlate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অশুদ্ধ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6EE9CE-17FA-44F5-9646-918F07C06DB3}"/>
              </a:ext>
            </a:extLst>
          </p:cNvPr>
          <p:cNvSpPr txBox="1"/>
          <p:nvPr/>
        </p:nvSpPr>
        <p:spPr>
          <a:xfrm>
            <a:off x="3594099" y="5641258"/>
            <a:ext cx="6807201" cy="707886"/>
          </a:xfrm>
          <a:prstGeom prst="homePlate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অশুদ্ধ উচ্চারণ পরিহার করা উচিত।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3873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FB10898-BC30-4723-B0BA-A02C477BEA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727" y="1583141"/>
            <a:ext cx="10440334" cy="427904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F632E7E-E526-4AEA-BCD7-BE8276C7F731}"/>
              </a:ext>
            </a:extLst>
          </p:cNvPr>
          <p:cNvSpPr txBox="1"/>
          <p:nvPr/>
        </p:nvSpPr>
        <p:spPr>
          <a:xfrm>
            <a:off x="657726" y="300251"/>
            <a:ext cx="9250549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দুই জন মহান ব্যক্তির নাম লিখ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8AF0F7-E202-43E9-8C39-866C50C2938B}"/>
              </a:ext>
            </a:extLst>
          </p:cNvPr>
          <p:cNvSpPr txBox="1"/>
          <p:nvPr/>
        </p:nvSpPr>
        <p:spPr>
          <a:xfrm>
            <a:off x="657726" y="5750004"/>
            <a:ext cx="48131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আনোয়ার পাশা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F3C79E-E3D4-4E08-89CB-23234509CF1C}"/>
              </a:ext>
            </a:extLst>
          </p:cNvPr>
          <p:cNvSpPr txBox="1"/>
          <p:nvPr/>
        </p:nvSpPr>
        <p:spPr>
          <a:xfrm>
            <a:off x="6513534" y="5750004"/>
            <a:ext cx="43536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ডাঃফজলে রাব্বী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8480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C7833EC-3170-4A20-9815-3C25CAE125A9}"/>
              </a:ext>
            </a:extLst>
          </p:cNvPr>
          <p:cNvSpPr txBox="1"/>
          <p:nvPr/>
        </p:nvSpPr>
        <p:spPr>
          <a:xfrm>
            <a:off x="444500" y="3312476"/>
            <a:ext cx="11747500" cy="1754326"/>
          </a:xfrm>
          <a:prstGeom prst="homePlate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কারা আমাদের নিকট স্মরণীয়? শহিদ বুদ্ধিজীবিদের সম্পর্কে ৫টি বাক্য লি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খে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D10F84-6F2F-4727-B687-1F56FC61FBDA}"/>
              </a:ext>
            </a:extLst>
          </p:cNvPr>
          <p:cNvSpPr txBox="1"/>
          <p:nvPr/>
        </p:nvSpPr>
        <p:spPr>
          <a:xfrm>
            <a:off x="3946477" y="1094313"/>
            <a:ext cx="4299045" cy="1600438"/>
          </a:xfrm>
          <a:prstGeom prst="flowChartAlternateProcess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850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20BE2E8-6119-46D1-8A38-EB9B8FC60519}"/>
              </a:ext>
            </a:extLst>
          </p:cNvPr>
          <p:cNvSpPr txBox="1"/>
          <p:nvPr/>
        </p:nvSpPr>
        <p:spPr>
          <a:xfrm>
            <a:off x="537450" y="114300"/>
            <a:ext cx="10829050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bn-BD" sz="9600" dirty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3ACFE1-FAF1-4B8A-9928-D04C67A82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598" y="1911857"/>
            <a:ext cx="5558550" cy="467220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227448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8820" y="871532"/>
            <a:ext cx="66636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2488" y="2514176"/>
            <a:ext cx="624275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i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মাহবুবুল আলম  সহকারী শিক্ষক হায়দারপুর সরকারি প্রাথমিক বিদ্যালয় কামারখন্দ, সিরাজগঞ্জ।         </a:t>
            </a:r>
            <a:endParaRPr lang="en-US" sz="4400" b="1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7F5417E8-49EF-134B-AD7C-232AC68DCF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111" y="870413"/>
            <a:ext cx="4094514" cy="472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9644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46140" y="2730362"/>
            <a:ext cx="7784123" cy="3477875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শ্রেণীঃ ৫ম, বিষয়ঃবাংলা</a:t>
            </a:r>
          </a:p>
          <a:p>
            <a:pPr algn="ctr"/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পাঠঃস্মরণীয় যাঁরা চিরদিন</a:t>
            </a:r>
          </a:p>
          <a:p>
            <a:pPr algn="ctr"/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১৯৭১ সালের.....হত্যা পরিকল্পনায় সহযোগিতা করে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b="1">
                <a:latin typeface="NikoshBAN" panose="02000000000000000000" pitchFamily="2" charset="0"/>
                <a:cs typeface="NikoshBAN" panose="02000000000000000000" pitchFamily="2" charset="0"/>
              </a:rPr>
              <a:t>সময়ঃ৪</a:t>
            </a:r>
            <a:r>
              <a:rPr lang="en-GB" sz="4400" b="1">
                <a:latin typeface="NikoshBAN" panose="02000000000000000000" pitchFamily="2" charset="0"/>
                <a:cs typeface="NikoshBAN" panose="02000000000000000000" pitchFamily="2" charset="0"/>
              </a:rPr>
              <a:t>৫ মিনিট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20114" y="669947"/>
            <a:ext cx="4754828" cy="1323439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bn-BD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পরিচিতিঃ</a:t>
            </a:r>
          </a:p>
        </p:txBody>
      </p:sp>
    </p:spTree>
    <p:extLst>
      <p:ext uri="{BB962C8B-B14F-4D97-AF65-F5344CB8AC3E}">
        <p14:creationId xmlns:p14="http://schemas.microsoft.com/office/powerpoint/2010/main" val="30926310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64390" y="444863"/>
            <a:ext cx="315983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খনফ</a:t>
            </a:r>
            <a:r>
              <a:rPr lang="as-IN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975" y="1942571"/>
            <a:ext cx="90361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৩.১.২. গল্প শুনে বু্ঝতে পারবে।</a:t>
            </a:r>
          </a:p>
          <a:p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১.১.১. যুক্তবর্ণ সহযোগে তেরী শব্দ স্পষ্ট ও শুদ্ধভাবে বলতে পারবে।</a:t>
            </a:r>
          </a:p>
          <a:p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১.৪.১ পাঠ্যাংশটি স্পষ্ট স্বরে ও প্রমিত উচ্চারণে সাবলিলভাবে পড়তে পারবে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ও কয়েকজন শহিদ বুদ্ধিজীবির নাম বলতে ও লিখতে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23774845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15602" y="1703267"/>
            <a:ext cx="440697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স্বরণীয় যাঁরা চিরদিন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0504" y="379828"/>
            <a:ext cx="45157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ঘোষণা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BBD6C9-C1AB-4E11-9FC3-BA3DC5974D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467" y="3026706"/>
            <a:ext cx="7343405" cy="29337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655982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A4BBC0-0D08-488E-A0C8-2D84AE7239B1}"/>
              </a:ext>
            </a:extLst>
          </p:cNvPr>
          <p:cNvSpPr txBox="1"/>
          <p:nvPr/>
        </p:nvSpPr>
        <p:spPr>
          <a:xfrm>
            <a:off x="308425" y="115380"/>
            <a:ext cx="9996617" cy="1168539"/>
          </a:xfrm>
          <a:prstGeom prst="flowChartTerminator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মহান ব্যক্তিদের নাম বলতে পারবে কী?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6631E8-9E99-495B-A084-E497C7E9FE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0" r="71321" b="73079"/>
          <a:stretch/>
        </p:blipFill>
        <p:spPr>
          <a:xfrm>
            <a:off x="150126" y="1607951"/>
            <a:ext cx="4413322" cy="42028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222FB5B-E093-4922-8918-70B6EB96F0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82" r="55906" b="73079"/>
          <a:stretch/>
        </p:blipFill>
        <p:spPr>
          <a:xfrm>
            <a:off x="4426605" y="1542196"/>
            <a:ext cx="4116894" cy="433434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E93A3E9-C0AC-40EA-9EF7-051E95D861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45" r="42899" b="73079"/>
          <a:stretch/>
        </p:blipFill>
        <p:spPr>
          <a:xfrm>
            <a:off x="8543499" y="1542196"/>
            <a:ext cx="3498375" cy="433434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6311189-0824-48F9-AC71-9D2558E3EF0C}"/>
              </a:ext>
            </a:extLst>
          </p:cNvPr>
          <p:cNvSpPr txBox="1"/>
          <p:nvPr/>
        </p:nvSpPr>
        <p:spPr>
          <a:xfrm>
            <a:off x="-1" y="5810790"/>
            <a:ext cx="3324587" cy="10156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চৌধুরী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0B6ABE-C78C-4756-836B-C15DF3E1F8D9}"/>
              </a:ext>
            </a:extLst>
          </p:cNvPr>
          <p:cNvSpPr txBox="1"/>
          <p:nvPr/>
        </p:nvSpPr>
        <p:spPr>
          <a:xfrm>
            <a:off x="3818639" y="5995456"/>
            <a:ext cx="4230806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সিরাজ উদ্দিন হোসেন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54F3F7-B377-4C7A-8613-BBC9690CD322}"/>
              </a:ext>
            </a:extLst>
          </p:cNvPr>
          <p:cNvSpPr txBox="1"/>
          <p:nvPr/>
        </p:nvSpPr>
        <p:spPr>
          <a:xfrm>
            <a:off x="8345053" y="5882752"/>
            <a:ext cx="3689444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ডাঃ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আলিম চৌধুরী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0359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03FD30-E267-4619-B048-98F08F8ABC21}"/>
              </a:ext>
            </a:extLst>
          </p:cNvPr>
          <p:cNvSpPr txBox="1"/>
          <p:nvPr/>
        </p:nvSpPr>
        <p:spPr>
          <a:xfrm>
            <a:off x="2115957" y="52662"/>
            <a:ext cx="6455391" cy="168789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শিক্ষকের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আদর</a:t>
            </a:r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শ </a:t>
            </a:r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াঠ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BC1D41-9278-42A0-BBFE-3BF6FA86D167}"/>
              </a:ext>
            </a:extLst>
          </p:cNvPr>
          <p:cNvSpPr txBox="1"/>
          <p:nvPr/>
        </p:nvSpPr>
        <p:spPr>
          <a:xfrm>
            <a:off x="1370449" y="4477286"/>
            <a:ext cx="8502214" cy="1861006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বাংলা ব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ইয়ের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৪৪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পৃ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ষ্ঠা খুলে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মনোযোগ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শুনবে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A8C9DD-C363-4E1D-8EBC-4923834360C4}"/>
              </a:ext>
            </a:extLst>
          </p:cNvPr>
          <p:cNvSpPr txBox="1"/>
          <p:nvPr/>
        </p:nvSpPr>
        <p:spPr>
          <a:xfrm>
            <a:off x="759619" y="2023526"/>
            <a:ext cx="10672762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Dot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াঠটি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প্রমিত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উচ্চার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একা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bn-BD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শুনা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বো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851397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38CF17F3-EBAA-48D7-83B2-362269AD241E}"/>
              </a:ext>
            </a:extLst>
          </p:cNvPr>
          <p:cNvSpPr/>
          <p:nvPr/>
        </p:nvSpPr>
        <p:spPr>
          <a:xfrm>
            <a:off x="2581099" y="2065704"/>
            <a:ext cx="7186613" cy="2726591"/>
          </a:xfrm>
          <a:prstGeom prst="ellipse">
            <a:avLst/>
          </a:prstGeom>
          <a:solidFill>
            <a:schemeClr val="bg1"/>
          </a:solidFill>
          <a:ln w="28575">
            <a:noFill/>
            <a:prstDash val="solid"/>
          </a:ln>
        </p:spPr>
        <p:txBody>
          <a:bodyPr wrap="square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শিক্ষার্থীদেরকে কয়েটি দলে ভাগ করে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পাঠটি আলোচনা করতে দেবোঃ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lowchart: Terminator 8">
            <a:extLst>
              <a:ext uri="{FF2B5EF4-FFF2-40B4-BE49-F238E27FC236}">
                <a16:creationId xmlns:a16="http://schemas.microsoft.com/office/drawing/2014/main" id="{9DC9150E-B224-475D-9062-1350159A65A5}"/>
              </a:ext>
            </a:extLst>
          </p:cNvPr>
          <p:cNvSpPr/>
          <p:nvPr/>
        </p:nvSpPr>
        <p:spPr>
          <a:xfrm>
            <a:off x="3065394" y="0"/>
            <a:ext cx="5937929" cy="2207240"/>
          </a:xfrm>
          <a:prstGeom prst="flowChartTerminator">
            <a:avLst/>
          </a:prstGeom>
          <a:solidFill>
            <a:schemeClr val="bg1"/>
          </a:solidFill>
          <a:ln w="28575">
            <a:noFill/>
            <a:prstDash val="solid"/>
          </a:ln>
        </p:spPr>
        <p:txBody>
          <a:bodyPr wrap="square">
            <a:spAutoFit/>
          </a:bodyPr>
          <a:lstStyle/>
          <a:p>
            <a:pPr algn="ctr"/>
            <a:r>
              <a:rPr lang="bn-BD" sz="96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কাজঃ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01C7F7-A78A-4343-894E-3CE14D012E5B}"/>
              </a:ext>
            </a:extLst>
          </p:cNvPr>
          <p:cNvSpPr txBox="1"/>
          <p:nvPr/>
        </p:nvSpPr>
        <p:spPr>
          <a:xfrm>
            <a:off x="2028048" y="4508420"/>
            <a:ext cx="7908431" cy="2349579"/>
          </a:xfrm>
          <a:prstGeom prst="flowChartAlternateProcess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 দলের এক বা একাধীক সদস্য পাঠটি পড়বে এবং অন্যরা মনোযোগ সহকারে শুনবে।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2157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7FAB31-03AE-45F6-B4BD-9AD1EFDD24AC}"/>
              </a:ext>
            </a:extLst>
          </p:cNvPr>
          <p:cNvSpPr txBox="1"/>
          <p:nvPr/>
        </p:nvSpPr>
        <p:spPr>
          <a:xfrm>
            <a:off x="3662926" y="111201"/>
            <a:ext cx="4622308" cy="1323439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2673CB-8B80-4F3F-8D0C-6FE507D57D3F}"/>
              </a:ext>
            </a:extLst>
          </p:cNvPr>
          <p:cNvSpPr txBox="1"/>
          <p:nvPr/>
        </p:nvSpPr>
        <p:spPr>
          <a:xfrm>
            <a:off x="1120140" y="2287314"/>
            <a:ext cx="9951720" cy="1938992"/>
          </a:xfrm>
          <a:prstGeom prst="flowChartPreparatio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এবার শিক্ষার্থীদেরকে জোড়ায় জোড়ায় আলোচনা করে যুক্ত বর্ণ সম্বলিত নতুন শব্দ বের করতে বলবো।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F46216-B0FF-40CD-A150-6634CDD3F72A}"/>
              </a:ext>
            </a:extLst>
          </p:cNvPr>
          <p:cNvSpPr txBox="1"/>
          <p:nvPr/>
        </p:nvSpPr>
        <p:spPr>
          <a:xfrm>
            <a:off x="1573530" y="4932427"/>
            <a:ext cx="9044940" cy="1015663"/>
          </a:xfrm>
          <a:prstGeom prst="rect">
            <a:avLst/>
          </a:prstGeom>
          <a:noFill/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l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বর্ণ গুলো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বোর্ডে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িখে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রবো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194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8000" dirty="0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297</Words>
  <Application>Microsoft Office PowerPoint</Application>
  <PresentationFormat>Widescreen</PresentationFormat>
  <Paragraphs>70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Unknown User</cp:lastModifiedBy>
  <cp:revision>229</cp:revision>
  <dcterms:created xsi:type="dcterms:W3CDTF">2018-03-31T18:02:56Z</dcterms:created>
  <dcterms:modified xsi:type="dcterms:W3CDTF">2021-12-14T05:24:19Z</dcterms:modified>
</cp:coreProperties>
</file>