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notesMasterIdLst>
    <p:notesMasterId r:id="rId23"/>
  </p:notesMasterIdLst>
  <p:sldIdLst>
    <p:sldId id="298" r:id="rId2"/>
    <p:sldId id="297" r:id="rId3"/>
    <p:sldId id="286" r:id="rId4"/>
    <p:sldId id="280" r:id="rId5"/>
    <p:sldId id="299" r:id="rId6"/>
    <p:sldId id="258" r:id="rId7"/>
    <p:sldId id="300" r:id="rId8"/>
    <p:sldId id="281" r:id="rId9"/>
    <p:sldId id="295" r:id="rId10"/>
    <p:sldId id="289" r:id="rId11"/>
    <p:sldId id="261" r:id="rId12"/>
    <p:sldId id="275" r:id="rId13"/>
    <p:sldId id="263" r:id="rId14"/>
    <p:sldId id="301" r:id="rId15"/>
    <p:sldId id="259" r:id="rId16"/>
    <p:sldId id="270" r:id="rId17"/>
    <p:sldId id="282" r:id="rId18"/>
    <p:sldId id="302" r:id="rId19"/>
    <p:sldId id="292" r:id="rId20"/>
    <p:sldId id="293" r:id="rId21"/>
    <p:sldId id="29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515"/>
    <a:srgbClr val="009900"/>
    <a:srgbClr val="AB0B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p:scale>
          <a:sx n="63" d="100"/>
          <a:sy n="63" d="100"/>
        </p:scale>
        <p:origin x="-978"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870E0-848B-44F4-B1B2-B676B6ACD72D}"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2CFED-B759-4552-BAD1-D0CF95056202}" type="slidenum">
              <a:rPr lang="en-US" smtClean="0"/>
              <a:t>‹#›</a:t>
            </a:fld>
            <a:endParaRPr lang="en-US"/>
          </a:p>
        </p:txBody>
      </p:sp>
    </p:spTree>
    <p:extLst>
      <p:ext uri="{BB962C8B-B14F-4D97-AF65-F5344CB8AC3E}">
        <p14:creationId xmlns:p14="http://schemas.microsoft.com/office/powerpoint/2010/main" val="262705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a:t>
            </a:r>
            <a:r>
              <a:rPr lang="en-US" baseline="0" dirty="0" smtClean="0"/>
              <a:t> teachers: Please let the students read the text silently from the text book. </a:t>
            </a:r>
            <a:endParaRPr lang="en-US" dirty="0"/>
          </a:p>
        </p:txBody>
      </p:sp>
      <p:sp>
        <p:nvSpPr>
          <p:cNvPr id="4" name="Slide Number Placeholder 3"/>
          <p:cNvSpPr>
            <a:spLocks noGrp="1"/>
          </p:cNvSpPr>
          <p:nvPr>
            <p:ph type="sldNum" sz="quarter" idx="10"/>
          </p:nvPr>
        </p:nvSpPr>
        <p:spPr/>
        <p:txBody>
          <a:bodyPr/>
          <a:lstStyle/>
          <a:p>
            <a:fld id="{BB92CFED-B759-4552-BAD1-D0CF95056202}" type="slidenum">
              <a:rPr lang="en-US" smtClean="0"/>
              <a:t>8</a:t>
            </a:fld>
            <a:endParaRPr lang="en-US"/>
          </a:p>
        </p:txBody>
      </p:sp>
    </p:spTree>
    <p:extLst>
      <p:ext uri="{BB962C8B-B14F-4D97-AF65-F5344CB8AC3E}">
        <p14:creationId xmlns:p14="http://schemas.microsoft.com/office/powerpoint/2010/main" val="19544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Dear teachers, only</a:t>
            </a:r>
            <a:r>
              <a:rPr lang="en-US" baseline="0" dirty="0" smtClean="0"/>
              <a:t> the important sentences have been mentioned here from the text.</a:t>
            </a:r>
            <a:endParaRPr lang="en-US" dirty="0"/>
          </a:p>
        </p:txBody>
      </p:sp>
      <p:sp>
        <p:nvSpPr>
          <p:cNvPr id="4" name="Slide Number Placeholder 3"/>
          <p:cNvSpPr>
            <a:spLocks noGrp="1"/>
          </p:cNvSpPr>
          <p:nvPr>
            <p:ph type="sldNum" sz="quarter" idx="10"/>
          </p:nvPr>
        </p:nvSpPr>
        <p:spPr/>
        <p:txBody>
          <a:bodyPr/>
          <a:lstStyle/>
          <a:p>
            <a:fld id="{BB92CFED-B759-4552-BAD1-D0CF95056202}" type="slidenum">
              <a:rPr lang="en-US" smtClean="0"/>
              <a:t>11</a:t>
            </a:fld>
            <a:endParaRPr lang="en-US"/>
          </a:p>
        </p:txBody>
      </p:sp>
    </p:spTree>
    <p:extLst>
      <p:ext uri="{BB962C8B-B14F-4D97-AF65-F5344CB8AC3E}">
        <p14:creationId xmlns:p14="http://schemas.microsoft.com/office/powerpoint/2010/main" val="256603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2CFED-B759-4552-BAD1-D0CF95056202}" type="slidenum">
              <a:rPr lang="en-US" smtClean="0"/>
              <a:t>18</a:t>
            </a:fld>
            <a:endParaRPr lang="en-US"/>
          </a:p>
        </p:txBody>
      </p:sp>
    </p:spTree>
    <p:extLst>
      <p:ext uri="{BB962C8B-B14F-4D97-AF65-F5344CB8AC3E}">
        <p14:creationId xmlns:p14="http://schemas.microsoft.com/office/powerpoint/2010/main" val="1396982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03616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76957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873873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50661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445980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469539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826164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53585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0656052"/>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350942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08101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34000">
              <a:srgbClr val="FF6633"/>
            </a:gs>
            <a:gs pos="51000">
              <a:srgbClr val="FFFF00"/>
            </a:gs>
            <a:gs pos="9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265692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mc:AlternateContent xmlns:mc="http://schemas.openxmlformats.org/markup-compatibility/2006">
    <mc:Choice xmlns:p14="http://schemas.microsoft.com/office/powerpoint/2010/main" Requires="p14">
      <p:transition spd="slow" p14:dur="4000">
        <p14:vortex dir="r"/>
        <p:sndAc>
          <p:stSnd>
            <p:snd r:embed="rId13" name="chimes.wav"/>
          </p:stSnd>
        </p:sndAc>
      </p:transition>
    </mc:Choice>
    <mc:Fallback>
      <p:transition spd="slow">
        <p:fade/>
        <p:sndAc>
          <p:stSnd>
            <p:snd r:embed="rId13" name="chimes.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audio" Target="../media/audio1.wav"/><Relationship Id="rId7"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6688269" y="2678126"/>
            <a:ext cx="803776" cy="178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1" name="Rectangle 10"/>
          <p:cNvSpPr/>
          <p:nvPr/>
        </p:nvSpPr>
        <p:spPr>
          <a:xfrm>
            <a:off x="6658849" y="3132839"/>
            <a:ext cx="803776" cy="205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3" name="Rectangle 12"/>
          <p:cNvSpPr/>
          <p:nvPr/>
        </p:nvSpPr>
        <p:spPr>
          <a:xfrm>
            <a:off x="6658849" y="3643715"/>
            <a:ext cx="803777"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5" name="Rectangle 14"/>
          <p:cNvSpPr/>
          <p:nvPr/>
        </p:nvSpPr>
        <p:spPr>
          <a:xfrm>
            <a:off x="6658851" y="4163306"/>
            <a:ext cx="803776"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2" name="Rectangle 1"/>
          <p:cNvSpPr/>
          <p:nvPr/>
        </p:nvSpPr>
        <p:spPr>
          <a:xfrm>
            <a:off x="242888" y="228600"/>
            <a:ext cx="11644312" cy="6386513"/>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8" y="228600"/>
            <a:ext cx="11644312" cy="6386513"/>
          </a:xfrm>
          <a:prstGeom prst="rect">
            <a:avLst/>
          </a:prstGeom>
        </p:spPr>
      </p:pic>
      <p:sp>
        <p:nvSpPr>
          <p:cNvPr id="5" name="Rectangle 4"/>
          <p:cNvSpPr/>
          <p:nvPr/>
        </p:nvSpPr>
        <p:spPr>
          <a:xfrm>
            <a:off x="4016505" y="400050"/>
            <a:ext cx="7658101" cy="608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FFFF00"/>
                </a:solidFill>
              </a:rPr>
              <a:t>Welcome everybody </a:t>
            </a:r>
          </a:p>
          <a:p>
            <a:pPr algn="ctr"/>
            <a:endParaRPr lang="en-US" sz="7200" b="1" dirty="0">
              <a:solidFill>
                <a:srgbClr val="FFFF00"/>
              </a:solidFill>
            </a:endParaRPr>
          </a:p>
          <a:p>
            <a:pPr algn="ctr"/>
            <a:endParaRPr lang="en-US" sz="7200" b="1" dirty="0" smtClean="0">
              <a:solidFill>
                <a:srgbClr val="FFFF00"/>
              </a:solidFill>
            </a:endParaRPr>
          </a:p>
          <a:p>
            <a:pPr algn="ctr"/>
            <a:r>
              <a:rPr lang="en-US" sz="7200" b="1" dirty="0" smtClean="0">
                <a:solidFill>
                  <a:srgbClr val="002060"/>
                </a:solidFill>
              </a:rPr>
              <a:t>Good Morning</a:t>
            </a:r>
            <a:endParaRPr lang="en-US" sz="7200" b="1" dirty="0">
              <a:solidFill>
                <a:srgbClr val="002060"/>
              </a:solidFill>
            </a:endParaRPr>
          </a:p>
        </p:txBody>
      </p:sp>
    </p:spTree>
    <p:extLst>
      <p:ext uri="{BB962C8B-B14F-4D97-AF65-F5344CB8AC3E}">
        <p14:creationId xmlns:p14="http://schemas.microsoft.com/office/powerpoint/2010/main" val="400193910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2140" y="2606961"/>
            <a:ext cx="4226011" cy="3241648"/>
          </a:xfrm>
          <a:ln w="38100">
            <a:solidFill>
              <a:schemeClr val="tx1"/>
            </a:solidFill>
          </a:ln>
        </p:spPr>
      </p:pic>
      <p:sp>
        <p:nvSpPr>
          <p:cNvPr id="3" name="Rectangle 2"/>
          <p:cNvSpPr/>
          <p:nvPr/>
        </p:nvSpPr>
        <p:spPr>
          <a:xfrm>
            <a:off x="349571" y="784074"/>
            <a:ext cx="11322843" cy="145650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Sri Lanka is located in the Indian Ocean , just off the south-eastern coast of India. Shaped like a tear drop, the island of Sri Lanka measures about 415 kilometers from north to south, and about 220 kilometers from east to west with a total land area of about 65,600 square kilometers. It has more than 1340 kilometers of coastline.</a:t>
            </a:r>
            <a:endParaRPr lang="en-US" sz="2000" dirty="0">
              <a:solidFill>
                <a:schemeClr val="tx1"/>
              </a:solidFill>
            </a:endParaRPr>
          </a:p>
        </p:txBody>
      </p:sp>
      <p:sp>
        <p:nvSpPr>
          <p:cNvPr id="14" name="Rectangle 13"/>
          <p:cNvSpPr/>
          <p:nvPr/>
        </p:nvSpPr>
        <p:spPr>
          <a:xfrm>
            <a:off x="600075" y="5997925"/>
            <a:ext cx="4929003" cy="71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Sri Lanka is in the south eastern coast of India</a:t>
            </a:r>
            <a:endParaRPr lang="en-US" sz="2400" b="1" dirty="0">
              <a:solidFill>
                <a:schemeClr val="tx1"/>
              </a:solidFill>
            </a:endParaRPr>
          </a:p>
        </p:txBody>
      </p:sp>
      <p:sp>
        <p:nvSpPr>
          <p:cNvPr id="15" name="Rectangle 14"/>
          <p:cNvSpPr/>
          <p:nvPr/>
        </p:nvSpPr>
        <p:spPr>
          <a:xfrm>
            <a:off x="6357938" y="6153241"/>
            <a:ext cx="5564980" cy="406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Colombo</a:t>
            </a:r>
            <a:endParaRPr lang="en-US" sz="2400" b="1" dirty="0">
              <a:solidFill>
                <a:schemeClr val="tx1"/>
              </a:solidFill>
            </a:endParaRPr>
          </a:p>
        </p:txBody>
      </p:sp>
      <p:sp>
        <p:nvSpPr>
          <p:cNvPr id="9" name="Horizontal Scroll 8"/>
          <p:cNvSpPr/>
          <p:nvPr/>
        </p:nvSpPr>
        <p:spPr>
          <a:xfrm>
            <a:off x="2757121" y="169711"/>
            <a:ext cx="6507744" cy="614363"/>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90" y="2576087"/>
            <a:ext cx="4725888" cy="3241647"/>
          </a:xfrm>
          <a:prstGeom prst="rect">
            <a:avLst/>
          </a:prstGeom>
          <a:ln w="31750">
            <a:solidFill>
              <a:schemeClr val="tx1"/>
            </a:solidFill>
          </a:ln>
        </p:spPr>
      </p:pic>
    </p:spTree>
    <p:extLst>
      <p:ext uri="{BB962C8B-B14F-4D97-AF65-F5344CB8AC3E}">
        <p14:creationId xmlns:p14="http://schemas.microsoft.com/office/powerpoint/2010/main" val="9327687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p:cTn id="1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39744" y="660838"/>
            <a:ext cx="5220824" cy="583363"/>
          </a:xfrm>
        </p:spPr>
        <p:txBody>
          <a:bodyPr>
            <a:normAutofit fontScale="90000"/>
          </a:bodyPr>
          <a:lstStyle/>
          <a:p>
            <a:r>
              <a:rPr lang="en-US" sz="2800" b="1" dirty="0"/>
              <a:t>Spices abundantly produced in Sri Lanka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018" y="824115"/>
            <a:ext cx="2920313" cy="21662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1957" y="3422171"/>
            <a:ext cx="2150075" cy="14911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61" y="1308467"/>
            <a:ext cx="2457450" cy="18573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631" y="3877737"/>
            <a:ext cx="2447925" cy="1866900"/>
          </a:xfrm>
          <a:prstGeom prst="rect">
            <a:avLst/>
          </a:prstGeom>
          <a:ln>
            <a:noFill/>
          </a:ln>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5568" y="1308467"/>
            <a:ext cx="2503549" cy="1832661"/>
          </a:xfrm>
          <a:prstGeom prst="rect">
            <a:avLst/>
          </a:prstGeom>
        </p:spPr>
      </p:pic>
      <p:sp>
        <p:nvSpPr>
          <p:cNvPr id="5" name="Rectangle 4"/>
          <p:cNvSpPr/>
          <p:nvPr/>
        </p:nvSpPr>
        <p:spPr>
          <a:xfrm>
            <a:off x="5186872" y="3276084"/>
            <a:ext cx="1520939" cy="418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Nutmeg</a:t>
            </a:r>
            <a:endParaRPr lang="en-US" sz="2400" b="1" dirty="0">
              <a:solidFill>
                <a:schemeClr val="tx1"/>
              </a:solidFill>
            </a:endParaRPr>
          </a:p>
        </p:txBody>
      </p:sp>
      <p:sp>
        <p:nvSpPr>
          <p:cNvPr id="13" name="Rectangle 12"/>
          <p:cNvSpPr/>
          <p:nvPr/>
        </p:nvSpPr>
        <p:spPr>
          <a:xfrm>
            <a:off x="8855418" y="5229013"/>
            <a:ext cx="1277124" cy="515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Pepper</a:t>
            </a:r>
            <a:endParaRPr lang="en-US" sz="2400" b="1" dirty="0">
              <a:solidFill>
                <a:schemeClr val="tx1"/>
              </a:solidFill>
            </a:endParaRPr>
          </a:p>
        </p:txBody>
      </p:sp>
      <p:sp>
        <p:nvSpPr>
          <p:cNvPr id="14" name="Rectangle 13"/>
          <p:cNvSpPr/>
          <p:nvPr/>
        </p:nvSpPr>
        <p:spPr>
          <a:xfrm>
            <a:off x="2680211" y="5981427"/>
            <a:ext cx="1718077" cy="475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Cinnamon</a:t>
            </a:r>
          </a:p>
        </p:txBody>
      </p:sp>
      <p:sp>
        <p:nvSpPr>
          <p:cNvPr id="15" name="Rectangle 14"/>
          <p:cNvSpPr/>
          <p:nvPr/>
        </p:nvSpPr>
        <p:spPr>
          <a:xfrm>
            <a:off x="545144" y="3181896"/>
            <a:ext cx="1597982" cy="512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a:t>
            </a:r>
            <a:r>
              <a:rPr lang="en-US" sz="2400" b="1" dirty="0" smtClean="0">
                <a:solidFill>
                  <a:schemeClr val="tx1"/>
                </a:solidFill>
              </a:rPr>
              <a:t>ardamom</a:t>
            </a:r>
            <a:endParaRPr lang="en-US" sz="2400" b="1" dirty="0">
              <a:solidFill>
                <a:schemeClr val="tx1"/>
              </a:solidFill>
            </a:endParaRPr>
          </a:p>
        </p:txBody>
      </p:sp>
      <p:sp>
        <p:nvSpPr>
          <p:cNvPr id="16" name="Rectangle 15"/>
          <p:cNvSpPr/>
          <p:nvPr/>
        </p:nvSpPr>
        <p:spPr>
          <a:xfrm>
            <a:off x="10243033" y="2709291"/>
            <a:ext cx="1213157" cy="712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a:t>
            </a:r>
            <a:r>
              <a:rPr lang="en-US" sz="2400" b="1" dirty="0" smtClean="0">
                <a:solidFill>
                  <a:schemeClr val="tx1"/>
                </a:solidFill>
              </a:rPr>
              <a:t>loves</a:t>
            </a:r>
            <a:endParaRPr lang="en-US" sz="2400" b="1" dirty="0">
              <a:solidFill>
                <a:schemeClr val="tx1"/>
              </a:solidFill>
            </a:endParaRPr>
          </a:p>
        </p:txBody>
      </p:sp>
      <p:sp>
        <p:nvSpPr>
          <p:cNvPr id="17" name="Horizontal Scroll 16"/>
          <p:cNvSpPr/>
          <p:nvPr/>
        </p:nvSpPr>
        <p:spPr>
          <a:xfrm>
            <a:off x="2831261" y="-727"/>
            <a:ext cx="6507744" cy="614363"/>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spTree>
    <p:extLst>
      <p:ext uri="{BB962C8B-B14F-4D97-AF65-F5344CB8AC3E}">
        <p14:creationId xmlns:p14="http://schemas.microsoft.com/office/powerpoint/2010/main" val="284412294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Horizontal Scroll 15"/>
          <p:cNvSpPr/>
          <p:nvPr/>
        </p:nvSpPr>
        <p:spPr>
          <a:xfrm>
            <a:off x="2831261" y="-727"/>
            <a:ext cx="6507744" cy="614363"/>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sp>
        <p:nvSpPr>
          <p:cNvPr id="17" name="Rectangle 16"/>
          <p:cNvSpPr/>
          <p:nvPr/>
        </p:nvSpPr>
        <p:spPr>
          <a:xfrm>
            <a:off x="906373" y="630581"/>
            <a:ext cx="10618705" cy="56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Besides, the man-made riches, one may find the God-given blessings of nature in Sri Lanka. The island is circled by-------</a:t>
            </a:r>
            <a:endParaRPr lang="en-US" sz="2400" b="1" dirty="0">
              <a:solidFill>
                <a:schemeClr val="tx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246" y="4058575"/>
            <a:ext cx="3270154" cy="2189978"/>
          </a:xfrm>
          <a:prstGeom prst="rect">
            <a:avLst/>
          </a:prstGeom>
          <a:ln w="25400">
            <a:solidFill>
              <a:schemeClr val="tx1"/>
            </a:solid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3563" y="1457902"/>
            <a:ext cx="3111515" cy="1952122"/>
          </a:xfrm>
          <a:prstGeom prst="rect">
            <a:avLst/>
          </a:prstGeom>
          <a:ln w="25400">
            <a:solidFill>
              <a:schemeClr val="tx1"/>
            </a:solidFill>
          </a:ln>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393" y="1501428"/>
            <a:ext cx="3147574" cy="1970690"/>
          </a:xfrm>
          <a:prstGeom prst="rect">
            <a:avLst/>
          </a:prstGeom>
          <a:ln w="31750">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159" y="1493542"/>
            <a:ext cx="3249241" cy="1918106"/>
          </a:xfrm>
          <a:prstGeom prst="rect">
            <a:avLst/>
          </a:prstGeom>
          <a:ln w="25400">
            <a:solidFill>
              <a:schemeClr val="tx1"/>
            </a:solidFill>
          </a:ln>
        </p:spPr>
      </p:pic>
      <p:sp>
        <p:nvSpPr>
          <p:cNvPr id="2" name="Rectangle 1"/>
          <p:cNvSpPr/>
          <p:nvPr/>
        </p:nvSpPr>
        <p:spPr>
          <a:xfrm>
            <a:off x="1490177" y="3428592"/>
            <a:ext cx="2088292" cy="336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r>
              <a:rPr lang="en-US" sz="2800" b="1" dirty="0" smtClean="0">
                <a:solidFill>
                  <a:schemeClr val="tx1"/>
                </a:solidFill>
              </a:rPr>
              <a:t>zure seas</a:t>
            </a:r>
            <a:endParaRPr lang="en-US" sz="2800" b="1" dirty="0">
              <a:solidFill>
                <a:schemeClr val="tx1"/>
              </a:solidFill>
            </a:endParaRPr>
          </a:p>
        </p:txBody>
      </p:sp>
      <p:sp>
        <p:nvSpPr>
          <p:cNvPr id="10" name="Rectangle 9"/>
          <p:cNvSpPr/>
          <p:nvPr/>
        </p:nvSpPr>
        <p:spPr>
          <a:xfrm>
            <a:off x="5312516" y="3439190"/>
            <a:ext cx="2088292" cy="336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Green hills</a:t>
            </a:r>
            <a:endParaRPr lang="en-US" sz="2400" b="1" dirty="0">
              <a:solidFill>
                <a:schemeClr val="tx1"/>
              </a:solidFill>
            </a:endParaRPr>
          </a:p>
        </p:txBody>
      </p:sp>
      <p:sp>
        <p:nvSpPr>
          <p:cNvPr id="11" name="Rectangle 10"/>
          <p:cNvSpPr/>
          <p:nvPr/>
        </p:nvSpPr>
        <p:spPr>
          <a:xfrm>
            <a:off x="8543924" y="3403992"/>
            <a:ext cx="2981155" cy="36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Cascading waterfalls</a:t>
            </a:r>
            <a:endParaRPr lang="en-US" sz="2400" b="1" dirty="0">
              <a:solidFill>
                <a:schemeClr val="tx1"/>
              </a:solidFill>
            </a:endParaRPr>
          </a:p>
        </p:txBody>
      </p:sp>
      <p:sp>
        <p:nvSpPr>
          <p:cNvPr id="12" name="Rectangle 11"/>
          <p:cNvSpPr/>
          <p:nvPr/>
        </p:nvSpPr>
        <p:spPr>
          <a:xfrm>
            <a:off x="906373" y="6414809"/>
            <a:ext cx="2910053" cy="321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a</a:t>
            </a:r>
            <a:r>
              <a:rPr lang="en-US" sz="2400" b="1" dirty="0" smtClean="0">
                <a:solidFill>
                  <a:schemeClr val="tx1">
                    <a:lumMod val="95000"/>
                    <a:lumOff val="5000"/>
                  </a:schemeClr>
                </a:solidFill>
              </a:rPr>
              <a:t>bundant wildlife</a:t>
            </a:r>
            <a:endParaRPr lang="en-US" sz="2400" b="1" dirty="0">
              <a:solidFill>
                <a:schemeClr val="tx1">
                  <a:lumMod val="95000"/>
                  <a:lumOff val="5000"/>
                </a:schemeClr>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9665" y="4058575"/>
            <a:ext cx="3105413" cy="2135312"/>
          </a:xfrm>
          <a:prstGeom prst="rect">
            <a:avLst/>
          </a:prstGeom>
          <a:ln w="25400">
            <a:solidFill>
              <a:schemeClr val="tx1"/>
            </a:solidFill>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3650" y="4058575"/>
            <a:ext cx="3210318" cy="2142676"/>
          </a:xfrm>
          <a:prstGeom prst="rect">
            <a:avLst/>
          </a:prstGeom>
          <a:ln w="25400">
            <a:solidFill>
              <a:schemeClr val="tx1"/>
            </a:solidFill>
          </a:ln>
        </p:spPr>
      </p:pic>
      <p:sp>
        <p:nvSpPr>
          <p:cNvPr id="23" name="Rectangle 22"/>
          <p:cNvSpPr/>
          <p:nvPr/>
        </p:nvSpPr>
        <p:spPr>
          <a:xfrm>
            <a:off x="5463513" y="6330951"/>
            <a:ext cx="4920908" cy="460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Variety of flowers and fruits</a:t>
            </a:r>
            <a:endParaRPr lang="en-US" sz="2400" b="1" dirty="0">
              <a:solidFill>
                <a:schemeClr val="tx1"/>
              </a:solidFill>
            </a:endParaRPr>
          </a:p>
        </p:txBody>
      </p:sp>
    </p:spTree>
    <p:extLst>
      <p:ext uri="{BB962C8B-B14F-4D97-AF65-F5344CB8AC3E}">
        <p14:creationId xmlns:p14="http://schemas.microsoft.com/office/powerpoint/2010/main" val="283460613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p:cTn id="2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p:cTn id="31"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 calcmode="lin" valueType="num">
                                      <p:cBhvr>
                                        <p:cTn id="39"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24279" y="757873"/>
            <a:ext cx="5990151" cy="446815"/>
          </a:xfrm>
        </p:spPr>
        <p:txBody>
          <a:bodyPr>
            <a:normAutofit fontScale="90000"/>
          </a:bodyPr>
          <a:lstStyle/>
          <a:p>
            <a:r>
              <a:rPr lang="en-US" sz="2800" b="1" dirty="0" smtClean="0"/>
              <a:t>The country abounds with -----</a:t>
            </a:r>
            <a:endParaRPr lang="en-US" sz="2800" b="1"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2853" y="1656641"/>
            <a:ext cx="2961959" cy="1896274"/>
          </a:xfrm>
          <a:ln w="28575">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950" y="1642304"/>
            <a:ext cx="3063877" cy="1902264"/>
          </a:xfrm>
          <a:prstGeom prst="rect">
            <a:avLst/>
          </a:prstGeom>
          <a:ln w="2540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946" y="1656640"/>
            <a:ext cx="3262184" cy="1887928"/>
          </a:xfrm>
          <a:prstGeom prst="rect">
            <a:avLst/>
          </a:prstGeom>
          <a:ln w="28575">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4279" y="4439612"/>
            <a:ext cx="2990533" cy="1759842"/>
          </a:xfrm>
          <a:prstGeom prst="rect">
            <a:avLst/>
          </a:prstGeom>
          <a:ln w="31750">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7946" y="4439612"/>
            <a:ext cx="3262184" cy="1759842"/>
          </a:xfrm>
          <a:prstGeom prst="rect">
            <a:avLst/>
          </a:prstGeom>
          <a:ln w="28575">
            <a:solidFill>
              <a:schemeClr val="tx1"/>
            </a:solidFill>
          </a:ln>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7949" y="4439612"/>
            <a:ext cx="3063878" cy="1759842"/>
          </a:xfrm>
          <a:prstGeom prst="rect">
            <a:avLst/>
          </a:prstGeom>
          <a:ln w="28575">
            <a:solidFill>
              <a:schemeClr val="tx1"/>
            </a:solidFill>
          </a:ln>
        </p:spPr>
      </p:pic>
      <p:sp>
        <p:nvSpPr>
          <p:cNvPr id="9" name="Horizontal Scroll 8"/>
          <p:cNvSpPr/>
          <p:nvPr/>
        </p:nvSpPr>
        <p:spPr>
          <a:xfrm>
            <a:off x="3711294" y="74062"/>
            <a:ext cx="6507744" cy="614363"/>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sp>
        <p:nvSpPr>
          <p:cNvPr id="5" name="Rectangle 4"/>
          <p:cNvSpPr/>
          <p:nvPr/>
        </p:nvSpPr>
        <p:spPr>
          <a:xfrm>
            <a:off x="1067118" y="3616957"/>
            <a:ext cx="2628900" cy="3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Coconut groves</a:t>
            </a:r>
            <a:endParaRPr lang="en-US" sz="2400" b="1" dirty="0">
              <a:solidFill>
                <a:schemeClr val="tx1"/>
              </a:solidFill>
            </a:endParaRPr>
          </a:p>
        </p:txBody>
      </p:sp>
      <p:sp>
        <p:nvSpPr>
          <p:cNvPr id="12" name="Rectangle 11"/>
          <p:cNvSpPr/>
          <p:nvPr/>
        </p:nvSpPr>
        <p:spPr>
          <a:xfrm>
            <a:off x="6289888" y="3750636"/>
            <a:ext cx="3744097" cy="276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Spice gardens</a:t>
            </a:r>
            <a:endParaRPr lang="en-US" sz="2400" b="1" dirty="0">
              <a:solidFill>
                <a:schemeClr val="tx1"/>
              </a:solidFill>
            </a:endParaRPr>
          </a:p>
        </p:txBody>
      </p:sp>
      <p:sp>
        <p:nvSpPr>
          <p:cNvPr id="13" name="Rectangle 12"/>
          <p:cNvSpPr/>
          <p:nvPr/>
        </p:nvSpPr>
        <p:spPr>
          <a:xfrm>
            <a:off x="1581039" y="6327539"/>
            <a:ext cx="5276629" cy="25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Tea estates</a:t>
            </a:r>
            <a:endParaRPr lang="en-US" sz="2400" b="1" dirty="0">
              <a:solidFill>
                <a:schemeClr val="tx1"/>
              </a:solidFill>
            </a:endParaRPr>
          </a:p>
        </p:txBody>
      </p:sp>
      <p:sp>
        <p:nvSpPr>
          <p:cNvPr id="14" name="Rectangle 13"/>
          <p:cNvSpPr/>
          <p:nvPr/>
        </p:nvSpPr>
        <p:spPr>
          <a:xfrm>
            <a:off x="8587946" y="6249430"/>
            <a:ext cx="3262184" cy="35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Various spices</a:t>
            </a:r>
            <a:endParaRPr lang="en-US" sz="2400" b="1" dirty="0">
              <a:solidFill>
                <a:schemeClr val="tx1"/>
              </a:solidFill>
            </a:endParaRPr>
          </a:p>
        </p:txBody>
      </p:sp>
    </p:spTree>
    <p:extLst>
      <p:ext uri="{BB962C8B-B14F-4D97-AF65-F5344CB8AC3E}">
        <p14:creationId xmlns:p14="http://schemas.microsoft.com/office/powerpoint/2010/main" val="106997735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p:cTn id="23"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p:cTn id="31"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7175" y="314326"/>
            <a:ext cx="11601449" cy="6257924"/>
          </a:xfrm>
          <a:prstGeom prst="rect">
            <a:avLst/>
          </a:prstGeom>
          <a:blipFill>
            <a:blip r:embed="rId3"/>
            <a:tile tx="0" ty="0" sx="100000" sy="100000" flip="none" algn="tl"/>
          </a:bli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u="sng" dirty="0" smtClean="0">
              <a:solidFill>
                <a:schemeClr val="tx1"/>
              </a:solidFill>
            </a:endParaRPr>
          </a:p>
          <a:p>
            <a:r>
              <a:rPr lang="en-US" sz="4000" b="1" u="sng" dirty="0" smtClean="0">
                <a:solidFill>
                  <a:schemeClr val="tx1"/>
                </a:solidFill>
              </a:rPr>
              <a:t>Answer the following questions :</a:t>
            </a:r>
          </a:p>
          <a:p>
            <a:endParaRPr lang="en-US" sz="4000" dirty="0">
              <a:solidFill>
                <a:schemeClr val="tx1"/>
              </a:solidFill>
            </a:endParaRPr>
          </a:p>
          <a:p>
            <a:r>
              <a:rPr lang="en-US" sz="4000" dirty="0" smtClean="0">
                <a:solidFill>
                  <a:schemeClr val="tx1"/>
                </a:solidFill>
              </a:rPr>
              <a:t>1. “Sri Lanka is a multi-religious, multi-racial and multi-lingual country.”- Explain.</a:t>
            </a:r>
          </a:p>
          <a:p>
            <a:endParaRPr lang="en-US" sz="4000" dirty="0" smtClean="0">
              <a:solidFill>
                <a:schemeClr val="tx1"/>
              </a:solidFill>
            </a:endParaRPr>
          </a:p>
          <a:p>
            <a:r>
              <a:rPr lang="en-US" sz="4000" dirty="0" smtClean="0">
                <a:solidFill>
                  <a:schemeClr val="tx1"/>
                </a:solidFill>
              </a:rPr>
              <a:t>2. From your reading the last paragraph of the passage what historical instances do you find regarding Sri Lanka?</a:t>
            </a:r>
            <a:endParaRPr lang="en-US" sz="4000" dirty="0">
              <a:solidFill>
                <a:schemeClr val="tx1"/>
              </a:solidFill>
            </a:endParaRPr>
          </a:p>
        </p:txBody>
      </p:sp>
      <p:sp>
        <p:nvSpPr>
          <p:cNvPr id="6" name="Horizontal Scroll 5"/>
          <p:cNvSpPr/>
          <p:nvPr/>
        </p:nvSpPr>
        <p:spPr>
          <a:xfrm>
            <a:off x="2962535" y="314326"/>
            <a:ext cx="6507744" cy="771524"/>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solidFill>
                  <a:schemeClr val="tx1"/>
                </a:solidFill>
              </a:rPr>
              <a:t>Pair Work</a:t>
            </a:r>
            <a:endParaRPr lang="en-US" sz="4800" b="1" i="1" dirty="0">
              <a:solidFill>
                <a:schemeClr val="tx1"/>
              </a:solidFill>
            </a:endParaRPr>
          </a:p>
        </p:txBody>
      </p:sp>
    </p:spTree>
    <p:extLst>
      <p:ext uri="{BB962C8B-B14F-4D97-AF65-F5344CB8AC3E}">
        <p14:creationId xmlns:p14="http://schemas.microsoft.com/office/powerpoint/2010/main" val="24702593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orizontal Scroll 5"/>
          <p:cNvSpPr/>
          <p:nvPr/>
        </p:nvSpPr>
        <p:spPr>
          <a:xfrm>
            <a:off x="2831261" y="58804"/>
            <a:ext cx="6507744" cy="614363"/>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sp>
        <p:nvSpPr>
          <p:cNvPr id="7" name="Rectangle 6"/>
          <p:cNvSpPr/>
          <p:nvPr/>
        </p:nvSpPr>
        <p:spPr>
          <a:xfrm>
            <a:off x="1028700" y="757238"/>
            <a:ext cx="8310305" cy="357187"/>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Some of the best tourists places in Sri Lanka</a:t>
            </a:r>
            <a:endParaRPr lang="en-US" sz="2400" b="1"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254919"/>
            <a:ext cx="4814888" cy="2276475"/>
          </a:xfrm>
          <a:prstGeom prst="rect">
            <a:avLst/>
          </a:prstGeom>
          <a:ln w="31750">
            <a:solidFill>
              <a:schemeClr val="tx1"/>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4108847"/>
            <a:ext cx="4814888" cy="2089538"/>
          </a:xfrm>
          <a:prstGeom prst="rect">
            <a:avLst/>
          </a:prstGeom>
          <a:ln w="3175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013" y="4108842"/>
            <a:ext cx="4714876" cy="2088958"/>
          </a:xfrm>
          <a:prstGeom prst="rect">
            <a:avLst/>
          </a:prstGeom>
          <a:ln w="31750">
            <a:solidFill>
              <a:schemeClr val="tx1"/>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8012" y="1254919"/>
            <a:ext cx="4714875" cy="2381250"/>
          </a:xfrm>
          <a:prstGeom prst="rect">
            <a:avLst/>
          </a:prstGeom>
          <a:ln w="28575">
            <a:solidFill>
              <a:schemeClr val="tx1"/>
            </a:solidFill>
          </a:ln>
        </p:spPr>
      </p:pic>
      <p:sp>
        <p:nvSpPr>
          <p:cNvPr id="14" name="Rectangle 13"/>
          <p:cNvSpPr/>
          <p:nvPr/>
        </p:nvSpPr>
        <p:spPr>
          <a:xfrm>
            <a:off x="1028700" y="3531394"/>
            <a:ext cx="4814888" cy="426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Anuradhapura</a:t>
            </a:r>
            <a:endParaRPr lang="en-US" sz="2400" b="1" dirty="0">
              <a:solidFill>
                <a:schemeClr val="tx1"/>
              </a:solidFill>
            </a:endParaRPr>
          </a:p>
        </p:txBody>
      </p:sp>
      <p:sp>
        <p:nvSpPr>
          <p:cNvPr id="15" name="Rectangle 14"/>
          <p:cNvSpPr/>
          <p:nvPr/>
        </p:nvSpPr>
        <p:spPr>
          <a:xfrm>
            <a:off x="1028700" y="6234114"/>
            <a:ext cx="4814888" cy="62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Hikkaduawa- Coral reef and sandy beaches</a:t>
            </a:r>
            <a:endParaRPr lang="en-US" sz="2400" b="1" dirty="0">
              <a:solidFill>
                <a:schemeClr val="tx1"/>
              </a:solidFill>
            </a:endParaRPr>
          </a:p>
        </p:txBody>
      </p:sp>
      <p:sp>
        <p:nvSpPr>
          <p:cNvPr id="16" name="Rectangle 15"/>
          <p:cNvSpPr/>
          <p:nvPr/>
        </p:nvSpPr>
        <p:spPr>
          <a:xfrm>
            <a:off x="6958012" y="3693912"/>
            <a:ext cx="4714875"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Bundala National Park</a:t>
            </a:r>
            <a:endParaRPr lang="en-US" sz="2400" b="1" dirty="0">
              <a:solidFill>
                <a:schemeClr val="tx1"/>
              </a:solidFill>
            </a:endParaRPr>
          </a:p>
        </p:txBody>
      </p:sp>
      <p:sp>
        <p:nvSpPr>
          <p:cNvPr id="17" name="Rectangle 16"/>
          <p:cNvSpPr/>
          <p:nvPr/>
        </p:nvSpPr>
        <p:spPr>
          <a:xfrm>
            <a:off x="6958012" y="6197800"/>
            <a:ext cx="4714875" cy="414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Dambulla</a:t>
            </a:r>
            <a:endParaRPr lang="en-US" sz="2400" b="1" dirty="0">
              <a:solidFill>
                <a:schemeClr val="tx1"/>
              </a:solidFill>
            </a:endParaRPr>
          </a:p>
        </p:txBody>
      </p:sp>
    </p:spTree>
    <p:extLst>
      <p:ext uri="{BB962C8B-B14F-4D97-AF65-F5344CB8AC3E}">
        <p14:creationId xmlns:p14="http://schemas.microsoft.com/office/powerpoint/2010/main" val="381798837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p:cTn id="1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p:cTn id="2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82625" y="894983"/>
            <a:ext cx="6507744" cy="530827"/>
          </a:xfrm>
          <a:solidFill>
            <a:schemeClr val="bg1"/>
          </a:solidFill>
          <a:ln w="25400">
            <a:solidFill>
              <a:schemeClr val="tx1"/>
            </a:solidFill>
          </a:ln>
        </p:spPr>
        <p:txBody>
          <a:bodyPr>
            <a:normAutofit/>
          </a:bodyPr>
          <a:lstStyle/>
          <a:p>
            <a:r>
              <a:rPr lang="en-US" sz="2400" b="1" dirty="0" smtClean="0"/>
              <a:t>Arts, </a:t>
            </a:r>
            <a:r>
              <a:rPr lang="en-US" sz="2400" b="1" dirty="0"/>
              <a:t>crafts and </a:t>
            </a:r>
            <a:r>
              <a:rPr lang="en-US" sz="2400" b="1" dirty="0" smtClean="0"/>
              <a:t>culture in Sri Lanka</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9" y="1717589"/>
            <a:ext cx="4231151" cy="2179218"/>
          </a:xfrm>
          <a:prstGeom prst="rect">
            <a:avLst/>
          </a:prstGeom>
          <a:ln w="2857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6" y="1717589"/>
            <a:ext cx="4521124" cy="2179218"/>
          </a:xfrm>
          <a:prstGeom prst="rect">
            <a:avLst/>
          </a:prstGeom>
          <a:ln w="2540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325" y="4245944"/>
            <a:ext cx="4521125" cy="2501102"/>
          </a:xfrm>
          <a:prstGeom prst="rect">
            <a:avLst/>
          </a:prstGeom>
          <a:ln w="31750">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399" y="4245944"/>
            <a:ext cx="4231149" cy="2501102"/>
          </a:xfrm>
          <a:prstGeom prst="rect">
            <a:avLst/>
          </a:prstGeom>
          <a:ln w="28575">
            <a:solidFill>
              <a:schemeClr val="tx1"/>
            </a:solidFill>
          </a:ln>
        </p:spPr>
      </p:pic>
      <p:sp>
        <p:nvSpPr>
          <p:cNvPr id="13" name="Horizontal Scroll 12"/>
          <p:cNvSpPr/>
          <p:nvPr/>
        </p:nvSpPr>
        <p:spPr>
          <a:xfrm>
            <a:off x="2182625" y="255935"/>
            <a:ext cx="6507744" cy="528191"/>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spTree>
    <p:extLst>
      <p:ext uri="{BB962C8B-B14F-4D97-AF65-F5344CB8AC3E}">
        <p14:creationId xmlns:p14="http://schemas.microsoft.com/office/powerpoint/2010/main" val="51664433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52500" y="1243013"/>
            <a:ext cx="10401300" cy="1076326"/>
          </a:xfrm>
          <a:ln w="25400">
            <a:solidFill>
              <a:schemeClr val="tx1"/>
            </a:solidFill>
          </a:ln>
        </p:spPr>
        <p:txBody>
          <a:bodyPr>
            <a:normAutofit fontScale="90000"/>
          </a:bodyPr>
          <a:lstStyle/>
          <a:p>
            <a:r>
              <a:rPr lang="en-US" sz="2400" dirty="0" smtClean="0"/>
              <a:t>The major four ethnic groups in Sri Lanka are Sinhalese, Sri Lankan Tamils, Indian Tamils, Sri Lankan Moors or Muslims. A fifth group , The Veddhas are the original inhabitants in Sri Lanka. </a:t>
            </a:r>
            <a:endParaRPr lang="en-US" sz="24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6769" y="2530476"/>
            <a:ext cx="3074194" cy="3043237"/>
          </a:xfrm>
          <a:solidFill>
            <a:schemeClr val="bg1"/>
          </a:solidFill>
          <a:ln w="3810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163" y="2530476"/>
            <a:ext cx="3195637" cy="3043237"/>
          </a:xfrm>
          <a:prstGeom prst="rect">
            <a:avLst/>
          </a:prstGeom>
          <a:ln w="3175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530476"/>
            <a:ext cx="3505201" cy="3043237"/>
          </a:xfrm>
          <a:prstGeom prst="rect">
            <a:avLst/>
          </a:prstGeom>
          <a:ln w="28575">
            <a:solidFill>
              <a:schemeClr val="tx1"/>
            </a:solidFill>
          </a:ln>
        </p:spPr>
      </p:pic>
      <p:sp>
        <p:nvSpPr>
          <p:cNvPr id="5" name="Rectangle 4"/>
          <p:cNvSpPr/>
          <p:nvPr/>
        </p:nvSpPr>
        <p:spPr>
          <a:xfrm>
            <a:off x="4626769" y="5784850"/>
            <a:ext cx="4043362" cy="985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Ancient ethnic </a:t>
            </a:r>
            <a:r>
              <a:rPr lang="en-US" sz="2400" b="1" dirty="0" smtClean="0">
                <a:solidFill>
                  <a:schemeClr val="tx1"/>
                </a:solidFill>
              </a:rPr>
              <a:t>group The </a:t>
            </a:r>
            <a:r>
              <a:rPr lang="en-US" sz="3200" b="1" i="1" dirty="0" smtClean="0">
                <a:solidFill>
                  <a:schemeClr val="tx1"/>
                </a:solidFill>
              </a:rPr>
              <a:t>Veddhas</a:t>
            </a:r>
            <a:endParaRPr lang="en-US" sz="3200" b="1" i="1" dirty="0">
              <a:solidFill>
                <a:schemeClr val="tx1"/>
              </a:solidFill>
            </a:endParaRPr>
          </a:p>
        </p:txBody>
      </p:sp>
      <p:sp>
        <p:nvSpPr>
          <p:cNvPr id="7" name="Horizontal Scroll 6"/>
          <p:cNvSpPr/>
          <p:nvPr/>
        </p:nvSpPr>
        <p:spPr>
          <a:xfrm>
            <a:off x="2590800" y="269529"/>
            <a:ext cx="6507744" cy="528191"/>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spTree>
    <p:extLst>
      <p:ext uri="{BB962C8B-B14F-4D97-AF65-F5344CB8AC3E}">
        <p14:creationId xmlns:p14="http://schemas.microsoft.com/office/powerpoint/2010/main" val="226319058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14313" y="271463"/>
            <a:ext cx="11687175" cy="6272213"/>
          </a:xfrm>
          <a:prstGeom prst="rect">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endParaRPr>
          </a:p>
          <a:p>
            <a:endParaRPr lang="en-US" b="1" dirty="0" smtClean="0">
              <a:solidFill>
                <a:schemeClr val="tx1"/>
              </a:solidFill>
            </a:endParaRPr>
          </a:p>
          <a:p>
            <a:endParaRPr lang="en-US" b="1" dirty="0">
              <a:solidFill>
                <a:schemeClr val="tx1"/>
              </a:solidFill>
            </a:endParaRPr>
          </a:p>
          <a:p>
            <a:endParaRPr lang="en-US" b="1" i="1" dirty="0" smtClean="0">
              <a:solidFill>
                <a:schemeClr val="tx1"/>
              </a:solidFill>
            </a:endParaRPr>
          </a:p>
          <a:p>
            <a:endParaRPr lang="en-US" b="1" dirty="0">
              <a:solidFill>
                <a:schemeClr val="tx1"/>
              </a:solidFill>
            </a:endParaRPr>
          </a:p>
          <a:p>
            <a:endParaRPr lang="en-US" b="1" dirty="0" smtClean="0">
              <a:solidFill>
                <a:schemeClr val="tx1"/>
              </a:solidFill>
            </a:endParaRPr>
          </a:p>
          <a:p>
            <a:endParaRPr lang="en-US" b="1" dirty="0">
              <a:solidFill>
                <a:schemeClr val="tx1"/>
              </a:solidFill>
            </a:endParaRPr>
          </a:p>
          <a:p>
            <a:r>
              <a:rPr lang="en-US" sz="3600" b="1" dirty="0" smtClean="0">
                <a:solidFill>
                  <a:schemeClr val="tx1"/>
                </a:solidFill>
              </a:rPr>
              <a:t>Read the text and fill in each gap with a suitable word based on the information of the text. </a:t>
            </a:r>
          </a:p>
          <a:p>
            <a:endParaRPr lang="en-US" sz="3600" b="1" dirty="0">
              <a:solidFill>
                <a:schemeClr val="tx1"/>
              </a:solidFill>
            </a:endParaRPr>
          </a:p>
          <a:p>
            <a:r>
              <a:rPr lang="en-US" sz="3600" b="1" dirty="0" smtClean="0">
                <a:solidFill>
                  <a:schemeClr val="tx1"/>
                </a:solidFill>
              </a:rPr>
              <a:t>Sri Lanka is an (a)		 		country located in the Indian Ocean (b)					with resources and fascinating elegance which attract many travelers and mariners. People with different religious (c)					live in Sri Lanka with peace. Everyone who visits Sri Lanka becomes (d)				 with their cordial (e)					and gentle beahavor.</a:t>
            </a:r>
            <a:endParaRPr lang="en-US" sz="3600" b="1" dirty="0">
              <a:solidFill>
                <a:schemeClr val="tx1"/>
              </a:solidFill>
            </a:endParaRPr>
          </a:p>
          <a:p>
            <a:endParaRPr lang="en-US" sz="3600" b="1" u="sng" dirty="0" smtClean="0">
              <a:solidFill>
                <a:schemeClr val="tx1"/>
              </a:solidFill>
            </a:endParaRPr>
          </a:p>
          <a:p>
            <a:endParaRPr lang="en-US" b="1" u="sng" dirty="0">
              <a:solidFill>
                <a:schemeClr val="tx1"/>
              </a:solidFill>
            </a:endParaRPr>
          </a:p>
          <a:p>
            <a:endParaRPr lang="en-US" b="1" u="sng" dirty="0" smtClean="0">
              <a:solidFill>
                <a:schemeClr val="tx1"/>
              </a:solidFill>
            </a:endParaRPr>
          </a:p>
          <a:p>
            <a:endParaRPr lang="en-US" b="1" u="sng" dirty="0">
              <a:solidFill>
                <a:schemeClr val="tx1"/>
              </a:solidFill>
            </a:endParaRPr>
          </a:p>
          <a:p>
            <a:endParaRPr lang="en-US" b="1" u="sng" dirty="0" smtClean="0">
              <a:solidFill>
                <a:schemeClr val="tx1"/>
              </a:solidFill>
            </a:endParaRPr>
          </a:p>
        </p:txBody>
      </p:sp>
      <p:sp>
        <p:nvSpPr>
          <p:cNvPr id="2" name="Rectangle 1"/>
          <p:cNvSpPr/>
          <p:nvPr/>
        </p:nvSpPr>
        <p:spPr>
          <a:xfrm>
            <a:off x="3722375" y="2862307"/>
            <a:ext cx="1528763" cy="38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island</a:t>
            </a:r>
            <a:endParaRPr lang="en-US" sz="3600" dirty="0"/>
          </a:p>
        </p:txBody>
      </p:sp>
      <p:sp>
        <p:nvSpPr>
          <p:cNvPr id="7" name="Rectangle 6"/>
          <p:cNvSpPr/>
          <p:nvPr/>
        </p:nvSpPr>
        <p:spPr>
          <a:xfrm>
            <a:off x="2289820" y="3386137"/>
            <a:ext cx="1896419" cy="38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enriched</a:t>
            </a:r>
            <a:endParaRPr lang="en-US" sz="3600" dirty="0"/>
          </a:p>
        </p:txBody>
      </p:sp>
      <p:sp>
        <p:nvSpPr>
          <p:cNvPr id="8" name="Rectangle 7"/>
          <p:cNvSpPr/>
          <p:nvPr/>
        </p:nvSpPr>
        <p:spPr>
          <a:xfrm>
            <a:off x="5293999" y="4498962"/>
            <a:ext cx="1528763" cy="38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beliefs</a:t>
            </a:r>
            <a:endParaRPr lang="en-US" sz="3600" dirty="0"/>
          </a:p>
        </p:txBody>
      </p:sp>
      <p:sp>
        <p:nvSpPr>
          <p:cNvPr id="9" name="Rectangle 8"/>
          <p:cNvSpPr/>
          <p:nvPr/>
        </p:nvSpPr>
        <p:spPr>
          <a:xfrm>
            <a:off x="4330075" y="5471313"/>
            <a:ext cx="1842125" cy="48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greeting </a:t>
            </a:r>
          </a:p>
        </p:txBody>
      </p:sp>
      <p:sp>
        <p:nvSpPr>
          <p:cNvPr id="12" name="Rectangle 11"/>
          <p:cNvSpPr/>
          <p:nvPr/>
        </p:nvSpPr>
        <p:spPr>
          <a:xfrm>
            <a:off x="9794080" y="4984738"/>
            <a:ext cx="1528763" cy="37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happy</a:t>
            </a:r>
            <a:endParaRPr lang="en-US" sz="3600" dirty="0"/>
          </a:p>
        </p:txBody>
      </p:sp>
      <p:sp>
        <p:nvSpPr>
          <p:cNvPr id="6" name="Rectangle 5"/>
          <p:cNvSpPr/>
          <p:nvPr/>
        </p:nvSpPr>
        <p:spPr>
          <a:xfrm>
            <a:off x="3722375" y="428625"/>
            <a:ext cx="475011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tx1"/>
                </a:solidFill>
              </a:rPr>
              <a:t>Group Work</a:t>
            </a:r>
            <a:endParaRPr lang="en-US" sz="4000" b="1" i="1" dirty="0">
              <a:solidFill>
                <a:schemeClr val="tx1"/>
              </a:solidFill>
            </a:endParaRPr>
          </a:p>
        </p:txBody>
      </p:sp>
    </p:spTree>
    <p:extLst>
      <p:ext uri="{BB962C8B-B14F-4D97-AF65-F5344CB8AC3E}">
        <p14:creationId xmlns:p14="http://schemas.microsoft.com/office/powerpoint/2010/main" val="182768971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85750" y="328613"/>
            <a:ext cx="11615738" cy="6272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u="sng" dirty="0" smtClean="0">
              <a:solidFill>
                <a:schemeClr val="tx1"/>
              </a:solidFill>
            </a:endParaRPr>
          </a:p>
          <a:p>
            <a:pPr algn="ctr"/>
            <a:r>
              <a:rPr lang="en-US" sz="4800" b="1" dirty="0" smtClean="0">
                <a:solidFill>
                  <a:schemeClr val="tx1">
                    <a:lumMod val="95000"/>
                    <a:lumOff val="5000"/>
                  </a:schemeClr>
                </a:solidFill>
              </a:rPr>
              <a:t>Evaluation</a:t>
            </a:r>
          </a:p>
          <a:p>
            <a:r>
              <a:rPr lang="en-US" sz="3200" b="1" u="sng" dirty="0" smtClean="0">
                <a:solidFill>
                  <a:schemeClr val="tx1"/>
                </a:solidFill>
              </a:rPr>
              <a:t>Choose the correct answer from the alternatives.</a:t>
            </a:r>
          </a:p>
          <a:p>
            <a:endParaRPr lang="en-US" sz="2400" dirty="0" smtClean="0">
              <a:solidFill>
                <a:schemeClr val="tx1"/>
              </a:solidFill>
            </a:endParaRPr>
          </a:p>
          <a:p>
            <a:r>
              <a:rPr lang="en-US" sz="2400" b="1" dirty="0" err="1" smtClean="0">
                <a:solidFill>
                  <a:schemeClr val="tx1"/>
                </a:solidFill>
              </a:rPr>
              <a:t>i</a:t>
            </a:r>
            <a:r>
              <a:rPr lang="en-US" sz="2400" b="1" dirty="0" smtClean="0">
                <a:solidFill>
                  <a:schemeClr val="tx1"/>
                </a:solidFill>
              </a:rPr>
              <a:t>. Which of the following expression describes the natural resources of Sri Lanka? </a:t>
            </a:r>
          </a:p>
          <a:p>
            <a:r>
              <a:rPr lang="en-US" sz="2400" dirty="0" smtClean="0">
                <a:solidFill>
                  <a:schemeClr val="tx1"/>
                </a:solidFill>
              </a:rPr>
              <a:t>a) Teardrop of India b) Pearl of the Indian Ocean c) 										d) Ayubowan</a:t>
            </a:r>
          </a:p>
          <a:p>
            <a:endParaRPr lang="en-US" sz="2400" dirty="0" smtClean="0">
              <a:solidFill>
                <a:schemeClr val="tx1"/>
              </a:solidFill>
            </a:endParaRPr>
          </a:p>
          <a:p>
            <a:r>
              <a:rPr lang="en-US" sz="2400" dirty="0" smtClean="0">
                <a:solidFill>
                  <a:schemeClr val="tx1"/>
                </a:solidFill>
              </a:rPr>
              <a:t> </a:t>
            </a:r>
            <a:r>
              <a:rPr lang="en-US" sz="2400" b="1" dirty="0" smtClean="0">
                <a:solidFill>
                  <a:schemeClr val="tx1"/>
                </a:solidFill>
              </a:rPr>
              <a:t>ii. Which of the following expression doesn’t match with Sri Lanka?</a:t>
            </a:r>
          </a:p>
          <a:p>
            <a:pPr marL="342900" indent="-342900">
              <a:buAutoNum type="alphaLcParenR"/>
            </a:pPr>
            <a:r>
              <a:rPr lang="en-US" sz="2400" dirty="0" smtClean="0">
                <a:solidFill>
                  <a:schemeClr val="tx1"/>
                </a:solidFill>
              </a:rPr>
              <a:t>Full of natural resources b) Scenic beauty c) 								d) Racial concord</a:t>
            </a:r>
          </a:p>
          <a:p>
            <a:endParaRPr lang="en-US" sz="2400" dirty="0" smtClean="0">
              <a:solidFill>
                <a:schemeClr val="tx1"/>
              </a:solidFill>
            </a:endParaRPr>
          </a:p>
          <a:p>
            <a:r>
              <a:rPr lang="en-US" sz="2400" b="1" dirty="0" smtClean="0">
                <a:solidFill>
                  <a:schemeClr val="tx1"/>
                </a:solidFill>
              </a:rPr>
              <a:t>iii. Which of the following word is the closest meaning of ‘inhabitant’?</a:t>
            </a:r>
          </a:p>
          <a:p>
            <a:r>
              <a:rPr lang="en-US" sz="2400" dirty="0" smtClean="0">
                <a:solidFill>
                  <a:schemeClr val="tx1"/>
                </a:solidFill>
              </a:rPr>
              <a:t>a) 				b) lodge c) native d) tenant</a:t>
            </a:r>
          </a:p>
          <a:p>
            <a:endParaRPr lang="en-US" dirty="0" smtClean="0">
              <a:solidFill>
                <a:schemeClr val="tx1"/>
              </a:solidFill>
            </a:endParaRPr>
          </a:p>
          <a:p>
            <a:endParaRPr lang="en-US" dirty="0">
              <a:solidFill>
                <a:schemeClr val="tx1"/>
              </a:solidFill>
            </a:endParaRPr>
          </a:p>
        </p:txBody>
      </p:sp>
      <p:sp>
        <p:nvSpPr>
          <p:cNvPr id="3" name="Rounded Rectangle 2"/>
          <p:cNvSpPr/>
          <p:nvPr/>
        </p:nvSpPr>
        <p:spPr>
          <a:xfrm>
            <a:off x="6672263" y="2978942"/>
            <a:ext cx="3986212" cy="3143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Multi lingual and multi racial</a:t>
            </a:r>
            <a:endParaRPr lang="en-US" sz="2400" dirty="0">
              <a:solidFill>
                <a:schemeClr val="tx1">
                  <a:lumMod val="95000"/>
                  <a:lumOff val="5000"/>
                </a:schemeClr>
              </a:solidFill>
            </a:endParaRPr>
          </a:p>
        </p:txBody>
      </p:sp>
      <p:sp>
        <p:nvSpPr>
          <p:cNvPr id="4" name="Rounded Rectangle 3"/>
          <p:cNvSpPr/>
          <p:nvPr/>
        </p:nvSpPr>
        <p:spPr>
          <a:xfrm>
            <a:off x="6093619" y="4411263"/>
            <a:ext cx="3021806" cy="3571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land locked country</a:t>
            </a:r>
            <a:endParaRPr lang="en-US" sz="2400" dirty="0"/>
          </a:p>
        </p:txBody>
      </p:sp>
      <p:sp>
        <p:nvSpPr>
          <p:cNvPr id="7" name="Rounded Rectangle 6"/>
          <p:cNvSpPr/>
          <p:nvPr/>
        </p:nvSpPr>
        <p:spPr>
          <a:xfrm>
            <a:off x="671513" y="5529263"/>
            <a:ext cx="1657349" cy="371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Occupant</a:t>
            </a:r>
            <a:endParaRPr lang="en-US" sz="2400" dirty="0"/>
          </a:p>
        </p:txBody>
      </p:sp>
    </p:spTree>
    <p:extLst>
      <p:ext uri="{BB962C8B-B14F-4D97-AF65-F5344CB8AC3E}">
        <p14:creationId xmlns:p14="http://schemas.microsoft.com/office/powerpoint/2010/main" val="421529383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4249" y="3738282"/>
            <a:ext cx="4354395" cy="2669908"/>
          </a:xfrm>
          <a:prstGeom prst="rect">
            <a:avLst/>
          </a:prstGeom>
          <a:solidFill>
            <a:schemeClr val="bg1"/>
          </a:solidFill>
          <a:ln w="44450" cmpd="thickThi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chemeClr val="tx1"/>
                </a:solidFill>
              </a:rPr>
              <a:t>			Md. </a:t>
            </a:r>
            <a:r>
              <a:rPr lang="en-US" sz="2400" b="1" i="1" dirty="0" err="1" smtClean="0">
                <a:solidFill>
                  <a:schemeClr val="tx1"/>
                </a:solidFill>
              </a:rPr>
              <a:t>Farid</a:t>
            </a:r>
            <a:r>
              <a:rPr lang="en-US" sz="2400" b="1" i="1" dirty="0" smtClean="0">
                <a:solidFill>
                  <a:schemeClr val="tx1"/>
                </a:solidFill>
              </a:rPr>
              <a:t> </a:t>
            </a:r>
            <a:r>
              <a:rPr lang="en-US" sz="2400" b="1" i="1" dirty="0" err="1" smtClean="0">
                <a:solidFill>
                  <a:schemeClr val="tx1"/>
                </a:solidFill>
              </a:rPr>
              <a:t>Uddin</a:t>
            </a:r>
            <a:endParaRPr lang="en-US" sz="2400" b="1" i="1" dirty="0">
              <a:solidFill>
                <a:schemeClr val="tx1"/>
              </a:solidFill>
            </a:endParaRPr>
          </a:p>
          <a:p>
            <a:r>
              <a:rPr lang="en-US" sz="2400" b="1" dirty="0" smtClean="0">
                <a:solidFill>
                  <a:schemeClr val="tx1"/>
                </a:solidFill>
              </a:rPr>
              <a:t>Assistant </a:t>
            </a:r>
            <a:r>
              <a:rPr lang="en-US" sz="2400" b="1" dirty="0">
                <a:solidFill>
                  <a:schemeClr val="tx1"/>
                </a:solidFill>
              </a:rPr>
              <a:t>Teacher (English)</a:t>
            </a:r>
          </a:p>
          <a:p>
            <a:r>
              <a:rPr lang="en-US" sz="2400" b="1" dirty="0" err="1" smtClean="0">
                <a:solidFill>
                  <a:schemeClr val="tx1"/>
                </a:solidFill>
              </a:rPr>
              <a:t>Dupchanchia</a:t>
            </a:r>
            <a:r>
              <a:rPr lang="en-US" sz="2400" b="1" dirty="0" smtClean="0">
                <a:solidFill>
                  <a:schemeClr val="tx1"/>
                </a:solidFill>
              </a:rPr>
              <a:t> D.S </a:t>
            </a:r>
            <a:r>
              <a:rPr lang="en-US" sz="2400" b="1" dirty="0" err="1" smtClean="0">
                <a:solidFill>
                  <a:schemeClr val="tx1"/>
                </a:solidFill>
              </a:rPr>
              <a:t>Fazil</a:t>
            </a:r>
            <a:r>
              <a:rPr lang="en-US" sz="2400" b="1" dirty="0" smtClean="0">
                <a:solidFill>
                  <a:schemeClr val="tx1"/>
                </a:solidFill>
              </a:rPr>
              <a:t> Madrasah</a:t>
            </a:r>
            <a:endParaRPr lang="en-US" sz="2400" dirty="0">
              <a:solidFill>
                <a:schemeClr val="tx1"/>
              </a:solidFill>
            </a:endParaRPr>
          </a:p>
        </p:txBody>
      </p:sp>
      <p:sp>
        <p:nvSpPr>
          <p:cNvPr id="3" name="Rectangle 2"/>
          <p:cNvSpPr/>
          <p:nvPr/>
        </p:nvSpPr>
        <p:spPr>
          <a:xfrm>
            <a:off x="7238790" y="3738282"/>
            <a:ext cx="4101352" cy="2669908"/>
          </a:xfrm>
          <a:prstGeom prst="rect">
            <a:avLst/>
          </a:prstGeom>
          <a:solidFill>
            <a:schemeClr val="bg1"/>
          </a:solidFill>
          <a:ln w="63500" cap="sq" cmpd="thickThi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English For Today</a:t>
            </a:r>
          </a:p>
          <a:p>
            <a:pPr algn="ctr"/>
            <a:r>
              <a:rPr lang="en-US" sz="2800" b="1" dirty="0" smtClean="0">
                <a:solidFill>
                  <a:schemeClr val="tx1"/>
                </a:solidFill>
              </a:rPr>
              <a:t>For Class </a:t>
            </a:r>
            <a:r>
              <a:rPr lang="en-US" sz="2800" b="1" dirty="0">
                <a:solidFill>
                  <a:schemeClr val="tx1"/>
                </a:solidFill>
              </a:rPr>
              <a:t>: 9</a:t>
            </a:r>
          </a:p>
          <a:p>
            <a:pPr algn="ctr"/>
            <a:r>
              <a:rPr lang="en-US" sz="2800" b="1" dirty="0">
                <a:solidFill>
                  <a:schemeClr val="tx1"/>
                </a:solidFill>
              </a:rPr>
              <a:t>Time : 45 </a:t>
            </a:r>
            <a:r>
              <a:rPr lang="en-US" sz="2800" b="1" dirty="0" smtClean="0">
                <a:solidFill>
                  <a:schemeClr val="tx1"/>
                </a:solidFill>
              </a:rPr>
              <a:t>Minutes</a:t>
            </a:r>
            <a:endParaRPr lang="en-US" sz="28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585" y="1023470"/>
            <a:ext cx="1891762" cy="2311402"/>
          </a:xfrm>
          <a:prstGeom prst="rect">
            <a:avLst/>
          </a:prstGeom>
          <a:ln w="25400" cmpd="sng">
            <a:solidFill>
              <a:schemeClr val="tx1"/>
            </a:solidFill>
          </a:ln>
        </p:spPr>
      </p:pic>
      <p:sp>
        <p:nvSpPr>
          <p:cNvPr id="5" name="Oval 4"/>
          <p:cNvSpPr/>
          <p:nvPr/>
        </p:nvSpPr>
        <p:spPr>
          <a:xfrm>
            <a:off x="5238644" y="347096"/>
            <a:ext cx="2691864" cy="1352748"/>
          </a:xfrm>
          <a:prstGeom prst="ellipse">
            <a:avLst/>
          </a:prstGeom>
          <a:blipFill>
            <a:blip r:embed="rId4"/>
            <a:tile tx="0" ty="0" sx="100000" sy="100000" flip="none" algn="tl"/>
          </a:blipFill>
          <a:ln w="31750">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4000" b="1" dirty="0">
                <a:solidFill>
                  <a:schemeClr val="tx1"/>
                </a:solidFill>
              </a:rPr>
              <a:t>Identity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3970" y="1023470"/>
            <a:ext cx="1754953" cy="2311402"/>
          </a:xfrm>
          <a:prstGeom prst="rect">
            <a:avLst/>
          </a:prstGeom>
          <a:ln w="44450">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556" y="3017290"/>
            <a:ext cx="1326358" cy="3390900"/>
          </a:xfrm>
          <a:prstGeom prst="rect">
            <a:avLst/>
          </a:prstGeom>
        </p:spPr>
      </p:pic>
    </p:spTree>
    <p:extLst>
      <p:ext uri="{BB962C8B-B14F-4D97-AF65-F5344CB8AC3E}">
        <p14:creationId xmlns:p14="http://schemas.microsoft.com/office/powerpoint/2010/main" val="416372520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edge">
                                      <p:cBhvr>
                                        <p:cTn id="10" dur="2000"/>
                                        <p:tgtEl>
                                          <p:spTgt spid="2">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edge">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edge">
                                      <p:cBhvr>
                                        <p:cTn id="18" dur="2000"/>
                                        <p:tgtEl>
                                          <p:spTgt spid="3">
                                            <p:txEl>
                                              <p:pRg st="0" end="0"/>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edge">
                                      <p:cBhvr>
                                        <p:cTn id="21" dur="2000"/>
                                        <p:tgtEl>
                                          <p:spTgt spid="3">
                                            <p:txEl>
                                              <p:pRg st="1" end="1"/>
                                            </p:txEl>
                                          </p:spTgt>
                                        </p:tgtEl>
                                      </p:cBhvr>
                                    </p:animEffect>
                                  </p:childTnLst>
                                </p:cTn>
                              </p:par>
                              <p:par>
                                <p:cTn id="22" presetID="2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edge">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7175" y="385762"/>
            <a:ext cx="11630025" cy="6200775"/>
          </a:xfrm>
          <a:prstGeom prst="rect">
            <a:avLst/>
          </a:prstGeom>
          <a:blipFill>
            <a:blip r:embed="rId3"/>
            <a:tile tx="0" ty="0" sx="100000" sy="100000" flip="none" algn="tl"/>
          </a:bli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u="sng" dirty="0" smtClean="0">
              <a:solidFill>
                <a:schemeClr val="tx1"/>
              </a:solidFill>
            </a:endParaRPr>
          </a:p>
          <a:p>
            <a:endParaRPr lang="en-US" sz="2400" b="1" u="sng" dirty="0">
              <a:solidFill>
                <a:schemeClr val="tx1"/>
              </a:solidFill>
            </a:endParaRPr>
          </a:p>
          <a:p>
            <a:endParaRPr lang="en-US" sz="4000" b="1" u="sng" dirty="0" smtClean="0">
              <a:solidFill>
                <a:schemeClr val="tx1"/>
              </a:solidFill>
            </a:endParaRPr>
          </a:p>
          <a:p>
            <a:endParaRPr lang="en-US" sz="4000" b="1" u="sng" dirty="0">
              <a:solidFill>
                <a:schemeClr val="tx1"/>
              </a:solidFill>
            </a:endParaRPr>
          </a:p>
          <a:p>
            <a:endParaRPr lang="en-US" sz="4000" b="1" u="sng" dirty="0" smtClean="0">
              <a:solidFill>
                <a:schemeClr val="tx1"/>
              </a:solidFill>
            </a:endParaRPr>
          </a:p>
          <a:p>
            <a:r>
              <a:rPr lang="en-US" sz="4000" b="1" dirty="0" smtClean="0">
                <a:solidFill>
                  <a:schemeClr val="tx1"/>
                </a:solidFill>
              </a:rPr>
              <a:t>  			</a:t>
            </a:r>
          </a:p>
          <a:p>
            <a:pPr algn="ctr"/>
            <a:r>
              <a:rPr lang="en-US" sz="6000" b="1" dirty="0" smtClean="0">
                <a:solidFill>
                  <a:schemeClr val="tx1"/>
                </a:solidFill>
              </a:rPr>
              <a:t>After reading the whole passage what’s your idea about Sri Lanka? Describe in brief.</a:t>
            </a:r>
          </a:p>
          <a:p>
            <a:endParaRPr lang="en-US" sz="4000" dirty="0">
              <a:solidFill>
                <a:schemeClr val="tx1"/>
              </a:solidFill>
            </a:endParaRPr>
          </a:p>
          <a:p>
            <a:endParaRPr lang="en-US" sz="40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664" y="585788"/>
            <a:ext cx="3700462" cy="1938339"/>
          </a:xfrm>
          <a:prstGeom prst="rect">
            <a:avLst/>
          </a:prstGeom>
          <a:ln w="38100">
            <a:solidFill>
              <a:schemeClr val="tx1"/>
            </a:solidFill>
          </a:ln>
        </p:spPr>
      </p:pic>
      <p:sp>
        <p:nvSpPr>
          <p:cNvPr id="7" name="Horizontal Scroll 6"/>
          <p:cNvSpPr/>
          <p:nvPr/>
        </p:nvSpPr>
        <p:spPr>
          <a:xfrm>
            <a:off x="6072187" y="856783"/>
            <a:ext cx="4513293" cy="1396348"/>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tx1"/>
                </a:solidFill>
              </a:rPr>
              <a:t>Home Work</a:t>
            </a:r>
            <a:endParaRPr lang="en-US" sz="4000" b="1" i="1" dirty="0">
              <a:solidFill>
                <a:schemeClr val="tx1"/>
              </a:solidFill>
            </a:endParaRPr>
          </a:p>
        </p:txBody>
      </p:sp>
    </p:spTree>
    <p:extLst>
      <p:ext uri="{BB962C8B-B14F-4D97-AF65-F5344CB8AC3E}">
        <p14:creationId xmlns:p14="http://schemas.microsoft.com/office/powerpoint/2010/main" val="383226113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825" y="5057775"/>
            <a:ext cx="2543175" cy="18002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66975" cy="18573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31481"/>
            <a:ext cx="1771650" cy="258127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6025" y="257175"/>
            <a:ext cx="1952625" cy="23431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40" y="928688"/>
            <a:ext cx="6890384" cy="4771072"/>
          </a:xfrm>
          <a:prstGeom prst="rect">
            <a:avLst/>
          </a:prstGeom>
        </p:spPr>
      </p:pic>
    </p:spTree>
    <p:extLst>
      <p:ext uri="{BB962C8B-B14F-4D97-AF65-F5344CB8AC3E}">
        <p14:creationId xmlns:p14="http://schemas.microsoft.com/office/powerpoint/2010/main" val="182612815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Left Arrow 11"/>
          <p:cNvSpPr/>
          <p:nvPr/>
        </p:nvSpPr>
        <p:spPr>
          <a:xfrm>
            <a:off x="5586413" y="385763"/>
            <a:ext cx="6015038" cy="5219699"/>
          </a:xfrm>
          <a:prstGeom prst="lef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This great cricketer is from a </a:t>
            </a:r>
            <a:r>
              <a:rPr lang="en-US" sz="4000" b="1" i="1" dirty="0" smtClean="0">
                <a:solidFill>
                  <a:schemeClr val="tx1"/>
                </a:solidFill>
              </a:rPr>
              <a:t>SAARC </a:t>
            </a:r>
            <a:r>
              <a:rPr lang="en-US" sz="4000" i="1" dirty="0" smtClean="0">
                <a:solidFill>
                  <a:schemeClr val="tx1"/>
                </a:solidFill>
              </a:rPr>
              <a:t>country. Do you know the country?</a:t>
            </a:r>
            <a:endParaRPr lang="en-US" sz="4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38" y="385763"/>
            <a:ext cx="4467225" cy="5219699"/>
          </a:xfrm>
          <a:prstGeom prst="rect">
            <a:avLst/>
          </a:prstGeom>
          <a:ln w="38100">
            <a:solidFill>
              <a:schemeClr val="tx1"/>
            </a:solidFill>
          </a:ln>
        </p:spPr>
      </p:pic>
      <p:sp>
        <p:nvSpPr>
          <p:cNvPr id="2" name="Rounded Rectangle 1"/>
          <p:cNvSpPr/>
          <p:nvPr/>
        </p:nvSpPr>
        <p:spPr>
          <a:xfrm>
            <a:off x="1259681" y="5943600"/>
            <a:ext cx="3843338" cy="7572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Sri Lanka</a:t>
            </a:r>
            <a:endParaRPr lang="en-US" sz="5400" dirty="0">
              <a:solidFill>
                <a:schemeClr val="tx1"/>
              </a:solidFill>
            </a:endParaRPr>
          </a:p>
        </p:txBody>
      </p:sp>
    </p:spTree>
    <p:extLst>
      <p:ext uri="{BB962C8B-B14F-4D97-AF65-F5344CB8AC3E}">
        <p14:creationId xmlns:p14="http://schemas.microsoft.com/office/powerpoint/2010/main" val="308211353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Sri Lanka Flag Animation Loo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57287" y="0"/>
            <a:ext cx="9844087" cy="6257924"/>
          </a:xfrm>
          <a:prstGeom prst="rect">
            <a:avLst/>
          </a:prstGeom>
          <a:ln w="34925">
            <a:solidFill>
              <a:schemeClr val="tx1"/>
            </a:solidFill>
          </a:ln>
        </p:spPr>
      </p:pic>
    </p:spTree>
    <p:extLst>
      <p:ext uri="{BB962C8B-B14F-4D97-AF65-F5344CB8AC3E}">
        <p14:creationId xmlns:p14="http://schemas.microsoft.com/office/powerpoint/2010/main" val="317728302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4"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42888" y="242888"/>
            <a:ext cx="11672887" cy="6357937"/>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rPr>
              <a:t>Our today’s lesson is………</a:t>
            </a:r>
          </a:p>
          <a:p>
            <a:pPr algn="ctr"/>
            <a:r>
              <a:rPr lang="en-US" sz="7200" i="1" dirty="0" smtClean="0">
                <a:solidFill>
                  <a:schemeClr val="tx1"/>
                </a:solidFill>
              </a:rPr>
              <a:t>Sri Lanka</a:t>
            </a:r>
            <a:r>
              <a:rPr lang="en-US" sz="7200" dirty="0" smtClean="0">
                <a:solidFill>
                  <a:schemeClr val="tx1"/>
                </a:solidFill>
              </a:rPr>
              <a:t>:</a:t>
            </a:r>
          </a:p>
          <a:p>
            <a:pPr algn="ctr"/>
            <a:r>
              <a:rPr lang="en-US" sz="7200" dirty="0" smtClean="0">
                <a:solidFill>
                  <a:schemeClr val="tx1">
                    <a:lumMod val="95000"/>
                    <a:lumOff val="5000"/>
                  </a:schemeClr>
                </a:solidFill>
              </a:rPr>
              <a:t>The Pearl of the Indian Ocean</a:t>
            </a:r>
          </a:p>
          <a:p>
            <a:pPr algn="ctr"/>
            <a:r>
              <a:rPr lang="en-US" sz="7200" dirty="0" smtClean="0">
                <a:solidFill>
                  <a:schemeClr val="tx1">
                    <a:lumMod val="95000"/>
                    <a:lumOff val="5000"/>
                  </a:schemeClr>
                </a:solidFill>
              </a:rPr>
              <a:t>Unit : 6</a:t>
            </a:r>
          </a:p>
          <a:p>
            <a:pPr algn="ctr"/>
            <a:r>
              <a:rPr lang="en-US" sz="7200" dirty="0" smtClean="0">
                <a:solidFill>
                  <a:schemeClr val="tx1"/>
                </a:solidFill>
              </a:rPr>
              <a:t>Lesson : 2 </a:t>
            </a:r>
            <a:endParaRPr lang="en-US" sz="7200" dirty="0">
              <a:solidFill>
                <a:schemeClr val="tx1"/>
              </a:solidFill>
            </a:endParaRPr>
          </a:p>
        </p:txBody>
      </p:sp>
    </p:spTree>
    <p:extLst>
      <p:ext uri="{BB962C8B-B14F-4D97-AF65-F5344CB8AC3E}">
        <p14:creationId xmlns:p14="http://schemas.microsoft.com/office/powerpoint/2010/main" val="282657154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85553" y="2562225"/>
            <a:ext cx="8727344" cy="3965559"/>
          </a:xfrm>
          <a:solidFill>
            <a:schemeClr val="bg1"/>
          </a:solidFill>
          <a:ln w="41275">
            <a:solidFill>
              <a:schemeClr val="tx1"/>
            </a:solidFill>
          </a:ln>
        </p:spPr>
        <p:txBody>
          <a:bodyPr>
            <a:normAutofit/>
          </a:bodyPr>
          <a:lstStyle/>
          <a:p>
            <a:pPr marL="0" indent="0">
              <a:buNone/>
            </a:pPr>
            <a:endParaRPr lang="en-US" dirty="0" smtClean="0"/>
          </a:p>
          <a:p>
            <a:pPr marL="0" indent="0">
              <a:buNone/>
            </a:pPr>
            <a:r>
              <a:rPr lang="en-US" sz="3200" b="1" dirty="0" smtClean="0">
                <a:solidFill>
                  <a:schemeClr val="tx1"/>
                </a:solidFill>
              </a:rPr>
              <a:t>After the end of the lesson </a:t>
            </a:r>
            <a:r>
              <a:rPr lang="en-US" sz="3200" b="1" dirty="0">
                <a:solidFill>
                  <a:schemeClr val="tx1"/>
                </a:solidFill>
              </a:rPr>
              <a:t>s</a:t>
            </a:r>
            <a:r>
              <a:rPr lang="en-US" sz="3200" b="1" dirty="0" smtClean="0">
                <a:solidFill>
                  <a:schemeClr val="tx1"/>
                </a:solidFill>
              </a:rPr>
              <a:t>tudents will be able to</a:t>
            </a:r>
          </a:p>
          <a:p>
            <a:r>
              <a:rPr lang="en-US" sz="3200" dirty="0" smtClean="0">
                <a:solidFill>
                  <a:schemeClr val="tx1"/>
                </a:solidFill>
              </a:rPr>
              <a:t>Summarize the context.</a:t>
            </a:r>
          </a:p>
          <a:p>
            <a:r>
              <a:rPr lang="en-US" sz="3200" dirty="0" smtClean="0"/>
              <a:t>Identify a country and its people</a:t>
            </a:r>
            <a:endParaRPr lang="en-US" sz="3200" dirty="0"/>
          </a:p>
          <a:p>
            <a:r>
              <a:rPr lang="en-US" sz="3200" dirty="0" smtClean="0">
                <a:solidFill>
                  <a:schemeClr val="tx1"/>
                </a:solidFill>
              </a:rPr>
              <a:t>Use content related vocabularies</a:t>
            </a:r>
          </a:p>
          <a:p>
            <a:r>
              <a:rPr lang="en-US" sz="3200" dirty="0" smtClean="0">
                <a:solidFill>
                  <a:schemeClr val="tx1"/>
                </a:solidFill>
              </a:rPr>
              <a:t>describe the natural beauties of Sri Lanka</a:t>
            </a:r>
          </a:p>
          <a:p>
            <a:r>
              <a:rPr lang="en-US" sz="3200" dirty="0">
                <a:solidFill>
                  <a:schemeClr val="tx1"/>
                </a:solidFill>
              </a:rPr>
              <a:t>a</a:t>
            </a:r>
            <a:r>
              <a:rPr lang="en-US" sz="3200" dirty="0" smtClean="0">
                <a:solidFill>
                  <a:schemeClr val="tx1"/>
                </a:solidFill>
              </a:rPr>
              <a:t>sk and answer questions</a:t>
            </a:r>
          </a:p>
          <a:p>
            <a:endParaRPr lang="en-US" dirty="0" smtClean="0"/>
          </a:p>
          <a:p>
            <a:pPr marL="0" indent="0">
              <a:buNone/>
            </a:pPr>
            <a:endParaRPr lang="en-US" dirty="0" smtClean="0"/>
          </a:p>
        </p:txBody>
      </p:sp>
      <p:sp>
        <p:nvSpPr>
          <p:cNvPr id="3" name="Oval 2"/>
          <p:cNvSpPr/>
          <p:nvPr/>
        </p:nvSpPr>
        <p:spPr>
          <a:xfrm>
            <a:off x="3654510" y="250031"/>
            <a:ext cx="5518064" cy="198120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solidFill>
                  <a:srgbClr val="002060"/>
                </a:solidFill>
              </a:rPr>
              <a:t>O</a:t>
            </a:r>
            <a:r>
              <a:rPr lang="en-US" sz="4400" b="1" dirty="0" smtClean="0">
                <a:solidFill>
                  <a:schemeClr val="accent1">
                    <a:lumMod val="75000"/>
                  </a:schemeClr>
                </a:solidFill>
              </a:rPr>
              <a:t>b</a:t>
            </a:r>
            <a:r>
              <a:rPr lang="en-US" sz="4400" b="1" dirty="0" smtClean="0">
                <a:solidFill>
                  <a:srgbClr val="7030A0"/>
                </a:solidFill>
              </a:rPr>
              <a:t>j</a:t>
            </a:r>
            <a:r>
              <a:rPr lang="en-US" sz="4400" b="1" dirty="0" smtClean="0">
                <a:solidFill>
                  <a:srgbClr val="FF0000"/>
                </a:solidFill>
              </a:rPr>
              <a:t>e</a:t>
            </a:r>
            <a:r>
              <a:rPr lang="en-US" sz="4400" b="1" dirty="0" smtClean="0">
                <a:solidFill>
                  <a:schemeClr val="accent2">
                    <a:lumMod val="75000"/>
                  </a:schemeClr>
                </a:solidFill>
              </a:rPr>
              <a:t>c</a:t>
            </a:r>
            <a:r>
              <a:rPr lang="en-US" sz="4400" b="1" dirty="0" smtClean="0">
                <a:solidFill>
                  <a:schemeClr val="accent6">
                    <a:lumMod val="75000"/>
                  </a:schemeClr>
                </a:solidFill>
              </a:rPr>
              <a:t>t</a:t>
            </a:r>
            <a:r>
              <a:rPr lang="en-US" sz="4400" b="1" dirty="0" smtClean="0">
                <a:solidFill>
                  <a:schemeClr val="tx1"/>
                </a:solidFill>
              </a:rPr>
              <a:t>i</a:t>
            </a:r>
            <a:r>
              <a:rPr lang="en-US" sz="4400" b="1" dirty="0" smtClean="0">
                <a:solidFill>
                  <a:srgbClr val="B10515"/>
                </a:solidFill>
              </a:rPr>
              <a:t>v</a:t>
            </a:r>
            <a:r>
              <a:rPr lang="en-US" sz="4400" b="1" dirty="0" smtClean="0">
                <a:solidFill>
                  <a:schemeClr val="tx1"/>
                </a:solidFill>
              </a:rPr>
              <a:t>e</a:t>
            </a:r>
            <a:r>
              <a:rPr lang="en-US" sz="4400" b="1" dirty="0" smtClean="0">
                <a:solidFill>
                  <a:srgbClr val="00B0F0"/>
                </a:solidFill>
              </a:rPr>
              <a:t>s</a:t>
            </a:r>
            <a:r>
              <a:rPr lang="en-US" sz="4400" b="1" dirty="0" smtClean="0">
                <a:solidFill>
                  <a:schemeClr val="tx1"/>
                </a:solidFill>
              </a:rPr>
              <a:t> o</a:t>
            </a:r>
            <a:r>
              <a:rPr lang="en-US" sz="4400" b="1" dirty="0" smtClean="0">
                <a:solidFill>
                  <a:srgbClr val="00B0F0"/>
                </a:solidFill>
              </a:rPr>
              <a:t>f</a:t>
            </a:r>
            <a:r>
              <a:rPr lang="en-US" sz="4400" b="1" dirty="0" smtClean="0">
                <a:solidFill>
                  <a:schemeClr val="tx1"/>
                </a:solidFill>
              </a:rPr>
              <a:t> </a:t>
            </a:r>
            <a:r>
              <a:rPr lang="en-US" sz="4400" b="1" dirty="0" smtClean="0">
                <a:solidFill>
                  <a:srgbClr val="C00000"/>
                </a:solidFill>
              </a:rPr>
              <a:t>the</a:t>
            </a:r>
            <a:r>
              <a:rPr lang="en-US" sz="4400" b="1" dirty="0" smtClean="0">
                <a:solidFill>
                  <a:schemeClr val="tx1"/>
                </a:solidFill>
              </a:rPr>
              <a:t> </a:t>
            </a:r>
            <a:r>
              <a:rPr lang="en-US" sz="4400" b="1" dirty="0" smtClean="0">
                <a:solidFill>
                  <a:srgbClr val="00B050"/>
                </a:solidFill>
              </a:rPr>
              <a:t>lesson</a:t>
            </a:r>
            <a:endParaRPr lang="en-US" sz="4400" b="1" dirty="0">
              <a:solidFill>
                <a:srgbClr val="00B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526"/>
            <a:ext cx="2897273" cy="24622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812" y="200025"/>
            <a:ext cx="1933575" cy="2362200"/>
          </a:xfrm>
          <a:prstGeom prst="rect">
            <a:avLst/>
          </a:prstGeom>
        </p:spPr>
      </p:pic>
    </p:spTree>
    <p:extLst>
      <p:ext uri="{BB962C8B-B14F-4D97-AF65-F5344CB8AC3E}">
        <p14:creationId xmlns:p14="http://schemas.microsoft.com/office/powerpoint/2010/main" val="106717358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241" y="1061545"/>
            <a:ext cx="2443072" cy="1285875"/>
          </a:xfrm>
          <a:prstGeom prst="rect">
            <a:avLst/>
          </a:prstGeom>
          <a:ln w="34925">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241" y="2624143"/>
            <a:ext cx="2443072" cy="1226890"/>
          </a:xfrm>
          <a:prstGeom prst="rect">
            <a:avLst/>
          </a:prstGeom>
          <a:ln w="28575">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241" y="4061670"/>
            <a:ext cx="2443072" cy="1274518"/>
          </a:xfrm>
          <a:prstGeom prst="rect">
            <a:avLst/>
          </a:prstGeom>
          <a:ln w="28575">
            <a:solidFill>
              <a:schemeClr val="tx1"/>
            </a:solidFill>
          </a:ln>
        </p:spPr>
      </p:pic>
      <p:sp>
        <p:nvSpPr>
          <p:cNvPr id="5" name="Horizontal Scroll 4"/>
          <p:cNvSpPr/>
          <p:nvPr/>
        </p:nvSpPr>
        <p:spPr>
          <a:xfrm>
            <a:off x="3071813" y="0"/>
            <a:ext cx="5400675" cy="642938"/>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Vocabulary Presentation</a:t>
            </a:r>
            <a:endParaRPr lang="en-US" sz="3600" b="1" dirty="0">
              <a:solidFill>
                <a:schemeClr val="tx1"/>
              </a:solidFill>
            </a:endParaRPr>
          </a:p>
        </p:txBody>
      </p:sp>
      <p:sp>
        <p:nvSpPr>
          <p:cNvPr id="6" name="Rectangle 5"/>
          <p:cNvSpPr/>
          <p:nvPr/>
        </p:nvSpPr>
        <p:spPr>
          <a:xfrm>
            <a:off x="614607" y="1300667"/>
            <a:ext cx="2648989" cy="8124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Astronaut (n.)</a:t>
            </a:r>
            <a:endParaRPr lang="en-US" sz="2800" b="1" dirty="0">
              <a:solidFill>
                <a:schemeClr val="tx1"/>
              </a:solidFill>
            </a:endParaRPr>
          </a:p>
        </p:txBody>
      </p:sp>
      <p:sp>
        <p:nvSpPr>
          <p:cNvPr id="7" name="Rectangle 6"/>
          <p:cNvSpPr/>
          <p:nvPr/>
        </p:nvSpPr>
        <p:spPr>
          <a:xfrm>
            <a:off x="614607" y="2748709"/>
            <a:ext cx="2648989" cy="93345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Teardrop (n.)</a:t>
            </a:r>
            <a:endParaRPr lang="en-US" sz="3200" b="1" dirty="0">
              <a:solidFill>
                <a:schemeClr val="tx1"/>
              </a:solidFill>
            </a:endParaRPr>
          </a:p>
        </p:txBody>
      </p:sp>
      <p:sp>
        <p:nvSpPr>
          <p:cNvPr id="8" name="Rectangle 7"/>
          <p:cNvSpPr/>
          <p:nvPr/>
        </p:nvSpPr>
        <p:spPr>
          <a:xfrm>
            <a:off x="614607" y="4219901"/>
            <a:ext cx="2648989" cy="9359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Coastline (n.)</a:t>
            </a:r>
            <a:endParaRPr lang="en-US" sz="3200" b="1" dirty="0">
              <a:solidFill>
                <a:schemeClr val="tx1"/>
              </a:solidFill>
            </a:endParaRPr>
          </a:p>
        </p:txBody>
      </p:sp>
      <p:sp>
        <p:nvSpPr>
          <p:cNvPr id="9" name="Rounded Rectangle 8"/>
          <p:cNvSpPr/>
          <p:nvPr/>
        </p:nvSpPr>
        <p:spPr>
          <a:xfrm>
            <a:off x="8174642" y="1226680"/>
            <a:ext cx="2728912" cy="95560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Syn. spaceman</a:t>
            </a:r>
            <a:endParaRPr lang="en-US" sz="3200" b="1" dirty="0">
              <a:solidFill>
                <a:schemeClr val="tx1"/>
              </a:solidFill>
            </a:endParaRPr>
          </a:p>
        </p:txBody>
      </p:sp>
      <p:sp>
        <p:nvSpPr>
          <p:cNvPr id="10" name="Rounded Rectangle 9"/>
          <p:cNvSpPr/>
          <p:nvPr/>
        </p:nvSpPr>
        <p:spPr>
          <a:xfrm>
            <a:off x="8174642" y="2748709"/>
            <a:ext cx="2728912" cy="95560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Syn. droplet</a:t>
            </a:r>
            <a:endParaRPr lang="en-US" sz="3200" b="1" dirty="0">
              <a:solidFill>
                <a:schemeClr val="tx1"/>
              </a:solidFill>
            </a:endParaRPr>
          </a:p>
        </p:txBody>
      </p:sp>
      <p:sp>
        <p:nvSpPr>
          <p:cNvPr id="11" name="Rounded Rectangle 10"/>
          <p:cNvSpPr/>
          <p:nvPr/>
        </p:nvSpPr>
        <p:spPr>
          <a:xfrm>
            <a:off x="8174642" y="4221127"/>
            <a:ext cx="2728912" cy="955604"/>
          </a:xfrm>
          <a:prstGeom prst="roundRect">
            <a:avLst/>
          </a:prstGeom>
          <a:solidFill>
            <a:schemeClr val="bg1"/>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Syn. seashore</a:t>
            </a:r>
            <a:endParaRPr lang="en-US" sz="3200" b="1" dirty="0">
              <a:solidFill>
                <a:schemeClr val="tx1"/>
              </a:solidFill>
            </a:endParaRPr>
          </a:p>
        </p:txBody>
      </p:sp>
      <p:sp>
        <p:nvSpPr>
          <p:cNvPr id="12" name="Rectangle 11"/>
          <p:cNvSpPr/>
          <p:nvPr/>
        </p:nvSpPr>
        <p:spPr>
          <a:xfrm>
            <a:off x="614607" y="5667363"/>
            <a:ext cx="2648989" cy="905049"/>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Citadel (n.)</a:t>
            </a:r>
            <a:endParaRPr lang="en-US" sz="3200" b="1" dirty="0">
              <a:solidFill>
                <a:schemeClr val="tx1"/>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0241" y="5546824"/>
            <a:ext cx="2443072" cy="1154013"/>
          </a:xfrm>
          <a:prstGeom prst="rect">
            <a:avLst/>
          </a:prstGeom>
          <a:ln w="34925">
            <a:solidFill>
              <a:schemeClr val="tx1"/>
            </a:solidFill>
          </a:ln>
        </p:spPr>
      </p:pic>
      <p:sp>
        <p:nvSpPr>
          <p:cNvPr id="14" name="Rounded Rectangle 13"/>
          <p:cNvSpPr/>
          <p:nvPr/>
        </p:nvSpPr>
        <p:spPr>
          <a:xfrm>
            <a:off x="8174642" y="5667363"/>
            <a:ext cx="2728912" cy="9050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rPr>
              <a:t>Syn. Castle</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292883597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edge">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86113" y="2284315"/>
            <a:ext cx="6523783" cy="3473548"/>
          </a:xfrm>
          <a:ln w="41275">
            <a:solidFill>
              <a:schemeClr val="tx1"/>
            </a:solidFill>
          </a:ln>
        </p:spPr>
      </p:pic>
      <p:sp>
        <p:nvSpPr>
          <p:cNvPr id="7" name="Rectangle 6"/>
          <p:cNvSpPr/>
          <p:nvPr/>
        </p:nvSpPr>
        <p:spPr>
          <a:xfrm>
            <a:off x="2014538" y="1085850"/>
            <a:ext cx="8558212" cy="80797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Sri Lankan people greet visitors saying ‘Ayubowan’ which means long life</a:t>
            </a:r>
            <a:endParaRPr lang="en-US" sz="2400" b="1" dirty="0">
              <a:solidFill>
                <a:schemeClr val="tx1"/>
              </a:solidFill>
            </a:endParaRPr>
          </a:p>
        </p:txBody>
      </p:sp>
      <p:sp>
        <p:nvSpPr>
          <p:cNvPr id="8" name="Rectangle 7"/>
          <p:cNvSpPr/>
          <p:nvPr/>
        </p:nvSpPr>
        <p:spPr>
          <a:xfrm>
            <a:off x="3900487" y="6007894"/>
            <a:ext cx="4415609" cy="757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Ayubowan</a:t>
            </a:r>
            <a:endParaRPr lang="en-US" sz="3600" b="1" dirty="0">
              <a:solidFill>
                <a:schemeClr val="tx1"/>
              </a:solidFill>
            </a:endParaRPr>
          </a:p>
        </p:txBody>
      </p:sp>
      <p:sp>
        <p:nvSpPr>
          <p:cNvPr id="9" name="Horizontal Scroll 8"/>
          <p:cNvSpPr/>
          <p:nvPr/>
        </p:nvSpPr>
        <p:spPr>
          <a:xfrm>
            <a:off x="2854420" y="155292"/>
            <a:ext cx="6507744" cy="816258"/>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Silent Reading</a:t>
            </a:r>
            <a:endParaRPr lang="en-US" sz="4400" b="1" dirty="0">
              <a:solidFill>
                <a:schemeClr val="tx1"/>
              </a:solidFill>
            </a:endParaRPr>
          </a:p>
        </p:txBody>
      </p:sp>
    </p:spTree>
    <p:extLst>
      <p:ext uri="{BB962C8B-B14F-4D97-AF65-F5344CB8AC3E}">
        <p14:creationId xmlns:p14="http://schemas.microsoft.com/office/powerpoint/2010/main" val="372886656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orizontal Scroll 3"/>
          <p:cNvSpPr/>
          <p:nvPr/>
        </p:nvSpPr>
        <p:spPr>
          <a:xfrm>
            <a:off x="2854420" y="155292"/>
            <a:ext cx="6507744" cy="559083"/>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Silent Reading</a:t>
            </a:r>
            <a:endParaRPr lang="en-US" sz="4000"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2" y="2798379"/>
            <a:ext cx="2341925" cy="24452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884" y="2798379"/>
            <a:ext cx="2471342" cy="24452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226" y="2798379"/>
            <a:ext cx="2337623" cy="244527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0214" y="2798379"/>
            <a:ext cx="2331373" cy="2445271"/>
          </a:xfrm>
          <a:prstGeom prst="rect">
            <a:avLst/>
          </a:prstGeom>
        </p:spPr>
      </p:pic>
      <p:sp>
        <p:nvSpPr>
          <p:cNvPr id="14" name="Rectangle 13"/>
          <p:cNvSpPr/>
          <p:nvPr/>
        </p:nvSpPr>
        <p:spPr>
          <a:xfrm>
            <a:off x="2567367" y="1144777"/>
            <a:ext cx="6882714" cy="61159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The other names of Sri Lanka</a:t>
            </a:r>
            <a:r>
              <a:rPr lang="en-US" dirty="0" smtClean="0"/>
              <a:t>….</a:t>
            </a:r>
            <a:endParaRPr lang="en-US" dirty="0"/>
          </a:p>
        </p:txBody>
      </p:sp>
      <p:sp>
        <p:nvSpPr>
          <p:cNvPr id="15" name="Rectangle 14"/>
          <p:cNvSpPr/>
          <p:nvPr/>
        </p:nvSpPr>
        <p:spPr>
          <a:xfrm>
            <a:off x="225443" y="5542161"/>
            <a:ext cx="2341924" cy="605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Tear drop of India</a:t>
            </a:r>
            <a:endParaRPr lang="en-US" sz="2000" b="1" dirty="0">
              <a:solidFill>
                <a:schemeClr val="tx1"/>
              </a:solidFill>
            </a:endParaRPr>
          </a:p>
        </p:txBody>
      </p:sp>
      <p:sp>
        <p:nvSpPr>
          <p:cNvPr id="16" name="Rectangle 15"/>
          <p:cNvSpPr/>
          <p:nvPr/>
        </p:nvSpPr>
        <p:spPr>
          <a:xfrm>
            <a:off x="3012885" y="5542161"/>
            <a:ext cx="2471342" cy="605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Serendip</a:t>
            </a:r>
            <a:endParaRPr lang="en-US" sz="2400" b="1" dirty="0">
              <a:solidFill>
                <a:schemeClr val="tx1"/>
              </a:solidFill>
            </a:endParaRPr>
          </a:p>
        </p:txBody>
      </p:sp>
      <p:sp>
        <p:nvSpPr>
          <p:cNvPr id="17" name="Rectangle 16"/>
          <p:cNvSpPr/>
          <p:nvPr/>
        </p:nvSpPr>
        <p:spPr>
          <a:xfrm>
            <a:off x="6210213" y="5542161"/>
            <a:ext cx="2331373" cy="605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Ceylon</a:t>
            </a:r>
            <a:endParaRPr lang="en-US" sz="2400" b="1" dirty="0">
              <a:solidFill>
                <a:schemeClr val="tx1"/>
              </a:solidFill>
            </a:endParaRPr>
          </a:p>
        </p:txBody>
      </p:sp>
      <p:sp>
        <p:nvSpPr>
          <p:cNvPr id="18" name="Rectangle 17"/>
          <p:cNvSpPr/>
          <p:nvPr/>
        </p:nvSpPr>
        <p:spPr>
          <a:xfrm>
            <a:off x="9384226" y="5542162"/>
            <a:ext cx="2337623" cy="605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Pearl of the Indian Ocean</a:t>
            </a:r>
            <a:endParaRPr lang="en-US" sz="2400" b="1" dirty="0">
              <a:solidFill>
                <a:schemeClr val="tx1"/>
              </a:solidFill>
            </a:endParaRPr>
          </a:p>
        </p:txBody>
      </p:sp>
    </p:spTree>
    <p:extLst>
      <p:ext uri="{BB962C8B-B14F-4D97-AF65-F5344CB8AC3E}">
        <p14:creationId xmlns:p14="http://schemas.microsoft.com/office/powerpoint/2010/main" val="219228066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p:cTn id="2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2122</TotalTime>
  <Words>545</Words>
  <Application>Microsoft Office PowerPoint</Application>
  <PresentationFormat>Custom</PresentationFormat>
  <Paragraphs>133</Paragraphs>
  <Slides>21</Slides>
  <Notes>3</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Spices abundantly produced in Sri Lanka</vt:lpstr>
      <vt:lpstr>PowerPoint Presentation</vt:lpstr>
      <vt:lpstr>The country abounds with -----</vt:lpstr>
      <vt:lpstr>PowerPoint Presentation</vt:lpstr>
      <vt:lpstr>PowerPoint Presentation</vt:lpstr>
      <vt:lpstr>Arts, crafts and culture in Sri Lanka</vt:lpstr>
      <vt:lpstr>The major four ethnic groups in Sri Lanka are Sinhalese, Sri Lankan Tamils, Indian Tamils, Sri Lankan Moors or Muslims. A fifth group , The Veddhas are the original inhabitants in Sri Lanka.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ZC</cp:lastModifiedBy>
  <cp:revision>532</cp:revision>
  <dcterms:created xsi:type="dcterms:W3CDTF">2019-02-24T18:18:27Z</dcterms:created>
  <dcterms:modified xsi:type="dcterms:W3CDTF">2021-12-17T05:53:06Z</dcterms:modified>
</cp:coreProperties>
</file>