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7" r:id="rId2"/>
    <p:sldId id="277" r:id="rId3"/>
    <p:sldId id="301" r:id="rId4"/>
    <p:sldId id="302" r:id="rId5"/>
    <p:sldId id="303" r:id="rId6"/>
    <p:sldId id="304" r:id="rId7"/>
    <p:sldId id="305" r:id="rId8"/>
    <p:sldId id="306" r:id="rId9"/>
    <p:sldId id="307" r:id="rId10"/>
    <p:sldId id="308" r:id="rId11"/>
    <p:sldId id="309" r:id="rId12"/>
    <p:sldId id="310" r:id="rId13"/>
    <p:sldId id="311" r:id="rId14"/>
    <p:sldId id="312" r:id="rId15"/>
    <p:sldId id="313" r:id="rId16"/>
    <p:sldId id="314" r:id="rId17"/>
    <p:sldId id="315" r:id="rId18"/>
    <p:sldId id="316" r:id="rId19"/>
    <p:sldId id="317" r:id="rId20"/>
    <p:sldId id="318" r:id="rId21"/>
    <p:sldId id="319" r:id="rId22"/>
    <p:sldId id="320" r:id="rId23"/>
    <p:sldId id="296" r:id="rId24"/>
    <p:sldId id="29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C4C794E-F7ED-41F2-9A0D-E801406B388F}" type="doc">
      <dgm:prSet loTypeId="urn:microsoft.com/office/officeart/2005/8/layout/radial5" loCatId="cycle" qsTypeId="urn:microsoft.com/office/officeart/2005/8/quickstyle/3d5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9921AFA-6EA9-4D29-95B5-878A01D2DF0E}">
      <dgm:prSet phldrT="[Text]" custT="1"/>
      <dgm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bn-BD" sz="1400" smtClean="0">
              <a:solidFill>
                <a:schemeClr val="tx1"/>
              </a:solidFill>
            </a:rPr>
            <a:t> </a:t>
          </a:r>
          <a:endParaRPr lang="en-US" sz="1400">
            <a:solidFill>
              <a:schemeClr val="tx1"/>
            </a:solidFill>
          </a:endParaRPr>
        </a:p>
      </dgm:t>
    </dgm:pt>
    <dgm:pt modelId="{421BF01F-7D0E-41B9-B7DB-3333D037CFF2}" type="parTrans" cxnId="{958701F1-68B2-4E10-9265-A177557240E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867A89A3-F57A-4287-9860-CDD998E0A50A}" type="sibTrans" cxnId="{958701F1-68B2-4E10-9265-A177557240EB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927B0CD8-DD29-446A-AEBD-10B4043B931B}">
      <dgm:prSet phldrT="[Text]" custT="1"/>
      <dgm:spPr/>
      <dgm:t>
        <a:bodyPr/>
        <a:lstStyle/>
        <a:p>
          <a:r>
            <a:rPr lang="en-US" sz="1400" dirty="0" err="1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জন্ম</a:t>
          </a:r>
          <a:r>
            <a:rPr lang="bn-IN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:</a:t>
          </a:r>
          <a:r>
            <a:rPr lang="en-US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bn-BD" sz="14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১৯৫৭, ২৮ জানুয়ারী কুমিল্লা জেলার চৌদ্দগ্রাম উপজেলার বিজয়করা গ্রামে।</a:t>
          </a:r>
          <a:endParaRPr lang="en-US" sz="1400" dirty="0">
            <a:solidFill>
              <a:schemeClr val="tx1"/>
            </a:solidFill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49AB3BBE-911B-453C-B4C4-996C6358721C}" type="parTrans" cxnId="{F846B4EA-5646-4ABC-B7B2-E10756D0FB4D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CC1E6FEC-A968-466B-A0ED-D81C115D6280}" type="sibTrans" cxnId="{F846B4EA-5646-4ABC-B7B2-E10756D0FB4D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AF40DF03-B04F-48DD-A8FB-B7F79BC9E203}">
      <dgm:prSet phldrT="[Text]" custT="1"/>
      <dgm:spPr/>
      <dgm:t>
        <a:bodyPr/>
        <a:lstStyle/>
        <a:p>
          <a:r>
            <a:rPr lang="bn-IN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শিক্ষা জীবন: </a:t>
          </a:r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তিনি ২০০৬ সালে গারো জনগোষ্ঠীর মাতৃসূত্রীয় আবাস প্রথা নিয়ে পিএইড ডিগ্রী অর্জন করেন।</a:t>
          </a:r>
          <a:endParaRPr lang="en-US" sz="1400" dirty="0">
            <a:solidFill>
              <a:schemeClr val="tx1"/>
            </a:solidFill>
          </a:endParaRPr>
        </a:p>
      </dgm:t>
    </dgm:pt>
    <dgm:pt modelId="{0D751A8A-40F9-4F19-89B0-5C0344AB932B}" type="parTrans" cxnId="{1F402787-D8CD-4E63-9D1A-E7FBF3105837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5D1AAB0-E1D1-4FCA-83C5-8FCEDA326FDB}" type="sibTrans" cxnId="{1F402787-D8CD-4E63-9D1A-E7FBF3105837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68C571C2-8552-487A-8DE6-7C03437DB606}">
      <dgm:prSet phldrT="[Text]" custT="1"/>
      <dgm:spPr/>
      <dgm:t>
        <a:bodyPr/>
        <a:lstStyle/>
        <a:p>
          <a:pPr algn="just"/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পুরষ্কারঃ বাংলা একাডেমি সাহিত্য পুরষ্কার ও অন্যান্য।</a:t>
          </a:r>
          <a:endParaRPr lang="en-US" sz="1400" dirty="0">
            <a:solidFill>
              <a:schemeClr val="tx1"/>
            </a:solidFill>
          </a:endParaRPr>
        </a:p>
      </dgm:t>
    </dgm:pt>
    <dgm:pt modelId="{EF586B8E-A1B6-45CE-AE60-C9DAEC051FA0}" type="parTrans" cxnId="{AD24D9D9-373D-45E4-A509-CC9C9149CA21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B2B68703-0156-47BB-B23E-A58DE60FF8C4}" type="sibTrans" cxnId="{AD24D9D9-373D-45E4-A509-CC9C9149CA21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C107041-9929-43E8-A967-769CFF48C7F8}">
      <dgm:prSet custT="1"/>
      <dgm:spPr/>
      <dgm:t>
        <a:bodyPr/>
        <a:lstStyle/>
        <a:p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উল্লেখযোগ্য কাব্যগ্রন্থঃ মিছিলের সমান বয়সী, ধূলি ও সাগর দৃশ্য, হে মাটি পৃথিবীসূত্র, পান্থশালার ঘোড়া ইত্যাদি।</a:t>
          </a:r>
          <a:endParaRPr lang="en-US" sz="1400" dirty="0">
            <a:solidFill>
              <a:schemeClr val="tx1"/>
            </a:solidFill>
          </a:endParaRPr>
        </a:p>
      </dgm:t>
    </dgm:pt>
    <dgm:pt modelId="{F4F18707-5528-43A5-AD55-D389E99CFC43}" type="parTrans" cxnId="{18541458-5BE2-4455-A415-FB6CB6A32526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380F6FC-EAFC-4DA9-BD65-0A669A3C2A3A}" type="sibTrans" cxnId="{18541458-5BE2-4455-A415-FB6CB6A32526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7436F81-F8A9-44BB-8FF5-D689048D25CB}">
      <dgm:prSet custT="1"/>
      <dgm:spPr/>
      <dgm:t>
        <a:bodyPr/>
        <a:lstStyle/>
        <a:p>
          <a:r>
            <a:rPr lang="bn-BD" sz="140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তাঁর কবিতাঃ বাঙ্গালীর আবহমান জীবনচর্চা, সংগ্রাম, ও মানবীয় বোধের উৎসারণ, সেই সঙ্গে শিল্পিত প্রকরণের উজ্জল প্রকাশ।</a:t>
          </a:r>
          <a:endParaRPr lang="en-US" sz="1400" dirty="0">
            <a:solidFill>
              <a:schemeClr val="tx1"/>
            </a:solidFill>
          </a:endParaRPr>
        </a:p>
      </dgm:t>
    </dgm:pt>
    <dgm:pt modelId="{C2AAAB15-B468-4615-9DD6-2E35D01F5173}" type="parTrans" cxnId="{E0594A6A-D880-48F0-AED2-EADD78322270}">
      <dgm:prSet custT="1"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29F6B5EF-B855-4DEF-9431-D1903B5BAAE6}" type="sibTrans" cxnId="{E0594A6A-D880-48F0-AED2-EADD78322270}">
      <dgm:prSet/>
      <dgm:spPr/>
      <dgm:t>
        <a:bodyPr/>
        <a:lstStyle/>
        <a:p>
          <a:endParaRPr lang="en-US" sz="1400">
            <a:solidFill>
              <a:schemeClr val="tx1"/>
            </a:solidFill>
          </a:endParaRPr>
        </a:p>
      </dgm:t>
    </dgm:pt>
    <dgm:pt modelId="{5F9EA809-F30C-441E-9782-DCC00DEFC613}" type="pres">
      <dgm:prSet presAssocID="{4C4C794E-F7ED-41F2-9A0D-E801406B388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295839-DFFC-449E-867B-68205C2354C2}" type="pres">
      <dgm:prSet presAssocID="{A9921AFA-6EA9-4D29-95B5-878A01D2DF0E}" presName="centerShape" presStyleLbl="node0" presStyleIdx="0" presStyleCnt="1"/>
      <dgm:spPr/>
      <dgm:t>
        <a:bodyPr/>
        <a:lstStyle/>
        <a:p>
          <a:endParaRPr lang="en-US"/>
        </a:p>
      </dgm:t>
    </dgm:pt>
    <dgm:pt modelId="{4E9E8E45-ED24-43F2-A393-52490A0F5BBC}" type="pres">
      <dgm:prSet presAssocID="{49AB3BBE-911B-453C-B4C4-996C6358721C}" presName="parTrans" presStyleLbl="sibTrans2D1" presStyleIdx="0" presStyleCnt="5"/>
      <dgm:spPr/>
      <dgm:t>
        <a:bodyPr/>
        <a:lstStyle/>
        <a:p>
          <a:endParaRPr lang="en-US"/>
        </a:p>
      </dgm:t>
    </dgm:pt>
    <dgm:pt modelId="{96002FF4-2FF9-4E32-8BFB-96871AE3A143}" type="pres">
      <dgm:prSet presAssocID="{49AB3BBE-911B-453C-B4C4-996C6358721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AE97645-3B31-4C1D-9C1F-422A8698FFBB}" type="pres">
      <dgm:prSet presAssocID="{927B0CD8-DD29-446A-AEBD-10B4043B931B}" presName="node" presStyleLbl="node1" presStyleIdx="0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54F2471-770D-4DE6-859C-D45C92A5B826}" type="pres">
      <dgm:prSet presAssocID="{0D751A8A-40F9-4F19-89B0-5C0344AB932B}" presName="parTrans" presStyleLbl="sibTrans2D1" presStyleIdx="1" presStyleCnt="5"/>
      <dgm:spPr/>
      <dgm:t>
        <a:bodyPr/>
        <a:lstStyle/>
        <a:p>
          <a:endParaRPr lang="en-US"/>
        </a:p>
      </dgm:t>
    </dgm:pt>
    <dgm:pt modelId="{9BAA8976-E812-4B3D-A8C6-10611A7BEC63}" type="pres">
      <dgm:prSet presAssocID="{0D751A8A-40F9-4F19-89B0-5C0344AB932B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EAA82F0C-6495-423F-BB3C-935AC4A79890}" type="pres">
      <dgm:prSet presAssocID="{AF40DF03-B04F-48DD-A8FB-B7F79BC9E203}" presName="node" presStyleLbl="node1" presStyleIdx="1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DBEF7A-9C58-4761-BF4B-750D790BB0BD}" type="pres">
      <dgm:prSet presAssocID="{C2AAAB15-B468-4615-9DD6-2E35D01F5173}" presName="parTrans" presStyleLbl="sibTrans2D1" presStyleIdx="2" presStyleCnt="5"/>
      <dgm:spPr/>
      <dgm:t>
        <a:bodyPr/>
        <a:lstStyle/>
        <a:p>
          <a:endParaRPr lang="en-US"/>
        </a:p>
      </dgm:t>
    </dgm:pt>
    <dgm:pt modelId="{B0941EFC-A856-4373-8C5F-4BA1FF53D93E}" type="pres">
      <dgm:prSet presAssocID="{C2AAAB15-B468-4615-9DD6-2E35D01F517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7D9A5043-E927-4810-A9B6-29DD76CD23E4}" type="pres">
      <dgm:prSet presAssocID="{27436F81-F8A9-44BB-8FF5-D689048D25CB}" presName="node" presStyleLbl="node1" presStyleIdx="2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8454AC7-CA03-44BB-A8A1-2736036259C8}" type="pres">
      <dgm:prSet presAssocID="{F4F18707-5528-43A5-AD55-D389E99CFC43}" presName="parTrans" presStyleLbl="sibTrans2D1" presStyleIdx="3" presStyleCnt="5"/>
      <dgm:spPr/>
      <dgm:t>
        <a:bodyPr/>
        <a:lstStyle/>
        <a:p>
          <a:endParaRPr lang="en-US"/>
        </a:p>
      </dgm:t>
    </dgm:pt>
    <dgm:pt modelId="{2EABF3B1-B171-4214-A1ED-3364EFFF1278}" type="pres">
      <dgm:prSet presAssocID="{F4F18707-5528-43A5-AD55-D389E99CFC43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2A7BF25-B6A5-470A-A67F-C382CFC5945A}" type="pres">
      <dgm:prSet presAssocID="{2C107041-9929-43E8-A967-769CFF48C7F8}" presName="node" presStyleLbl="node1" presStyleIdx="3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1D6E7-D763-46F9-8880-DA4E39566976}" type="pres">
      <dgm:prSet presAssocID="{EF586B8E-A1B6-45CE-AE60-C9DAEC051FA0}" presName="parTrans" presStyleLbl="sibTrans2D1" presStyleIdx="4" presStyleCnt="5"/>
      <dgm:spPr/>
      <dgm:t>
        <a:bodyPr/>
        <a:lstStyle/>
        <a:p>
          <a:endParaRPr lang="en-US"/>
        </a:p>
      </dgm:t>
    </dgm:pt>
    <dgm:pt modelId="{5E9B8B38-E4BB-4A27-9F56-2B793A8BE353}" type="pres">
      <dgm:prSet presAssocID="{EF586B8E-A1B6-45CE-AE60-C9DAEC051FA0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A717EB2C-6BC9-4D1E-8E35-80C143866FCF}" type="pres">
      <dgm:prSet presAssocID="{68C571C2-8552-487A-8DE6-7C03437DB606}" presName="node" presStyleLbl="node1" presStyleIdx="4" presStyleCnt="5" custScaleX="123205" custScaleY="7392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D24D9D9-373D-45E4-A509-CC9C9149CA21}" srcId="{A9921AFA-6EA9-4D29-95B5-878A01D2DF0E}" destId="{68C571C2-8552-487A-8DE6-7C03437DB606}" srcOrd="4" destOrd="0" parTransId="{EF586B8E-A1B6-45CE-AE60-C9DAEC051FA0}" sibTransId="{B2B68703-0156-47BB-B23E-A58DE60FF8C4}"/>
    <dgm:cxn modelId="{B50C5A7B-B333-4CC8-8ED0-D8722BFF8474}" type="presOf" srcId="{0D751A8A-40F9-4F19-89B0-5C0344AB932B}" destId="{C54F2471-770D-4DE6-859C-D45C92A5B826}" srcOrd="0" destOrd="0" presId="urn:microsoft.com/office/officeart/2005/8/layout/radial5"/>
    <dgm:cxn modelId="{9CFC872B-9EAB-4A5B-81C9-FB94D10703DC}" type="presOf" srcId="{2C107041-9929-43E8-A967-769CFF48C7F8}" destId="{D2A7BF25-B6A5-470A-A67F-C382CFC5945A}" srcOrd="0" destOrd="0" presId="urn:microsoft.com/office/officeart/2005/8/layout/radial5"/>
    <dgm:cxn modelId="{5B26F601-4E53-4EEA-866D-5BFF78121EB1}" type="presOf" srcId="{4C4C794E-F7ED-41F2-9A0D-E801406B388F}" destId="{5F9EA809-F30C-441E-9782-DCC00DEFC613}" srcOrd="0" destOrd="0" presId="urn:microsoft.com/office/officeart/2005/8/layout/radial5"/>
    <dgm:cxn modelId="{26D52F47-9441-4192-80C0-C84A344EE041}" type="presOf" srcId="{AF40DF03-B04F-48DD-A8FB-B7F79BC9E203}" destId="{EAA82F0C-6495-423F-BB3C-935AC4A79890}" srcOrd="0" destOrd="0" presId="urn:microsoft.com/office/officeart/2005/8/layout/radial5"/>
    <dgm:cxn modelId="{F2889747-C2E7-42CF-B260-27103A91311A}" type="presOf" srcId="{C2AAAB15-B468-4615-9DD6-2E35D01F5173}" destId="{B0941EFC-A856-4373-8C5F-4BA1FF53D93E}" srcOrd="1" destOrd="0" presId="urn:microsoft.com/office/officeart/2005/8/layout/radial5"/>
    <dgm:cxn modelId="{A631584B-3534-4007-B8D3-07C4CDCDA274}" type="presOf" srcId="{49AB3BBE-911B-453C-B4C4-996C6358721C}" destId="{96002FF4-2FF9-4E32-8BFB-96871AE3A143}" srcOrd="1" destOrd="0" presId="urn:microsoft.com/office/officeart/2005/8/layout/radial5"/>
    <dgm:cxn modelId="{673849C9-4638-429E-8637-95801088A138}" type="presOf" srcId="{A9921AFA-6EA9-4D29-95B5-878A01D2DF0E}" destId="{87295839-DFFC-449E-867B-68205C2354C2}" srcOrd="0" destOrd="0" presId="urn:microsoft.com/office/officeart/2005/8/layout/radial5"/>
    <dgm:cxn modelId="{87269DE0-E6C2-4E49-99FB-5AAD4BCACD13}" type="presOf" srcId="{927B0CD8-DD29-446A-AEBD-10B4043B931B}" destId="{2AE97645-3B31-4C1D-9C1F-422A8698FFBB}" srcOrd="0" destOrd="0" presId="urn:microsoft.com/office/officeart/2005/8/layout/radial5"/>
    <dgm:cxn modelId="{684A4078-6055-434F-99DC-0C7A74787AC5}" type="presOf" srcId="{EF586B8E-A1B6-45CE-AE60-C9DAEC051FA0}" destId="{5E9B8B38-E4BB-4A27-9F56-2B793A8BE353}" srcOrd="1" destOrd="0" presId="urn:microsoft.com/office/officeart/2005/8/layout/radial5"/>
    <dgm:cxn modelId="{3331A351-367A-4AA7-B9AA-B74A661DFD64}" type="presOf" srcId="{EF586B8E-A1B6-45CE-AE60-C9DAEC051FA0}" destId="{C7C1D6E7-D763-46F9-8880-DA4E39566976}" srcOrd="0" destOrd="0" presId="urn:microsoft.com/office/officeart/2005/8/layout/radial5"/>
    <dgm:cxn modelId="{7991AC3C-51EF-44A7-9284-C8E354883B29}" type="presOf" srcId="{C2AAAB15-B468-4615-9DD6-2E35D01F5173}" destId="{D1DBEF7A-9C58-4761-BF4B-750D790BB0BD}" srcOrd="0" destOrd="0" presId="urn:microsoft.com/office/officeart/2005/8/layout/radial5"/>
    <dgm:cxn modelId="{958701F1-68B2-4E10-9265-A177557240EB}" srcId="{4C4C794E-F7ED-41F2-9A0D-E801406B388F}" destId="{A9921AFA-6EA9-4D29-95B5-878A01D2DF0E}" srcOrd="0" destOrd="0" parTransId="{421BF01F-7D0E-41B9-B7DB-3333D037CFF2}" sibTransId="{867A89A3-F57A-4287-9860-CDD998E0A50A}"/>
    <dgm:cxn modelId="{7C309782-24C0-4A63-BB45-4B72A587AC50}" type="presOf" srcId="{27436F81-F8A9-44BB-8FF5-D689048D25CB}" destId="{7D9A5043-E927-4810-A9B6-29DD76CD23E4}" srcOrd="0" destOrd="0" presId="urn:microsoft.com/office/officeart/2005/8/layout/radial5"/>
    <dgm:cxn modelId="{F846B4EA-5646-4ABC-B7B2-E10756D0FB4D}" srcId="{A9921AFA-6EA9-4D29-95B5-878A01D2DF0E}" destId="{927B0CD8-DD29-446A-AEBD-10B4043B931B}" srcOrd="0" destOrd="0" parTransId="{49AB3BBE-911B-453C-B4C4-996C6358721C}" sibTransId="{CC1E6FEC-A968-466B-A0ED-D81C115D6280}"/>
    <dgm:cxn modelId="{18541458-5BE2-4455-A415-FB6CB6A32526}" srcId="{A9921AFA-6EA9-4D29-95B5-878A01D2DF0E}" destId="{2C107041-9929-43E8-A967-769CFF48C7F8}" srcOrd="3" destOrd="0" parTransId="{F4F18707-5528-43A5-AD55-D389E99CFC43}" sibTransId="{5380F6FC-EAFC-4DA9-BD65-0A669A3C2A3A}"/>
    <dgm:cxn modelId="{D428B979-D49B-4617-9643-CEF3E069E218}" type="presOf" srcId="{49AB3BBE-911B-453C-B4C4-996C6358721C}" destId="{4E9E8E45-ED24-43F2-A393-52490A0F5BBC}" srcOrd="0" destOrd="0" presId="urn:microsoft.com/office/officeart/2005/8/layout/radial5"/>
    <dgm:cxn modelId="{1F402787-D8CD-4E63-9D1A-E7FBF3105837}" srcId="{A9921AFA-6EA9-4D29-95B5-878A01D2DF0E}" destId="{AF40DF03-B04F-48DD-A8FB-B7F79BC9E203}" srcOrd="1" destOrd="0" parTransId="{0D751A8A-40F9-4F19-89B0-5C0344AB932B}" sibTransId="{B5D1AAB0-E1D1-4FCA-83C5-8FCEDA326FDB}"/>
    <dgm:cxn modelId="{C255A5EA-7CE6-4413-BF26-89DA7E7B73CF}" type="presOf" srcId="{68C571C2-8552-487A-8DE6-7C03437DB606}" destId="{A717EB2C-6BC9-4D1E-8E35-80C143866FCF}" srcOrd="0" destOrd="0" presId="urn:microsoft.com/office/officeart/2005/8/layout/radial5"/>
    <dgm:cxn modelId="{E0594A6A-D880-48F0-AED2-EADD78322270}" srcId="{A9921AFA-6EA9-4D29-95B5-878A01D2DF0E}" destId="{27436F81-F8A9-44BB-8FF5-D689048D25CB}" srcOrd="2" destOrd="0" parTransId="{C2AAAB15-B468-4615-9DD6-2E35D01F5173}" sibTransId="{29F6B5EF-B855-4DEF-9431-D1903B5BAAE6}"/>
    <dgm:cxn modelId="{F7CDC5A2-930B-403E-9FB7-8F120062A980}" type="presOf" srcId="{F4F18707-5528-43A5-AD55-D389E99CFC43}" destId="{B8454AC7-CA03-44BB-A8A1-2736036259C8}" srcOrd="0" destOrd="0" presId="urn:microsoft.com/office/officeart/2005/8/layout/radial5"/>
    <dgm:cxn modelId="{28B6ABE1-B5CA-4224-B7B4-74924999ACE7}" type="presOf" srcId="{0D751A8A-40F9-4F19-89B0-5C0344AB932B}" destId="{9BAA8976-E812-4B3D-A8C6-10611A7BEC63}" srcOrd="1" destOrd="0" presId="urn:microsoft.com/office/officeart/2005/8/layout/radial5"/>
    <dgm:cxn modelId="{F9615909-AB9C-4198-AE32-A58668DD5B72}" type="presOf" srcId="{F4F18707-5528-43A5-AD55-D389E99CFC43}" destId="{2EABF3B1-B171-4214-A1ED-3364EFFF1278}" srcOrd="1" destOrd="0" presId="urn:microsoft.com/office/officeart/2005/8/layout/radial5"/>
    <dgm:cxn modelId="{9EAE193C-0975-4629-97BC-BD02907E7890}" type="presParOf" srcId="{5F9EA809-F30C-441E-9782-DCC00DEFC613}" destId="{87295839-DFFC-449E-867B-68205C2354C2}" srcOrd="0" destOrd="0" presId="urn:microsoft.com/office/officeart/2005/8/layout/radial5"/>
    <dgm:cxn modelId="{D6AC1534-1EF5-4872-A3F2-7B7604422E5A}" type="presParOf" srcId="{5F9EA809-F30C-441E-9782-DCC00DEFC613}" destId="{4E9E8E45-ED24-43F2-A393-52490A0F5BBC}" srcOrd="1" destOrd="0" presId="urn:microsoft.com/office/officeart/2005/8/layout/radial5"/>
    <dgm:cxn modelId="{75A9F16F-293E-42C0-981F-D10067B23221}" type="presParOf" srcId="{4E9E8E45-ED24-43F2-A393-52490A0F5BBC}" destId="{96002FF4-2FF9-4E32-8BFB-96871AE3A143}" srcOrd="0" destOrd="0" presId="urn:microsoft.com/office/officeart/2005/8/layout/radial5"/>
    <dgm:cxn modelId="{D87DD36B-89D1-4179-B4E9-857502C358CE}" type="presParOf" srcId="{5F9EA809-F30C-441E-9782-DCC00DEFC613}" destId="{2AE97645-3B31-4C1D-9C1F-422A8698FFBB}" srcOrd="2" destOrd="0" presId="urn:microsoft.com/office/officeart/2005/8/layout/radial5"/>
    <dgm:cxn modelId="{1989BBBA-1167-4494-87C6-9590FDD80086}" type="presParOf" srcId="{5F9EA809-F30C-441E-9782-DCC00DEFC613}" destId="{C54F2471-770D-4DE6-859C-D45C92A5B826}" srcOrd="3" destOrd="0" presId="urn:microsoft.com/office/officeart/2005/8/layout/radial5"/>
    <dgm:cxn modelId="{C216B978-8887-471C-931D-4A0331762CAE}" type="presParOf" srcId="{C54F2471-770D-4DE6-859C-D45C92A5B826}" destId="{9BAA8976-E812-4B3D-A8C6-10611A7BEC63}" srcOrd="0" destOrd="0" presId="urn:microsoft.com/office/officeart/2005/8/layout/radial5"/>
    <dgm:cxn modelId="{9F635485-4737-4D6B-A1D8-58B85AA1C3BB}" type="presParOf" srcId="{5F9EA809-F30C-441E-9782-DCC00DEFC613}" destId="{EAA82F0C-6495-423F-BB3C-935AC4A79890}" srcOrd="4" destOrd="0" presId="urn:microsoft.com/office/officeart/2005/8/layout/radial5"/>
    <dgm:cxn modelId="{32603ABE-1E28-446C-A8BC-87FE457A3867}" type="presParOf" srcId="{5F9EA809-F30C-441E-9782-DCC00DEFC613}" destId="{D1DBEF7A-9C58-4761-BF4B-750D790BB0BD}" srcOrd="5" destOrd="0" presId="urn:microsoft.com/office/officeart/2005/8/layout/radial5"/>
    <dgm:cxn modelId="{647A4F9C-D5DC-48B9-8C24-03F55A7F04D0}" type="presParOf" srcId="{D1DBEF7A-9C58-4761-BF4B-750D790BB0BD}" destId="{B0941EFC-A856-4373-8C5F-4BA1FF53D93E}" srcOrd="0" destOrd="0" presId="urn:microsoft.com/office/officeart/2005/8/layout/radial5"/>
    <dgm:cxn modelId="{0C63CC3C-D28C-4497-94BE-B145B7C66DE5}" type="presParOf" srcId="{5F9EA809-F30C-441E-9782-DCC00DEFC613}" destId="{7D9A5043-E927-4810-A9B6-29DD76CD23E4}" srcOrd="6" destOrd="0" presId="urn:microsoft.com/office/officeart/2005/8/layout/radial5"/>
    <dgm:cxn modelId="{ED357DAB-37B7-4C0E-979D-4D00A5CE7E05}" type="presParOf" srcId="{5F9EA809-F30C-441E-9782-DCC00DEFC613}" destId="{B8454AC7-CA03-44BB-A8A1-2736036259C8}" srcOrd="7" destOrd="0" presId="urn:microsoft.com/office/officeart/2005/8/layout/radial5"/>
    <dgm:cxn modelId="{8C9A218D-AA8D-4BD2-B1DB-2297A99C453A}" type="presParOf" srcId="{B8454AC7-CA03-44BB-A8A1-2736036259C8}" destId="{2EABF3B1-B171-4214-A1ED-3364EFFF1278}" srcOrd="0" destOrd="0" presId="urn:microsoft.com/office/officeart/2005/8/layout/radial5"/>
    <dgm:cxn modelId="{FCA13643-5BA4-4B28-87E2-BF0133E9C28B}" type="presParOf" srcId="{5F9EA809-F30C-441E-9782-DCC00DEFC613}" destId="{D2A7BF25-B6A5-470A-A67F-C382CFC5945A}" srcOrd="8" destOrd="0" presId="urn:microsoft.com/office/officeart/2005/8/layout/radial5"/>
    <dgm:cxn modelId="{173B9C99-57CF-485F-8228-EE7F596EF6EB}" type="presParOf" srcId="{5F9EA809-F30C-441E-9782-DCC00DEFC613}" destId="{C7C1D6E7-D763-46F9-8880-DA4E39566976}" srcOrd="9" destOrd="0" presId="urn:microsoft.com/office/officeart/2005/8/layout/radial5"/>
    <dgm:cxn modelId="{81D11F45-19E6-4660-B5C5-0FA21A23FA95}" type="presParOf" srcId="{C7C1D6E7-D763-46F9-8880-DA4E39566976}" destId="{5E9B8B38-E4BB-4A27-9F56-2B793A8BE353}" srcOrd="0" destOrd="0" presId="urn:microsoft.com/office/officeart/2005/8/layout/radial5"/>
    <dgm:cxn modelId="{15E2BF40-3E28-4F17-9D49-315DEC088FE6}" type="presParOf" srcId="{5F9EA809-F30C-441E-9782-DCC00DEFC613}" destId="{A717EB2C-6BC9-4D1E-8E35-80C143866FCF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0B0D31-E55B-496B-A745-1FE1C0F1FD8F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ACF913-8B1E-4C03-9684-E15174E0B3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577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ও </a:t>
            </a:r>
            <a:r>
              <a:rPr lang="en-US" baseline="0" dirty="0" err="1" smtClean="0"/>
              <a:t>পাঠ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CFE012-6DDC-45B7-A162-0B2EAA0C58E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3852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C696B4-BAC3-45BA-8DBD-7535BD2A147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204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48439B-63B7-4DC1-B17E-29B02A89B3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27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507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5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65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533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279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11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621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213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41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451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01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594DC-F632-4509-80B5-91D1D44BFDA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E05E1-EACF-4EB8-86B0-7FD633A5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78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hyperlink" Target="http://a2i.pmo.gov.bd/" TargetMode="External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fif"/><Relationship Id="rId4" Type="http://schemas.microsoft.com/office/2007/relationships/hdphoto" Target="../media/hdphoto4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21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f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f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fif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gif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452" y="1474898"/>
            <a:ext cx="12192000" cy="5492663"/>
          </a:xfrm>
          <a:prstGeom prst="rect">
            <a:avLst/>
          </a:prstGeom>
          <a:gradFill flip="none" rotWithShape="1">
            <a:gsLst>
              <a:gs pos="85850">
                <a:srgbClr val="6FFF00"/>
              </a:gs>
              <a:gs pos="18000">
                <a:srgbClr val="FF0000"/>
              </a:gs>
              <a:gs pos="9000">
                <a:srgbClr val="FFFF00"/>
              </a:gs>
              <a:gs pos="28000">
                <a:srgbClr val="FF0000"/>
              </a:gs>
              <a:gs pos="75000">
                <a:srgbClr val="00FF00"/>
              </a:gs>
              <a:gs pos="50000">
                <a:schemeClr val="bg1"/>
              </a:gs>
              <a:gs pos="100000">
                <a:srgbClr val="FFFF0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gradFill flip="none" rotWithShape="1">
                <a:gsLst>
                  <a:gs pos="0">
                    <a:srgbClr val="FFFF00"/>
                  </a:gs>
                  <a:gs pos="30000">
                    <a:srgbClr val="00CC00"/>
                  </a:gs>
                  <a:gs pos="56000">
                    <a:srgbClr val="FF0000"/>
                  </a:gs>
                  <a:gs pos="100000">
                    <a:srgbClr val="FFFF00"/>
                  </a:gs>
                </a:gsLst>
                <a:lin ang="16200000" scaled="1"/>
                <a:tileRect/>
              </a:gra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" y="-1"/>
            <a:ext cx="12191998" cy="1474899"/>
            <a:chOff x="2" y="-1"/>
            <a:chExt cx="12191998" cy="147489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" y="0"/>
              <a:ext cx="10359024" cy="1474898"/>
            </a:xfrm>
            <a:prstGeom prst="rect">
              <a:avLst/>
            </a:prstGeom>
          </p:spPr>
        </p:pic>
        <p:pic>
          <p:nvPicPr>
            <p:cNvPr id="6" name="Picture 5">
              <a:hlinkClick r:id="rId3"/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20614" y="-1"/>
              <a:ext cx="2271386" cy="1474899"/>
            </a:xfrm>
            <a:prstGeom prst="rect">
              <a:avLst/>
            </a:prstGeom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376" y="1570063"/>
            <a:ext cx="3559556" cy="28276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5913" y="2727130"/>
            <a:ext cx="5730737" cy="135342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0530" y="4388849"/>
            <a:ext cx="5724640" cy="135952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05913" y="2721033"/>
            <a:ext cx="5730737" cy="135952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14433" y="4397754"/>
            <a:ext cx="5730737" cy="1359526"/>
          </a:xfrm>
          <a:prstGeom prst="rect">
            <a:avLst/>
          </a:prstGeom>
        </p:spPr>
      </p:pic>
      <p:sp>
        <p:nvSpPr>
          <p:cNvPr id="11" name="Frame 10"/>
          <p:cNvSpPr/>
          <p:nvPr/>
        </p:nvSpPr>
        <p:spPr>
          <a:xfrm>
            <a:off x="0" y="-1"/>
            <a:ext cx="12192000" cy="6967561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794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peech Bubble: Rectangle 3">
            <a:extLst>
              <a:ext uri="{FF2B5EF4-FFF2-40B4-BE49-F238E27FC236}">
                <a16:creationId xmlns="" xmlns:a16="http://schemas.microsoft.com/office/drawing/2014/main" id="{E3BA6048-F411-4488-96E0-6AC12842377F}"/>
              </a:ext>
            </a:extLst>
          </p:cNvPr>
          <p:cNvSpPr/>
          <p:nvPr/>
        </p:nvSpPr>
        <p:spPr>
          <a:xfrm>
            <a:off x="1797269" y="365742"/>
            <a:ext cx="8597463" cy="779318"/>
          </a:xfrm>
          <a:prstGeom prst="wedgeRectCallout">
            <a:avLst>
              <a:gd name="adj1" fmla="val -22411"/>
              <a:gd name="adj2" fmla="val 48159"/>
            </a:avLst>
          </a:prstGeom>
          <a:noFill/>
          <a:ln w="19050">
            <a:noFill/>
          </a:ln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 prst="softRound"/>
          </a:sp3d>
        </p:spPr>
        <p:txBody>
          <a:bodyPr rtlCol="0" anchor="ctr"/>
          <a:lstStyle/>
          <a:p>
            <a:pPr algn="ctr">
              <a:defRPr/>
            </a:pP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 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্রের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্লেষণ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kern="0" dirty="0" err="1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b="1" kern="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4F38BDE9-1468-46A9-8D21-AF18B37447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269" y="1253582"/>
            <a:ext cx="3026979" cy="31376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14D112E0-A83D-4385-8533-747B06F6BE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862" y="1253584"/>
            <a:ext cx="2644212" cy="313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0D56F37D-7204-49EB-9C7D-4B4C15141F7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1020" y="1253584"/>
            <a:ext cx="2753710" cy="31376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667801A9-420F-4153-AEC9-D0F7CF6745B1}"/>
              </a:ext>
            </a:extLst>
          </p:cNvPr>
          <p:cNvSpPr/>
          <p:nvPr/>
        </p:nvSpPr>
        <p:spPr>
          <a:xfrm>
            <a:off x="1809301" y="4612041"/>
            <a:ext cx="8573398" cy="1364979"/>
          </a:xfrm>
          <a:prstGeom prst="rect">
            <a:avLst/>
          </a:prstGeom>
          <a:noFill/>
          <a:ln w="12700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ুচড়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96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1A3A334-0858-4277-A65B-49FCCF2C87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235" y="661737"/>
            <a:ext cx="2704046" cy="276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FC23F47-2395-41D4-B315-10A1FAB6B8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652" y="661737"/>
            <a:ext cx="2774940" cy="276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C9ED808-3592-4187-8D5A-BE0C39269B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963" y="661737"/>
            <a:ext cx="2618116" cy="2767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0766E02-4141-4DFC-96F7-DBB972AD944A}"/>
              </a:ext>
            </a:extLst>
          </p:cNvPr>
          <p:cNvSpPr/>
          <p:nvPr/>
        </p:nvSpPr>
        <p:spPr>
          <a:xfrm>
            <a:off x="2011235" y="3657601"/>
            <a:ext cx="8307844" cy="1911629"/>
          </a:xfrm>
          <a:prstGeom prst="roundRect">
            <a:avLst/>
          </a:prstGeom>
          <a:noFill/>
          <a:ln w="19050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ভেবেছিলে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্ত্রে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্য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ভীতু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মহা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4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C0B73DF6-2D1F-46FD-89D3-FC3641BE3F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9328" y="589546"/>
            <a:ext cx="2652479" cy="3110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5BBBEDC-9066-441B-A0D0-E4805C6EE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2036" y="589544"/>
            <a:ext cx="2691661" cy="3110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B9C99561-BD91-4F0F-A4B1-EC715D1841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3926" y="589546"/>
            <a:ext cx="2552813" cy="311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="" xmlns:a16="http://schemas.microsoft.com/office/drawing/2014/main" id="{0AB9AB67-0854-47EC-AFAE-CC0B43261B5A}"/>
              </a:ext>
            </a:extLst>
          </p:cNvPr>
          <p:cNvSpPr/>
          <p:nvPr/>
        </p:nvSpPr>
        <p:spPr>
          <a:xfrm>
            <a:off x="2041360" y="3862128"/>
            <a:ext cx="8157411" cy="1949116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 আ ক খ 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্ণ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পথে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তেপান্তর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আশ্রয়হীন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ম…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ছুঁয়ে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ঘৃণার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29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6194518-C824-44C3-961E-F1A5BF026F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7" y="649705"/>
            <a:ext cx="2684253" cy="28191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06783FA1-25DB-467A-8A64-7CBCB59CE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0580" y="649706"/>
            <a:ext cx="2600325" cy="281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CA691EAE-C901-4662-80E8-AABD1E1DC5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4201" y="649706"/>
            <a:ext cx="2497966" cy="28191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: Rounded Corners 9">
            <a:extLst>
              <a:ext uri="{FF2B5EF4-FFF2-40B4-BE49-F238E27FC236}">
                <a16:creationId xmlns="" xmlns:a16="http://schemas.microsoft.com/office/drawing/2014/main" id="{467486C5-3408-4D23-9867-B355875E5304}"/>
              </a:ext>
            </a:extLst>
          </p:cNvPr>
          <p:cNvSpPr/>
          <p:nvPr/>
        </p:nvSpPr>
        <p:spPr>
          <a:xfrm>
            <a:off x="2284288" y="3584155"/>
            <a:ext cx="7886616" cy="2508377"/>
          </a:xfrm>
          <a:prstGeom prst="roundRect">
            <a:avLst>
              <a:gd name="adj" fmla="val 17063"/>
            </a:avLst>
          </a:prstGeom>
          <a:noFill/>
          <a:ln w="12700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আগুন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পাহরায়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পদ্মা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নদীতীর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মধ্যরাতে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নীলকমলেরা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জাগে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22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5CD89655-8AB4-46D8-B27F-7A42FF4BFB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091" y="636716"/>
            <a:ext cx="2557557" cy="2993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8CAA80AD-8E4B-41A4-96AA-D782E3AA43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771" r="5517" b="2688"/>
          <a:stretch/>
        </p:blipFill>
        <p:spPr>
          <a:xfrm>
            <a:off x="2202096" y="637445"/>
            <a:ext cx="2596409" cy="304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62A87A60-BA79-47C7-A0B1-68E7B6DE6A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r="14176"/>
          <a:stretch/>
        </p:blipFill>
        <p:spPr>
          <a:xfrm>
            <a:off x="4872727" y="653816"/>
            <a:ext cx="2557320" cy="2976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>
            <a:extLst>
              <a:ext uri="{FF2B5EF4-FFF2-40B4-BE49-F238E27FC236}">
                <a16:creationId xmlns="" xmlns:a16="http://schemas.microsoft.com/office/drawing/2014/main" id="{37C595C3-3CEF-4FF7-8985-5F7415A40A51}"/>
              </a:ext>
            </a:extLst>
          </p:cNvPr>
          <p:cNvSpPr/>
          <p:nvPr/>
        </p:nvSpPr>
        <p:spPr>
          <a:xfrm>
            <a:off x="2202095" y="3831979"/>
            <a:ext cx="7890552" cy="2225912"/>
          </a:xfrm>
          <a:prstGeom prst="rect">
            <a:avLst/>
          </a:prstGeom>
          <a:noFill/>
          <a:ln w="28575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রাইফেল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ভ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প্রতিশ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রকম,সে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খেলবে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বাঙালি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ি,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ে…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োদের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564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D380EB83-A913-4F3F-BE76-3F23F70568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289" y="729467"/>
            <a:ext cx="2444943" cy="30380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C4BE795-2FCD-4663-9614-3C3C7CE8EE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094" y="729466"/>
            <a:ext cx="2526361" cy="303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E548C18F-EFDB-43F0-A14D-2B73C7247D7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7" t="7071" r="15636" b="13390"/>
          <a:stretch/>
        </p:blipFill>
        <p:spPr>
          <a:xfrm>
            <a:off x="4893924" y="729466"/>
            <a:ext cx="2425477" cy="30380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Flowchart: Terminator 9">
            <a:extLst>
              <a:ext uri="{FF2B5EF4-FFF2-40B4-BE49-F238E27FC236}">
                <a16:creationId xmlns="" xmlns:a16="http://schemas.microsoft.com/office/drawing/2014/main" id="{3A23424C-62EE-4B59-A3AA-71E16997A35E}"/>
              </a:ext>
            </a:extLst>
          </p:cNvPr>
          <p:cNvSpPr/>
          <p:nvPr/>
        </p:nvSpPr>
        <p:spPr>
          <a:xfrm>
            <a:off x="2047981" y="4078841"/>
            <a:ext cx="8337647" cy="1399770"/>
          </a:xfrm>
          <a:prstGeom prst="flowChartTerminator">
            <a:avLst/>
          </a:prstGeom>
          <a:noFill/>
          <a:ln w="28575">
            <a:solidFill>
              <a:srgbClr val="7030A0"/>
            </a:solidFill>
          </a:ln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convex"/>
            <a:contourClr>
              <a:schemeClr val="accent1">
                <a:shade val="27000"/>
                <a:satMod val="120000"/>
              </a:schemeClr>
            </a:contourClr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রাতজাগা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্ব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</a:p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এসেছি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উড়িয়ে</a:t>
            </a:r>
            <a:r>
              <a:rPr lang="en-US" sz="4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3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47829" y="2994196"/>
            <a:ext cx="1447800" cy="9144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71628" y="3173799"/>
            <a:ext cx="1524000" cy="555192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খর্বদেহ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532801" y="2906017"/>
            <a:ext cx="2052687" cy="1090759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বাংলাদেশকে বুঝানো হয়েছে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32799" y="2906016"/>
            <a:ext cx="1600200" cy="10668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ছোট/খাটো শরীর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 descr="jute-poem-3-445653376.jpg"/>
          <p:cNvPicPr>
            <a:picLocks noChangeAspect="1"/>
          </p:cNvPicPr>
          <p:nvPr/>
        </p:nvPicPr>
        <p:blipFill>
          <a:blip r:embed="rId2" cstate="print"/>
          <a:srcRect l="11667" t="8519" r="29167" b="18888"/>
          <a:stretch>
            <a:fillRect/>
          </a:stretch>
        </p:blipFill>
        <p:spPr>
          <a:xfrm>
            <a:off x="3993824" y="2090804"/>
            <a:ext cx="3440783" cy="25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bamon-gram.jpg"/>
          <p:cNvPicPr>
            <a:picLocks noChangeAspect="1"/>
          </p:cNvPicPr>
          <p:nvPr/>
        </p:nvPicPr>
        <p:blipFill>
          <a:blip r:embed="rId3"/>
          <a:srcRect l="5000" t="3957" r="56000" b="18345"/>
          <a:stretch>
            <a:fillRect/>
          </a:stretch>
        </p:blipFill>
        <p:spPr>
          <a:xfrm>
            <a:off x="3993823" y="2090804"/>
            <a:ext cx="3440783" cy="25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TextBox 11"/>
          <p:cNvSpPr txBox="1"/>
          <p:nvPr/>
        </p:nvSpPr>
        <p:spPr>
          <a:xfrm>
            <a:off x="4583861" y="1030183"/>
            <a:ext cx="2284274" cy="4814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60398" y="3222105"/>
            <a:ext cx="1435231" cy="434622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অনার্য জাতি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532799" y="2841796"/>
            <a:ext cx="1676400" cy="10668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 বাঙালীদেরকে আখ্যা দিয়েছেন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 descr="pwsws.jpg"/>
          <p:cNvPicPr>
            <a:picLocks noChangeAspect="1"/>
          </p:cNvPicPr>
          <p:nvPr/>
        </p:nvPicPr>
        <p:blipFill>
          <a:blip r:embed="rId4" cstate="print"/>
          <a:srcRect l="20009" t="27778" r="18344" b="28888"/>
          <a:stretch>
            <a:fillRect/>
          </a:stretch>
        </p:blipFill>
        <p:spPr>
          <a:xfrm>
            <a:off x="3971829" y="2090804"/>
            <a:ext cx="3462776" cy="25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Rectangle 15"/>
          <p:cNvSpPr/>
          <p:nvPr/>
        </p:nvSpPr>
        <p:spPr>
          <a:xfrm>
            <a:off x="2771286" y="3271791"/>
            <a:ext cx="1124343" cy="4572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কার্তুজ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7520232" y="3151702"/>
            <a:ext cx="1524000" cy="446988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বন্দুকের টোটা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8" name="Picture 17" descr="220px-Pistolet_marine_1837-IMG_6935.jpg"/>
          <p:cNvPicPr>
            <a:picLocks noChangeAspect="1"/>
          </p:cNvPicPr>
          <p:nvPr/>
        </p:nvPicPr>
        <p:blipFill>
          <a:blip r:embed="rId5"/>
          <a:srcRect r="-909" b="50000"/>
          <a:stretch>
            <a:fillRect/>
          </a:stretch>
        </p:blipFill>
        <p:spPr>
          <a:xfrm>
            <a:off x="3971829" y="2090804"/>
            <a:ext cx="3484771" cy="2535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Rectangle 18"/>
          <p:cNvSpPr/>
          <p:nvPr/>
        </p:nvSpPr>
        <p:spPr>
          <a:xfrm>
            <a:off x="2810367" y="3180660"/>
            <a:ext cx="1085261" cy="389642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নীলকমল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532798" y="2906016"/>
            <a:ext cx="1524000" cy="10668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কবিতায় মুক্তিযোদ্ধাদের বুঝিয়েছে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1" name="Picture 20" descr="AAAAAAAAAAAAAAAA-BG20180129170419.jpg"/>
          <p:cNvPicPr>
            <a:picLocks noChangeAspect="1"/>
          </p:cNvPicPr>
          <p:nvPr/>
        </p:nvPicPr>
        <p:blipFill>
          <a:blip r:embed="rId6"/>
          <a:srcRect l="18000" t="2000" r="27931" b="12000"/>
          <a:stretch>
            <a:fillRect/>
          </a:stretch>
        </p:blipFill>
        <p:spPr>
          <a:xfrm>
            <a:off x="4022103" y="2122216"/>
            <a:ext cx="3407791" cy="25043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Rectangle 21"/>
          <p:cNvSpPr/>
          <p:nvPr/>
        </p:nvSpPr>
        <p:spPr>
          <a:xfrm>
            <a:off x="2631651" y="3234685"/>
            <a:ext cx="1245124" cy="407709"/>
          </a:xfrm>
          <a:prstGeom prst="rect">
            <a:avLst/>
          </a:prstGeom>
          <a:noFill/>
          <a:ln>
            <a:solidFill>
              <a:srgbClr val="FF00FF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523764" y="3092009"/>
            <a:ext cx="1600200" cy="5334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ভিটে মাটি হারা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4" name="Picture 23" descr="hiranmo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022887" y="2093830"/>
            <a:ext cx="3407007" cy="25327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5" name="Frame 2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566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2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6" grpId="0" animBg="1"/>
      <p:bldP spid="6" grpId="1" animBg="1"/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6" grpId="0" animBg="1"/>
      <p:bldP spid="16" grpId="1" animBg="1"/>
      <p:bldP spid="17" grpId="0" animBg="1"/>
      <p:bldP spid="17" grpId="1" animBg="1"/>
      <p:bldP spid="19" grpId="0" animBg="1"/>
      <p:bldP spid="19" grpId="1" animBg="1"/>
      <p:bldP spid="20" grpId="0" animBg="1"/>
      <p:bldP spid="20" grpId="1" animBg="1"/>
      <p:bldP spid="22" grpId="0" animBg="1"/>
      <p:bldP spid="2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81904" y="1687398"/>
            <a:ext cx="2516957" cy="556469"/>
          </a:xfrm>
          <a:prstGeom prst="rect">
            <a:avLst/>
          </a:prstGeom>
          <a:noFill/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390500" y="2760426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চির কবিতার দেশ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92985" y="2760426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খর্বদেহ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95470" y="2760426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অনার্য জাতি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90500" y="4343055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কার্তুজ 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454582" y="4343055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নীলকমল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518664" y="4343055"/>
            <a:ext cx="1371600" cy="73152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isometricOffAxis1Right"/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উদ্বাস্তু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351542" y="836287"/>
            <a:ext cx="1671949" cy="3345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  <p:sp>
        <p:nvSpPr>
          <p:cNvPr id="5" name="Oval 4"/>
          <p:cNvSpPr/>
          <p:nvPr/>
        </p:nvSpPr>
        <p:spPr>
          <a:xfrm>
            <a:off x="7116054" y="1677971"/>
            <a:ext cx="565609" cy="565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2704309" y="1767328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শব্দার্থ লিখ</a:t>
            </a:r>
          </a:p>
        </p:txBody>
      </p:sp>
      <p:sp>
        <p:nvSpPr>
          <p:cNvPr id="8" name="Rectangle 7"/>
          <p:cNvSpPr/>
          <p:nvPr/>
        </p:nvSpPr>
        <p:spPr>
          <a:xfrm>
            <a:off x="2603362" y="1677972"/>
            <a:ext cx="2071149" cy="5658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627377" y="1677971"/>
            <a:ext cx="565609" cy="565896"/>
          </a:xfrm>
          <a:prstGeom prst="ellipse">
            <a:avLst/>
          </a:prstGeom>
          <a:solidFill>
            <a:schemeClr val="bg1">
              <a:lumMod val="95000"/>
            </a:schemeClr>
          </a:solidFill>
          <a:ln w="12700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ame 1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2215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0.00278 L 0.28784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92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6000"/>
                            </p:stCondLst>
                            <p:childTnLst>
                              <p:par>
                                <p:cTn id="16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0"/>
                            </p:stCondLst>
                            <p:childTnLst>
                              <p:par>
                                <p:cTn id="2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6" dur="2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000"/>
                            </p:stCondLst>
                            <p:childTnLst>
                              <p:par>
                                <p:cTn id="2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0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4000"/>
                            </p:stCondLst>
                            <p:childTnLst>
                              <p:par>
                                <p:cTn id="3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4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6000"/>
                            </p:stCondLst>
                            <p:childTnLst>
                              <p:par>
                                <p:cTn id="36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8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8000"/>
                            </p:stCondLst>
                            <p:childTnLst>
                              <p:par>
                                <p:cTn id="40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2" dur="2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46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2000"/>
                            </p:stCondLst>
                            <p:childTnLst>
                              <p:par>
                                <p:cTn id="48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0" dur="20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4000"/>
                            </p:stCondLst>
                            <p:childTnLst>
                              <p:par>
                                <p:cTn id="52" presetID="21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54" dur="20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build="p" animBg="1"/>
      <p:bldP spid="13" grpId="0" build="p" animBg="1"/>
      <p:bldP spid="16" grpId="0" build="p" animBg="1"/>
      <p:bldP spid="19" grpId="0" build="p" animBg="1"/>
      <p:bldP spid="22" grpId="0" build="p" animBg="1"/>
      <p:bldP spid="2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5189466" y="1402645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38635" y="2782710"/>
            <a:ext cx="6173608" cy="707886"/>
            <a:chOff x="1414635" y="2782710"/>
            <a:chExt cx="6173608" cy="707886"/>
          </a:xfrm>
        </p:grpSpPr>
        <p:sp>
          <p:nvSpPr>
            <p:cNvPr id="18" name="TextBox 17"/>
            <p:cNvSpPr txBox="1"/>
            <p:nvPr/>
          </p:nvSpPr>
          <p:spPr>
            <a:xfrm>
              <a:off x="1746243" y="2782710"/>
              <a:ext cx="5510392" cy="707886"/>
            </a:xfrm>
            <a:prstGeom prst="rect">
              <a:avLst/>
            </a:prstGeom>
            <a:noFill/>
            <a:ln w="127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প্রশ্নঃ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কবি পরিচিতি লিখ।</a:t>
              </a:r>
              <a:endParaRPr lang="en-US" sz="4000" dirty="0">
                <a:ln/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1414635" y="2782710"/>
              <a:ext cx="688622" cy="70788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6899621" y="2782710"/>
              <a:ext cx="688622" cy="707886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847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336223" y="1752601"/>
            <a:ext cx="1671949" cy="3871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058577" y="2858419"/>
            <a:ext cx="6536979" cy="711200"/>
            <a:chOff x="1376532" y="2948730"/>
            <a:chExt cx="6536979" cy="711200"/>
          </a:xfrm>
        </p:grpSpPr>
        <p:sp>
          <p:nvSpPr>
            <p:cNvPr id="4" name="TextBox 3"/>
            <p:cNvSpPr txBox="1"/>
            <p:nvPr/>
          </p:nvSpPr>
          <p:spPr>
            <a:xfrm>
              <a:off x="1742718" y="2952044"/>
              <a:ext cx="5810956" cy="707886"/>
            </a:xfrm>
            <a:prstGeom prst="rect">
              <a:avLst/>
            </a:prstGeom>
            <a:noFill/>
            <a:ln w="12700">
              <a:solidFill>
                <a:srgbClr val="FF00FF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000" dirty="0">
                  <a:solidFill>
                    <a:srgbClr val="0000FF"/>
                  </a:solidFill>
                  <a:latin typeface="NikoshBAN" pitchFamily="2" charset="0"/>
                  <a:cs typeface="NikoshBAN" pitchFamily="2" charset="0"/>
                </a:rPr>
                <a:t>প্রশ্নঃ</a:t>
              </a:r>
              <a:r>
                <a:rPr lang="bn-BD" sz="4000" dirty="0">
                  <a:latin typeface="NikoshBAN" pitchFamily="2" charset="0"/>
                  <a:cs typeface="NikoshBAN" pitchFamily="2" charset="0"/>
                </a:rPr>
                <a:t> কবিতার মূলভাব লিখ।</a:t>
              </a:r>
              <a:endParaRPr lang="en-US" sz="4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" name="Oval 1"/>
            <p:cNvSpPr/>
            <p:nvPr/>
          </p:nvSpPr>
          <p:spPr>
            <a:xfrm>
              <a:off x="7181140" y="2948730"/>
              <a:ext cx="732371" cy="711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/>
            <p:cNvSpPr/>
            <p:nvPr/>
          </p:nvSpPr>
          <p:spPr>
            <a:xfrm>
              <a:off x="1376532" y="2948730"/>
              <a:ext cx="732371" cy="7112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8299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ame 19"/>
          <p:cNvSpPr/>
          <p:nvPr/>
        </p:nvSpPr>
        <p:spPr>
          <a:xfrm rot="19564037">
            <a:off x="7520204" y="1321563"/>
            <a:ext cx="3194137" cy="4198669"/>
          </a:xfrm>
          <a:prstGeom prst="frame">
            <a:avLst>
              <a:gd name="adj1" fmla="val 7402"/>
            </a:avLst>
          </a:prstGeom>
          <a:solidFill>
            <a:srgbClr val="C00000"/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 rot="1698383">
            <a:off x="1264308" y="1309807"/>
            <a:ext cx="3194137" cy="4350933"/>
          </a:xfrm>
          <a:prstGeom prst="frame">
            <a:avLst>
              <a:gd name="adj1" fmla="val 7402"/>
            </a:avLst>
          </a:prstGeom>
          <a:solidFill>
            <a:srgbClr val="C00000"/>
          </a:solidFill>
          <a:ln w="28575"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127540" y="539754"/>
            <a:ext cx="3432131" cy="781602"/>
          </a:xfrm>
          <a:prstGeom prst="rect">
            <a:avLst/>
          </a:prstGeom>
          <a:noFill/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vert="horz" lIns="91440" tIns="45720" rIns="91440" bIns="45720" numCol="1" rtlCol="0" anchor="ctr">
            <a:prstTxWarp prst="textPlain">
              <a:avLst/>
            </a:prstTxWarp>
            <a:normAutofit fontScale="55000" lnSpcReduction="2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9600" b="1" dirty="0">
                <a:ln/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পরিচিতি</a:t>
            </a:r>
            <a:r>
              <a:rPr lang="bn-BD" sz="4400" b="1" dirty="0">
                <a:ln/>
                <a:solidFill>
                  <a:srgbClr val="00B0F0"/>
                </a:solidFill>
                <a:latin typeface="NikoshBAN" pitchFamily="2" charset="0"/>
                <a:ea typeface="+mj-ea"/>
                <a:cs typeface="NikoshBAN" pitchFamily="2" charset="0"/>
              </a:rPr>
              <a:t> </a:t>
            </a:r>
            <a:endParaRPr lang="en-US" sz="4400" b="1" dirty="0">
              <a:ln/>
              <a:solidFill>
                <a:srgbClr val="00B0F0"/>
              </a:solidFill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896053" y="1509428"/>
            <a:ext cx="457200" cy="417716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1" name="Group 20"/>
          <p:cNvGrpSpPr/>
          <p:nvPr/>
        </p:nvGrpSpPr>
        <p:grpSpPr>
          <a:xfrm>
            <a:off x="7797665" y="1909606"/>
            <a:ext cx="3075795" cy="3276600"/>
            <a:chOff x="4895088" y="2697480"/>
            <a:chExt cx="2667000" cy="3276600"/>
          </a:xfrm>
        </p:grpSpPr>
        <p:sp>
          <p:nvSpPr>
            <p:cNvPr id="22" name="Rectangle 21"/>
            <p:cNvSpPr/>
            <p:nvPr/>
          </p:nvSpPr>
          <p:spPr>
            <a:xfrm>
              <a:off x="4962732" y="2785332"/>
              <a:ext cx="2536427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ণীঃ </a:t>
              </a:r>
              <a:r>
                <a:rPr lang="en-US" sz="24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দাখিল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নবম-দশম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IN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ঃ</a:t>
              </a:r>
              <a:r>
                <a:rPr lang="bn-IN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বাংলা সাহিত্য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 </a:t>
              </a:r>
              <a:r>
                <a:rPr lang="bn-BD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একত্রিশ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IN" sz="24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পদ্যাংশ/কবিতা</a:t>
              </a:r>
            </a:p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50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মিনিট</a:t>
              </a:r>
              <a:r>
                <a:rPr lang="bn-BD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895088" y="2697480"/>
              <a:ext cx="2667000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1715888" y="1974255"/>
            <a:ext cx="3049434" cy="3276600"/>
            <a:chOff x="1065366" y="2697480"/>
            <a:chExt cx="3049434" cy="3276600"/>
          </a:xfrm>
        </p:grpSpPr>
        <p:sp>
          <p:nvSpPr>
            <p:cNvPr id="25" name="Rectangle 24"/>
            <p:cNvSpPr/>
            <p:nvPr/>
          </p:nvSpPr>
          <p:spPr>
            <a:xfrm>
              <a:off x="1144985" y="2773680"/>
              <a:ext cx="2890196" cy="3124200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BD" sz="28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মেফতাহুন নাহার কবিতা </a:t>
              </a:r>
              <a:endParaRPr lang="en-GB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bn-IN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(অর্নাস);এম,এ(বাংলা)</a:t>
              </a:r>
              <a:endPara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প্রভাষক(বাংলা)</a:t>
              </a:r>
              <a:endParaRPr lang="bn-IN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বিরামপুর চাঁদপুর ফাজিল মাদ্রাসা</a:t>
              </a:r>
              <a:r>
                <a:rPr lang="bn-IN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</a:t>
              </a:r>
              <a:r>
                <a:rPr lang="en-US" sz="20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0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</a:t>
              </a:r>
              <a:r>
                <a:rPr lang="en-US" sz="24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রামপুর,দিনাজপুর</a:t>
              </a:r>
              <a:r>
                <a:rPr lang="en-US" sz="24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en-US" sz="2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en-US" sz="12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E-mail:</a:t>
              </a:r>
              <a:r>
                <a:rPr lang="bn-BD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1200" dirty="0" err="1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kabita</a:t>
              </a:r>
              <a:r>
                <a:rPr lang="bn-BD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cpm</a:t>
              </a:r>
              <a:r>
                <a:rPr lang="en-US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@</a:t>
              </a:r>
              <a:r>
                <a:rPr lang="bn-BD" sz="12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gmail.com</a:t>
              </a:r>
              <a:endPara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065366" y="2697480"/>
              <a:ext cx="3049434" cy="3276600"/>
            </a:xfrm>
            <a:prstGeom prst="rect">
              <a:avLst/>
            </a:prstGeom>
            <a:noFill/>
            <a:ln w="19050">
              <a:solidFill>
                <a:srgbClr val="00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6" name="Oval 15"/>
          <p:cNvSpPr/>
          <p:nvPr/>
        </p:nvSpPr>
        <p:spPr>
          <a:xfrm>
            <a:off x="5479943" y="2780777"/>
            <a:ext cx="1223002" cy="152817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Frame 1"/>
          <p:cNvSpPr/>
          <p:nvPr/>
        </p:nvSpPr>
        <p:spPr>
          <a:xfrm>
            <a:off x="1534997" y="1762944"/>
            <a:ext cx="3412784" cy="3673351"/>
          </a:xfrm>
          <a:prstGeom prst="frame">
            <a:avLst>
              <a:gd name="adj1" fmla="val 421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/>
        </p:nvSpPr>
        <p:spPr>
          <a:xfrm>
            <a:off x="7614674" y="1711228"/>
            <a:ext cx="3451366" cy="3673351"/>
          </a:xfrm>
          <a:prstGeom prst="frame">
            <a:avLst>
              <a:gd name="adj1" fmla="val 4210"/>
            </a:avLst>
          </a:prstGeom>
          <a:solidFill>
            <a:srgbClr val="0070C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Frame 1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2459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2700867" y="1073859"/>
            <a:ext cx="4800600" cy="2744611"/>
            <a:chOff x="228600" y="1827389"/>
            <a:chExt cx="4800600" cy="2744611"/>
          </a:xfrm>
          <a:solidFill>
            <a:srgbClr val="00B05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Rectangle 5"/>
            <p:cNvSpPr/>
            <p:nvPr/>
          </p:nvSpPr>
          <p:spPr>
            <a:xfrm>
              <a:off x="232126" y="1827389"/>
              <a:ext cx="4130323" cy="838200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bn-BD" sz="32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১। প্রশ্নঃ </a:t>
              </a:r>
              <a:r>
                <a:rPr lang="bn-IN" sz="32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কবিতার হাতে কি?</a:t>
              </a:r>
              <a:endParaRPr lang="en-US" sz="32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819400"/>
              <a:ext cx="457200" cy="457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ক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2743200" y="2819400"/>
              <a:ext cx="457200" cy="457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খ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228600" y="4038600"/>
              <a:ext cx="457200" cy="457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গ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819400" y="4038600"/>
              <a:ext cx="457200" cy="4572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ঘ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990600" y="2819400"/>
              <a:ext cx="1371600" cy="5334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রাইফেল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581400" y="2819400"/>
              <a:ext cx="1371600" cy="5334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স্বধীনতা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990600" y="4038600"/>
              <a:ext cx="1371600" cy="5334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প্রতিশোধ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3657600" y="4038600"/>
              <a:ext cx="1371600" cy="5334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2800" dirty="0">
                  <a:solidFill>
                    <a:schemeClr val="tx1"/>
                  </a:solidFill>
                  <a:latin typeface="SutonnyOMJ" pitchFamily="2" charset="0"/>
                  <a:cs typeface="SutonnyOMJ" pitchFamily="2" charset="0"/>
                </a:rPr>
                <a:t>গ্রেনেড</a:t>
              </a:r>
              <a:endParaRPr lang="en-US" sz="28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endParaRPr>
            </a:p>
          </p:txBody>
        </p:sp>
      </p:grpSp>
      <p:sp>
        <p:nvSpPr>
          <p:cNvPr id="20" name="Half Frame 19"/>
          <p:cNvSpPr/>
          <p:nvPr/>
        </p:nvSpPr>
        <p:spPr>
          <a:xfrm rot="12971218">
            <a:off x="2793030" y="1861670"/>
            <a:ext cx="301132" cy="668699"/>
          </a:xfrm>
          <a:prstGeom prst="halfFrame">
            <a:avLst/>
          </a:prstGeom>
          <a:solidFill>
            <a:srgbClr val="00CC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867" y="4043883"/>
            <a:ext cx="3761558" cy="160338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5167" y="3897274"/>
            <a:ext cx="3207454" cy="167654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435006" y="545056"/>
            <a:ext cx="1516131" cy="46134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6" name="Frame 1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577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5131C6E-552E-485A-821C-F35DEC49B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59" y="829671"/>
            <a:ext cx="83646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কামাল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চৌধুরীর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alt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9BA46438-B28F-47FE-9783-268FD7837D46}"/>
              </a:ext>
            </a:extLst>
          </p:cNvPr>
          <p:cNvSpPr/>
          <p:nvPr/>
        </p:nvSpPr>
        <p:spPr>
          <a:xfrm>
            <a:off x="2387861" y="1371564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E045E58-9F58-4329-BF81-2B8A85C341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67" y="1441907"/>
            <a:ext cx="2506513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শৈল্পিক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59CB3899-152D-413D-BAFD-C2761041C8CB}"/>
              </a:ext>
            </a:extLst>
          </p:cNvPr>
          <p:cNvSpPr/>
          <p:nvPr/>
        </p:nvSpPr>
        <p:spPr>
          <a:xfrm>
            <a:off x="6267286" y="1382712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খ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3998ABF-B4A5-45FC-AA6B-CCDC122103D4}"/>
              </a:ext>
            </a:extLst>
          </p:cNvPr>
          <p:cNvSpPr/>
          <p:nvPr/>
        </p:nvSpPr>
        <p:spPr>
          <a:xfrm>
            <a:off x="2397330" y="2346615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গ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BAF27C7B-62ED-4C4B-BBE7-F455F45AE474}"/>
              </a:ext>
            </a:extLst>
          </p:cNvPr>
          <p:cNvSpPr/>
          <p:nvPr/>
        </p:nvSpPr>
        <p:spPr>
          <a:xfrm>
            <a:off x="6302531" y="2419495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ঘ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8138FC4-6062-4B5A-B9A6-B612BEF668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307" y="1480419"/>
            <a:ext cx="290683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চেতনার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DF2A75-98AA-492B-B03C-D94CD154D3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9005" y="2391397"/>
            <a:ext cx="250557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মানবীয়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বোধের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A2A5F6B4-0858-48E6-BC2B-73B74241A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307" y="2409975"/>
            <a:ext cx="290683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বাঙালিয়ানার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যথার্থ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উৎসারণ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0E320F61-8368-477C-A321-8D558BA91F4F}"/>
              </a:ext>
            </a:extLst>
          </p:cNvPr>
          <p:cNvSpPr/>
          <p:nvPr/>
        </p:nvSpPr>
        <p:spPr>
          <a:xfrm>
            <a:off x="2242012" y="3563832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A0E1828-06CC-47C7-89D4-C228756AAF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67" y="3605217"/>
            <a:ext cx="2929805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সেনাদের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আক্রমন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="" xmlns:a16="http://schemas.microsoft.com/office/drawing/2014/main" id="{6584738A-B290-4647-B472-527CFF31E248}"/>
              </a:ext>
            </a:extLst>
          </p:cNvPr>
          <p:cNvSpPr/>
          <p:nvPr/>
        </p:nvSpPr>
        <p:spPr>
          <a:xfrm>
            <a:off x="6301445" y="3505763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খ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B19AF129-6E54-425C-A4B2-E75BB20FEB72}"/>
              </a:ext>
            </a:extLst>
          </p:cNvPr>
          <p:cNvSpPr/>
          <p:nvPr/>
        </p:nvSpPr>
        <p:spPr>
          <a:xfrm>
            <a:off x="2306647" y="4300768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গ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AF72324D-0467-46C2-8A3F-C53C964AB687}"/>
              </a:ext>
            </a:extLst>
          </p:cNvPr>
          <p:cNvSpPr/>
          <p:nvPr/>
        </p:nvSpPr>
        <p:spPr>
          <a:xfrm>
            <a:off x="6337618" y="4282665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ঘ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144084F1-ED8D-4523-9871-2F4F38C22D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307" y="3570421"/>
            <a:ext cx="3251739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পাকিস্তানিদের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গুলিবর্ষণ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1660319F-0DC9-4BED-B17C-708FF9E18C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1306" y="4300769"/>
            <a:ext cx="3309486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মুক্তিযোদ্ধাদের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শক্তিশালী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আক্রমণ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8DFA6E4-36CA-4213-A8BA-2FB646C7B2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5971" y="4313874"/>
            <a:ext cx="3031901" cy="461665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বীর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বাঙালির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18FE0363-6D93-4A76-B007-FEB7CADA7E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8960" y="2976348"/>
            <a:ext cx="78009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5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বাঘের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থাবা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বুঝিয়েছেন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6" name="Multiply 23">
            <a:extLst>
              <a:ext uri="{FF2B5EF4-FFF2-40B4-BE49-F238E27FC236}">
                <a16:creationId xmlns="" xmlns:a16="http://schemas.microsoft.com/office/drawing/2014/main" id="{99D63B95-A668-4DFC-9745-86B406662113}"/>
              </a:ext>
            </a:extLst>
          </p:cNvPr>
          <p:cNvSpPr/>
          <p:nvPr/>
        </p:nvSpPr>
        <p:spPr>
          <a:xfrm>
            <a:off x="2404950" y="120810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7" name="Multiply 24">
            <a:extLst>
              <a:ext uri="{FF2B5EF4-FFF2-40B4-BE49-F238E27FC236}">
                <a16:creationId xmlns="" xmlns:a16="http://schemas.microsoft.com/office/drawing/2014/main" id="{45A7CE59-05F1-46ED-95E7-9FACC8B2F242}"/>
              </a:ext>
            </a:extLst>
          </p:cNvPr>
          <p:cNvSpPr/>
          <p:nvPr/>
        </p:nvSpPr>
        <p:spPr>
          <a:xfrm>
            <a:off x="6306548" y="2240825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8" name="Multiply 25">
            <a:extLst>
              <a:ext uri="{FF2B5EF4-FFF2-40B4-BE49-F238E27FC236}">
                <a16:creationId xmlns="" xmlns:a16="http://schemas.microsoft.com/office/drawing/2014/main" id="{C1AAD5C7-66AE-427C-A3AE-6EF778DA189F}"/>
              </a:ext>
            </a:extLst>
          </p:cNvPr>
          <p:cNvSpPr/>
          <p:nvPr/>
        </p:nvSpPr>
        <p:spPr>
          <a:xfrm>
            <a:off x="6284504" y="1219200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9" name="L-Shape 28">
            <a:extLst>
              <a:ext uri="{FF2B5EF4-FFF2-40B4-BE49-F238E27FC236}">
                <a16:creationId xmlns="" xmlns:a16="http://schemas.microsoft.com/office/drawing/2014/main" id="{A18B1EA0-4AD7-4325-A714-BF141330B6A2}"/>
              </a:ext>
            </a:extLst>
          </p:cNvPr>
          <p:cNvSpPr/>
          <p:nvPr/>
        </p:nvSpPr>
        <p:spPr>
          <a:xfrm rot="1909761" flipH="1">
            <a:off x="2509847" y="2161824"/>
            <a:ext cx="381000" cy="704850"/>
          </a:xfrm>
          <a:prstGeom prst="corner">
            <a:avLst>
              <a:gd name="adj1" fmla="val 50000"/>
              <a:gd name="adj2" fmla="val 37836"/>
            </a:avLst>
          </a:prstGeom>
          <a:solidFill>
            <a:srgbClr val="00CC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 dirty="0">
              <a:latin typeface="Arial"/>
              <a:cs typeface="Arial"/>
            </a:endParaRPr>
          </a:p>
        </p:txBody>
      </p:sp>
      <p:sp>
        <p:nvSpPr>
          <p:cNvPr id="30" name="Multiply 27">
            <a:extLst>
              <a:ext uri="{FF2B5EF4-FFF2-40B4-BE49-F238E27FC236}">
                <a16:creationId xmlns="" xmlns:a16="http://schemas.microsoft.com/office/drawing/2014/main" id="{888ECB73-7A76-4D59-88AD-2C034E57313D}"/>
              </a:ext>
            </a:extLst>
          </p:cNvPr>
          <p:cNvSpPr/>
          <p:nvPr/>
        </p:nvSpPr>
        <p:spPr>
          <a:xfrm>
            <a:off x="2287307" y="339947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31" name="Multiply 28">
            <a:extLst>
              <a:ext uri="{FF2B5EF4-FFF2-40B4-BE49-F238E27FC236}">
                <a16:creationId xmlns="" xmlns:a16="http://schemas.microsoft.com/office/drawing/2014/main" id="{66916C69-665D-4B8A-ACA7-159D6779974B}"/>
              </a:ext>
            </a:extLst>
          </p:cNvPr>
          <p:cNvSpPr/>
          <p:nvPr/>
        </p:nvSpPr>
        <p:spPr>
          <a:xfrm>
            <a:off x="6334133" y="3337801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32" name="Multiply 29">
            <a:extLst>
              <a:ext uri="{FF2B5EF4-FFF2-40B4-BE49-F238E27FC236}">
                <a16:creationId xmlns="" xmlns:a16="http://schemas.microsoft.com/office/drawing/2014/main" id="{F2F13E4B-7800-4029-BA56-FE2CD90BC6EB}"/>
              </a:ext>
            </a:extLst>
          </p:cNvPr>
          <p:cNvSpPr/>
          <p:nvPr/>
        </p:nvSpPr>
        <p:spPr>
          <a:xfrm>
            <a:off x="2319744" y="4094053"/>
            <a:ext cx="533400" cy="914400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33" name="L-Shape 32">
            <a:extLst>
              <a:ext uri="{FF2B5EF4-FFF2-40B4-BE49-F238E27FC236}">
                <a16:creationId xmlns="" xmlns:a16="http://schemas.microsoft.com/office/drawing/2014/main" id="{AB8BFD4E-1E9F-437F-86A0-6AB0005517A3}"/>
              </a:ext>
            </a:extLst>
          </p:cNvPr>
          <p:cNvSpPr/>
          <p:nvPr/>
        </p:nvSpPr>
        <p:spPr>
          <a:xfrm rot="1100999" flipH="1">
            <a:off x="6374029" y="4136547"/>
            <a:ext cx="414338" cy="639269"/>
          </a:xfrm>
          <a:prstGeom prst="corner">
            <a:avLst>
              <a:gd name="adj1" fmla="val 50000"/>
              <a:gd name="adj2" fmla="val 41996"/>
            </a:avLst>
          </a:prstGeom>
          <a:solidFill>
            <a:srgbClr val="00CC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34" name="Frame 3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27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 animBg="1"/>
      <p:bldP spid="12" grpId="0" animBg="1"/>
      <p:bldP spid="14" grpId="0"/>
      <p:bldP spid="15" grpId="0"/>
      <p:bldP spid="16" grpId="0"/>
      <p:bldP spid="17" grpId="0" animBg="1"/>
      <p:bldP spid="18" grpId="0"/>
      <p:bldP spid="19" grpId="0" animBg="1"/>
      <p:bldP spid="20" grpId="0" animBg="1"/>
      <p:bldP spid="21" grpId="0" animBg="1"/>
      <p:bldP spid="22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2B6FDA83-1DF5-4413-8533-C388769CA7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7304" y="468766"/>
            <a:ext cx="89548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974725" indent="-749300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উপমাটি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সাহসী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জননী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’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বৈশিষ্ট্যবে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তুলে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ধরেছেন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altLang="en-US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B07E3EEE-4A21-4EC4-9B96-4C19676DCE6E}"/>
              </a:ext>
            </a:extLst>
          </p:cNvPr>
          <p:cNvSpPr/>
          <p:nvPr/>
        </p:nvSpPr>
        <p:spPr>
          <a:xfrm>
            <a:off x="2467368" y="1443714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="" xmlns:a16="http://schemas.microsoft.com/office/drawing/2014/main" id="{9721B124-E460-4B8C-AAEB-E484AA24098C}"/>
              </a:ext>
            </a:extLst>
          </p:cNvPr>
          <p:cNvSpPr/>
          <p:nvPr/>
        </p:nvSpPr>
        <p:spPr>
          <a:xfrm>
            <a:off x="2467368" y="2372866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গ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694780-264E-4F89-949A-D686583F78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4045" y="1479166"/>
            <a:ext cx="2609839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আধিক্য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DDC1D19-E1C9-4C8E-A07C-1B328E538D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515" y="2342931"/>
            <a:ext cx="2684369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সমৃদ্ধ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5F7F15A8-4E7E-4259-8634-997687D33F11}"/>
              </a:ext>
            </a:extLst>
          </p:cNvPr>
          <p:cNvSpPr/>
          <p:nvPr/>
        </p:nvSpPr>
        <p:spPr>
          <a:xfrm>
            <a:off x="6208977" y="1376431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খ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DC6CE4C6-319A-4C74-B936-9662E3F6D275}"/>
              </a:ext>
            </a:extLst>
          </p:cNvPr>
          <p:cNvSpPr/>
          <p:nvPr/>
        </p:nvSpPr>
        <p:spPr>
          <a:xfrm>
            <a:off x="6269462" y="2281411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ঘ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C5C31D40-89E9-4F28-80FB-25FB3D5C34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8296" y="1479165"/>
            <a:ext cx="2735705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কবিতার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প্রেণায়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EF2581-9CD4-49FA-A256-CBAFE61FFE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1460" y="2351205"/>
            <a:ext cx="3403427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কবিদের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চিরায়িত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82D005AA-2EEE-4730-A428-ACAA8E7E1B38}"/>
              </a:ext>
            </a:extLst>
          </p:cNvPr>
          <p:cNvSpPr/>
          <p:nvPr/>
        </p:nvSpPr>
        <p:spPr>
          <a:xfrm>
            <a:off x="2517824" y="4554111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ক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1BC523E-17D0-479C-92B4-8D083CD02A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20721" y="4664246"/>
            <a:ext cx="2589213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i ,</a:t>
            </a:r>
            <a:r>
              <a:rPr lang="bn-IN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ii ও iii</a:t>
            </a:r>
          </a:p>
        </p:txBody>
      </p:sp>
      <p:sp>
        <p:nvSpPr>
          <p:cNvPr id="14" name="Oval 13">
            <a:extLst>
              <a:ext uri="{FF2B5EF4-FFF2-40B4-BE49-F238E27FC236}">
                <a16:creationId xmlns="" xmlns:a16="http://schemas.microsoft.com/office/drawing/2014/main" id="{C7863EAC-DF13-4E2F-816E-4FDAB563FCAE}"/>
              </a:ext>
            </a:extLst>
          </p:cNvPr>
          <p:cNvSpPr/>
          <p:nvPr/>
        </p:nvSpPr>
        <p:spPr>
          <a:xfrm>
            <a:off x="6196264" y="4624141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খ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="" xmlns:a16="http://schemas.microsoft.com/office/drawing/2014/main" id="{5AAFA0D4-2DF1-4642-82CF-0BFFD4C6B8B5}"/>
              </a:ext>
            </a:extLst>
          </p:cNvPr>
          <p:cNvSpPr/>
          <p:nvPr/>
        </p:nvSpPr>
        <p:spPr>
          <a:xfrm>
            <a:off x="2619143" y="5476039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bn-IN" altLang="en-US" sz="2400" kern="0" dirty="0">
                <a:cs typeface="Vrinda" panose="020B0502040204020203" pitchFamily="34" charset="0"/>
              </a:rPr>
              <a:t>গ</a:t>
            </a:r>
            <a:endParaRPr lang="en-US" altLang="en-US" sz="2400" kern="0" dirty="0">
              <a:cs typeface="Vrinda" panose="020B0502040204020203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E2015F91-5F30-4312-A5FC-A8C89C9CBE42}"/>
              </a:ext>
            </a:extLst>
          </p:cNvPr>
          <p:cNvSpPr/>
          <p:nvPr/>
        </p:nvSpPr>
        <p:spPr>
          <a:xfrm>
            <a:off x="6232360" y="5494421"/>
            <a:ext cx="548640" cy="548640"/>
          </a:xfrm>
          <a:prstGeom prst="ellipse">
            <a:avLst/>
          </a:prstGeom>
          <a:solidFill>
            <a:srgbClr val="00B0F0"/>
          </a:solidFill>
          <a:ln w="12700" cap="flat" cmpd="sng" algn="ctr">
            <a:noFill/>
            <a:prstDash val="solid"/>
            <a:miter lim="800000"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anchor="ctr"/>
          <a:lstStyle/>
          <a:p>
            <a:pPr algn="ctr">
              <a:defRPr/>
            </a:pPr>
            <a:r>
              <a:rPr lang="bn-IN" sz="2400" kern="0" dirty="0">
                <a:latin typeface="NikoshBAN" pitchFamily="2" charset="0"/>
                <a:cs typeface="NikoshBAN" pitchFamily="2" charset="0"/>
              </a:rPr>
              <a:t>ঘ </a:t>
            </a:r>
            <a:endParaRPr lang="en-US" sz="2400" kern="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DA61033A-E454-4EEC-84CB-A4F016C44D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664" y="4624142"/>
            <a:ext cx="2476500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>
                <a:latin typeface="NikoshBAN" panose="02000000000000000000" pitchFamily="2" charset="0"/>
                <a:cs typeface="NikoshBAN" panose="02000000000000000000" pitchFamily="2" charset="0"/>
              </a:rPr>
              <a:t>i  ও  iii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9443FE7E-2FF2-4687-9D0D-ED3060116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0665" y="5468591"/>
            <a:ext cx="2473336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ii  ও  iii</a:t>
            </a:r>
            <a:r>
              <a:rPr lang="bn-IN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F78FB34-E210-4F23-A8A2-4B68AC755B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3121" y="5502446"/>
            <a:ext cx="2290763" cy="46166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  <a:extLst/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ও  ii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BD70BA0-03D0-4969-8D06-EC51651C0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1903" y="3064240"/>
            <a:ext cx="874561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04813" indent="-404813">
              <a:spcBef>
                <a:spcPct val="20000"/>
              </a:spcBef>
              <a:buClr>
                <a:schemeClr val="hlink"/>
              </a:buClr>
              <a:buSzPct val="90000"/>
              <a:buFont typeface="Wingdings" panose="05000000000000000000" pitchFamily="2" charset="2"/>
              <a:buBlip>
                <a:blip r:embed="rId2"/>
              </a:buBlip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90000"/>
              <a:buFont typeface="Wingdings" panose="05000000000000000000" pitchFamily="2" charset="2"/>
              <a:buBlip>
                <a:blip r:embed="rId3"/>
              </a:buBlip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" panose="05000000000000000000" pitchFamily="2" charset="2"/>
              <a:buBlip>
                <a:blip r:embed="rId4"/>
              </a:buBlip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BD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পাক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হানাদার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বাহিনীর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নৃশংসতার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চরণটির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সাদৃশ্য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altLang="en-US" sz="2400" b="1" dirty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marL="514350" indent="-51435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arenR"/>
            </a:pP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গ্রেনেড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উঠেছে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হাতে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ii)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তোদের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অসুর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নৃত্য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হাসি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iii)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ডাকাত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পড়েছে</a:t>
            </a:r>
            <a:r>
              <a:rPr lang="en-US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গ্রামে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bn-BD" alt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     কোনটি সঠিক? </a:t>
            </a:r>
            <a:endParaRPr lang="en-US" alt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Multiply 27">
            <a:extLst>
              <a:ext uri="{FF2B5EF4-FFF2-40B4-BE49-F238E27FC236}">
                <a16:creationId xmlns="" xmlns:a16="http://schemas.microsoft.com/office/drawing/2014/main" id="{87ADB6D4-18FB-4E60-9F52-051E284B45E6}"/>
              </a:ext>
            </a:extLst>
          </p:cNvPr>
          <p:cNvSpPr/>
          <p:nvPr/>
        </p:nvSpPr>
        <p:spPr>
          <a:xfrm>
            <a:off x="2549038" y="1410401"/>
            <a:ext cx="393700" cy="661987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2" name="Multiply 28">
            <a:extLst>
              <a:ext uri="{FF2B5EF4-FFF2-40B4-BE49-F238E27FC236}">
                <a16:creationId xmlns="" xmlns:a16="http://schemas.microsoft.com/office/drawing/2014/main" id="{E93AF1F7-C95A-4733-9B16-9622DA565887}"/>
              </a:ext>
            </a:extLst>
          </p:cNvPr>
          <p:cNvSpPr/>
          <p:nvPr/>
        </p:nvSpPr>
        <p:spPr>
          <a:xfrm>
            <a:off x="6299655" y="1282018"/>
            <a:ext cx="412750" cy="658812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3" name="Multiply 29">
            <a:extLst>
              <a:ext uri="{FF2B5EF4-FFF2-40B4-BE49-F238E27FC236}">
                <a16:creationId xmlns="" xmlns:a16="http://schemas.microsoft.com/office/drawing/2014/main" id="{DF6C7FDA-AD24-4E9D-B3F2-2D33C75445C9}"/>
              </a:ext>
            </a:extLst>
          </p:cNvPr>
          <p:cNvSpPr/>
          <p:nvPr/>
        </p:nvSpPr>
        <p:spPr>
          <a:xfrm>
            <a:off x="6252408" y="4547942"/>
            <a:ext cx="533400" cy="619125"/>
          </a:xfrm>
          <a:prstGeom prst="mathMultiply">
            <a:avLst/>
          </a:prstGeom>
          <a:solidFill>
            <a:srgbClr val="FF0000"/>
          </a:solidFill>
          <a:ln w="12700" cap="flat" cmpd="sng" algn="ctr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4" name="L-Shape 23">
            <a:extLst>
              <a:ext uri="{FF2B5EF4-FFF2-40B4-BE49-F238E27FC236}">
                <a16:creationId xmlns="" xmlns:a16="http://schemas.microsoft.com/office/drawing/2014/main" id="{0CA8DE32-89AE-4B3D-B0E8-2C356A0FD75B}"/>
              </a:ext>
            </a:extLst>
          </p:cNvPr>
          <p:cNvSpPr/>
          <p:nvPr/>
        </p:nvSpPr>
        <p:spPr>
          <a:xfrm rot="1100999" flipH="1">
            <a:off x="6412832" y="5297910"/>
            <a:ext cx="292100" cy="601663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5" name="Multiply 31">
            <a:extLst>
              <a:ext uri="{FF2B5EF4-FFF2-40B4-BE49-F238E27FC236}">
                <a16:creationId xmlns="" xmlns:a16="http://schemas.microsoft.com/office/drawing/2014/main" id="{B5CD36F4-0958-486D-BBA0-7700070E8171}"/>
              </a:ext>
            </a:extLst>
          </p:cNvPr>
          <p:cNvSpPr/>
          <p:nvPr/>
        </p:nvSpPr>
        <p:spPr>
          <a:xfrm>
            <a:off x="2589804" y="5450727"/>
            <a:ext cx="533400" cy="619125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6" name="Multiply 32">
            <a:extLst>
              <a:ext uri="{FF2B5EF4-FFF2-40B4-BE49-F238E27FC236}">
                <a16:creationId xmlns="" xmlns:a16="http://schemas.microsoft.com/office/drawing/2014/main" id="{83D0BBB3-1D92-4DE8-ABCB-7F3990E5365C}"/>
              </a:ext>
            </a:extLst>
          </p:cNvPr>
          <p:cNvSpPr/>
          <p:nvPr/>
        </p:nvSpPr>
        <p:spPr>
          <a:xfrm rot="20868099">
            <a:off x="2529179" y="4532586"/>
            <a:ext cx="533400" cy="620713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7" name="Multiply 33">
            <a:extLst>
              <a:ext uri="{FF2B5EF4-FFF2-40B4-BE49-F238E27FC236}">
                <a16:creationId xmlns="" xmlns:a16="http://schemas.microsoft.com/office/drawing/2014/main" id="{7B62D18F-5B56-4D43-97A9-F601E379EB7E}"/>
              </a:ext>
            </a:extLst>
          </p:cNvPr>
          <p:cNvSpPr/>
          <p:nvPr/>
        </p:nvSpPr>
        <p:spPr>
          <a:xfrm>
            <a:off x="6266121" y="2271681"/>
            <a:ext cx="533400" cy="620712"/>
          </a:xfrm>
          <a:prstGeom prst="mathMultiply">
            <a:avLst/>
          </a:prstGeom>
          <a:solidFill>
            <a:srgbClr val="FF00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8" name="L-Shape 27">
            <a:extLst>
              <a:ext uri="{FF2B5EF4-FFF2-40B4-BE49-F238E27FC236}">
                <a16:creationId xmlns="" xmlns:a16="http://schemas.microsoft.com/office/drawing/2014/main" id="{890DDF17-6B3B-43F2-B324-8077185CE74E}"/>
              </a:ext>
            </a:extLst>
          </p:cNvPr>
          <p:cNvSpPr/>
          <p:nvPr/>
        </p:nvSpPr>
        <p:spPr>
          <a:xfrm rot="1100999" flipH="1">
            <a:off x="2670781" y="2241958"/>
            <a:ext cx="293688" cy="601663"/>
          </a:xfrm>
          <a:prstGeom prst="corner">
            <a:avLst/>
          </a:prstGeom>
          <a:solidFill>
            <a:srgbClr val="FFFF00"/>
          </a:solidFill>
          <a:ln w="12700" cap="flat" cmpd="sng" algn="ctr">
            <a:solidFill>
              <a:srgbClr val="3366FF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>
              <a:defRPr/>
            </a:pPr>
            <a:endParaRPr lang="en-US" sz="2400" kern="0">
              <a:latin typeface="Arial"/>
              <a:cs typeface="Arial"/>
            </a:endParaRPr>
          </a:p>
        </p:txBody>
      </p:sp>
      <p:sp>
        <p:nvSpPr>
          <p:cNvPr id="29" name="Frame 28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698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/>
      <p:bldP spid="12" grpId="0" animBg="1"/>
      <p:bldP spid="13" grpId="0"/>
      <p:bldP spid="14" grpId="0" animBg="1"/>
      <p:bldP spid="15" grpId="0" animBg="1"/>
      <p:bldP spid="16" grpId="0" animBg="1"/>
      <p:bldP spid="17" grpId="0"/>
      <p:bldP spid="18" grpId="0"/>
      <p:bldP spid="19" grpId="0"/>
      <p:bldP spid="2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 7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16276" y="3699200"/>
            <a:ext cx="8805796" cy="1200329"/>
          </a:xfrm>
          <a:prstGeom prst="rect">
            <a:avLst/>
          </a:prstGeom>
          <a:noFill/>
          <a:ln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n>
                  <a:solidFill>
                    <a:schemeClr val="tx1"/>
                  </a:solidFill>
                </a:ln>
                <a:solidFill>
                  <a:srgbClr val="0000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</a:t>
            </a:r>
            <a:r>
              <a:rPr lang="bn-BD" sz="3600" dirty="0">
                <a:ln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মুক্তিযুদ্ধ্বে বাঙালীর সাহসীকতার পরিচয় সম্পর্কে একটি অনুচ্ছেদ লিখে আনবে।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16340" y="1941535"/>
            <a:ext cx="1637187" cy="59711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8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8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814" y="1730289"/>
            <a:ext cx="4973799" cy="957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4985" y="3115284"/>
            <a:ext cx="4966684" cy="9571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9877" y="1739369"/>
            <a:ext cx="4973799" cy="9510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1111" y="3121381"/>
            <a:ext cx="4940558" cy="9510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5" r="6378"/>
          <a:stretch/>
        </p:blipFill>
        <p:spPr>
          <a:xfrm flipH="1">
            <a:off x="0" y="1683789"/>
            <a:ext cx="12192000" cy="5386639"/>
          </a:xfrm>
          <a:prstGeom prst="rect">
            <a:avLst/>
          </a:prstGeom>
        </p:spPr>
      </p:pic>
      <p:sp>
        <p:nvSpPr>
          <p:cNvPr id="8" name="Frame 7"/>
          <p:cNvSpPr/>
          <p:nvPr/>
        </p:nvSpPr>
        <p:spPr>
          <a:xfrm>
            <a:off x="0" y="-29031"/>
            <a:ext cx="12192000" cy="6988629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3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4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8383" y="620890"/>
            <a:ext cx="3291921" cy="4112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3"/>
          <p:cNvSpPr/>
          <p:nvPr/>
        </p:nvSpPr>
        <p:spPr>
          <a:xfrm>
            <a:off x="4011842" y="5027727"/>
            <a:ext cx="4041835" cy="515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দেখে কি বুঝতে পারলে?</a:t>
            </a:r>
            <a:endParaRPr lang="en-US" sz="28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58831" y="4932216"/>
            <a:ext cx="3559103" cy="515332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8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একজন সাহসী জননী</a:t>
            </a:r>
            <a:endParaRPr lang="en-US" sz="28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01825" y="4966095"/>
            <a:ext cx="6728478" cy="962909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 আপোষহানী, শিক্ষা বান্ধব মাননীয় প্রধানমন্ত্রী শেখ হাসিনা হাত নাড়িয়ে উষ্ণ সংবর্ধনা জ্ঞাপন করছেন এবং অন্যজন মায়ের বয়সী রাইফেল দিয়ে গুলি করার জন্য তাক করছে</a:t>
            </a:r>
            <a:endParaRPr lang="en-US" sz="24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01825" y="4914921"/>
            <a:ext cx="6728478" cy="46113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BD" sz="2400" b="1" dirty="0">
                <a:ln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 দুটি বিশ্লেষণ করে একটি অর্থবোধক পাঠ প্রকাশ কর</a:t>
            </a:r>
            <a:endParaRPr lang="en-US" sz="2400" b="1" dirty="0">
              <a:ln/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449" y="620891"/>
            <a:ext cx="3317383" cy="4129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Frame 1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759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/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8" grpId="0"/>
      <p:bldP spid="9" grpId="0"/>
      <p:bldP spid="9" grpId="1"/>
      <p:bldP spid="10" grpId="0"/>
      <p:bldP spid="1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5243091" y="1548013"/>
            <a:ext cx="1541146" cy="426303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2000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2000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95646" y="2529858"/>
            <a:ext cx="6436037" cy="142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b="1" spc="50" dirty="0">
                <a:ln w="9525" cmpd="sng">
                  <a:solidFill>
                    <a:srgbClr val="0000FF"/>
                  </a:solidFill>
                  <a:prstDash val="solid"/>
                </a:ln>
                <a:solidFill>
                  <a:srgbClr val="FFFF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সাহসী জননী বাংলা</a:t>
            </a:r>
            <a:endParaRPr lang="en-US" sz="2000" b="1" spc="50" dirty="0">
              <a:ln w="9525" cmpd="sng">
                <a:solidFill>
                  <a:srgbClr val="0000FF"/>
                </a:solidFill>
                <a:prstDash val="solid"/>
              </a:ln>
              <a:solidFill>
                <a:srgbClr val="FFFF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7598" y="4043518"/>
            <a:ext cx="1968169" cy="4976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b="1" dirty="0">
                <a:ln/>
                <a:latin typeface="NikoshBAN" pitchFamily="2" charset="0"/>
                <a:cs typeface="NikoshBAN" pitchFamily="2" charset="0"/>
              </a:rPr>
              <a:t>কামাল চৌধুরী</a:t>
            </a:r>
            <a:endParaRPr lang="en-US" b="1" dirty="0">
              <a:ln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95646" y="2529857"/>
            <a:ext cx="6436037" cy="142597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BD" sz="2000" b="1" spc="50" dirty="0">
                <a:ln w="9525" cmpd="sng">
                  <a:solidFill>
                    <a:schemeClr val="accent1"/>
                  </a:solidFill>
                  <a:prstDash val="solid"/>
                </a:ln>
                <a:gradFill>
                  <a:gsLst>
                    <a:gs pos="50000">
                      <a:srgbClr val="FF0000"/>
                    </a:gs>
                    <a:gs pos="50000">
                      <a:srgbClr val="00CC00"/>
                    </a:gs>
                  </a:gsLst>
                  <a:lin ang="5400000" scaled="1"/>
                </a:gra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সাহসী জননী বাংলা</a:t>
            </a:r>
            <a:endParaRPr lang="en-US" sz="2000" b="1" spc="50" dirty="0">
              <a:ln w="9525" cmpd="sng">
                <a:solidFill>
                  <a:schemeClr val="accent1"/>
                </a:solidFill>
                <a:prstDash val="solid"/>
              </a:ln>
              <a:gradFill>
                <a:gsLst>
                  <a:gs pos="50000">
                    <a:srgbClr val="FF0000"/>
                  </a:gs>
                  <a:gs pos="50000">
                    <a:srgbClr val="00CC00"/>
                  </a:gs>
                </a:gsLst>
                <a:lin ang="5400000" scaled="1"/>
              </a:gra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71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17835" y="1074658"/>
            <a:ext cx="1756331" cy="568899"/>
          </a:xfrm>
        </p:spPr>
        <p:txBody>
          <a:bodyPr>
            <a:prstTxWarp prst="textPlain">
              <a:avLst/>
            </a:prstTxWarp>
            <a:normAutofit fontScale="90000"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IN" b="1" dirty="0" smtClean="0">
                <a:ln/>
                <a:solidFill>
                  <a:srgbClr val="00B0F0"/>
                </a:solidFill>
                <a:latin typeface="SutonnyOMJ" pitchFamily="2" charset="0"/>
                <a:cs typeface="SutonnyOMJ" pitchFamily="2" charset="0"/>
              </a:rPr>
              <a:t>শিখনফল</a:t>
            </a:r>
            <a:endParaRPr lang="en-US" b="1" dirty="0">
              <a:ln/>
              <a:solidFill>
                <a:srgbClr val="00B0F0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98833" y="1937583"/>
            <a:ext cx="6794333" cy="2862322"/>
          </a:xfrm>
          <a:prstGeom prst="rect">
            <a:avLst/>
          </a:prstGeom>
          <a:ln>
            <a:solidFill>
              <a:srgbClr val="7030A0"/>
            </a:solidFill>
          </a:ln>
          <a:effectLst/>
        </p:spPr>
        <p:txBody>
          <a:bodyPr wrap="square">
            <a:spAutoFit/>
          </a:bodyPr>
          <a:lstStyle/>
          <a:p>
            <a:r>
              <a:rPr lang="bn-BD" sz="36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r>
              <a:rPr lang="bn-BD" sz="2400" dirty="0">
                <a:solidFill>
                  <a:srgbClr val="0000FF"/>
                </a:solidFill>
                <a:latin typeface="NikoshBAN" pitchFamily="2" charset="0"/>
                <a:cs typeface="NikoshBAN" pitchFamily="2" charset="0"/>
                <a:sym typeface="Wingdings 2"/>
              </a:rPr>
              <a:t>  </a:t>
            </a:r>
            <a:endParaRPr lang="en-US" sz="2400" dirty="0">
              <a:solidFill>
                <a:srgbClr val="0000FF"/>
              </a:solidFill>
              <a:latin typeface="NikoshBAN" pitchFamily="2" charset="0"/>
              <a:cs typeface="NikoshBAN" pitchFamily="2" charset="0"/>
              <a:sym typeface="Wingdings 2"/>
            </a:endParaRPr>
          </a:p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১। কবি পরিচিতি লিখতে পারবে</a:t>
            </a:r>
          </a:p>
          <a:p>
            <a:r>
              <a:rPr lang="bn-BD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২। প্রমিত উচ্চারণে কবিতাটি আবৃতি করতে </a:t>
            </a:r>
          </a:p>
          <a:p>
            <a:r>
              <a:rPr lang="bn-BD" sz="3600" dirty="0">
                <a:effectLst>
                  <a:glow rad="139700">
                    <a:schemeClr val="accent3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  <a:sym typeface="Wingdings 2"/>
              </a:rPr>
              <a:t>    </a:t>
            </a:r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পারবে; </a:t>
            </a:r>
          </a:p>
          <a:p>
            <a:r>
              <a:rPr lang="bn-BD" sz="3600" dirty="0">
                <a:latin typeface="NikoshBAN" pitchFamily="2" charset="0"/>
                <a:cs typeface="NikoshBAN" pitchFamily="2" charset="0"/>
                <a:sym typeface="Wingdings 2"/>
              </a:rPr>
              <a:t>৩। শব্দার্থ ও কবিতাটির মূলভাব লিখতে পারবে।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1772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2338850" y="841879"/>
          <a:ext cx="7469174" cy="52536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4929083" y="363416"/>
            <a:ext cx="2679194" cy="537079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3375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375" b="1" dirty="0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375" b="1" dirty="0" err="1">
                <a:ln/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375" b="1" dirty="0">
              <a:ln/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16236" y="3799001"/>
            <a:ext cx="1046376" cy="25906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bn-BD" sz="1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কা</a:t>
            </a:r>
            <a:r>
              <a:rPr lang="bn-BD" sz="1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</a:t>
            </a:r>
            <a:r>
              <a:rPr lang="bn-BD" sz="1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ল</a:t>
            </a:r>
            <a:r>
              <a:rPr lang="bn-BD" sz="1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চৌ</a:t>
            </a:r>
            <a:r>
              <a:rPr lang="bn-BD" sz="1200" b="1" dirty="0">
                <a:ln/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ধু</a:t>
            </a:r>
            <a:r>
              <a:rPr lang="bn-BD" sz="1200" b="1" dirty="0">
                <a:ln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রী</a:t>
            </a:r>
            <a:endParaRPr lang="en-US" sz="1200" b="1" dirty="0">
              <a:ln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371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7295839-DFFC-449E-867B-68205C235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graphicEl>
                                              <a:dgm id="{87295839-DFFC-449E-867B-68205C235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E9E8E45-ED24-43F2-A393-52490A0F5B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>
                                            <p:graphicEl>
                                              <a:dgm id="{4E9E8E45-ED24-43F2-A393-52490A0F5B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E97645-3B31-4C1D-9C1F-422A8698FF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graphicEl>
                                              <a:dgm id="{2AE97645-3B31-4C1D-9C1F-422A8698FF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4F2471-770D-4DE6-859C-D45C92A5B8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graphicEl>
                                              <a:dgm id="{C54F2471-770D-4DE6-859C-D45C92A5B8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AA82F0C-6495-423F-BB3C-935AC4A798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graphicEl>
                                              <a:dgm id="{EAA82F0C-6495-423F-BB3C-935AC4A798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1DBEF7A-9C58-4761-BF4B-750D790BB0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>
                                            <p:graphicEl>
                                              <a:dgm id="{D1DBEF7A-9C58-4761-BF4B-750D790BB0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D9A5043-E927-4810-A9B6-29DD76CD2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7D9A5043-E927-4810-A9B6-29DD76CD23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8454AC7-CA03-44BB-A8A1-2736036259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B8454AC7-CA03-44BB-A8A1-2736036259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2A7BF25-B6A5-470A-A67F-C382CFC594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2A7BF25-B6A5-470A-A67F-C382CFC594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7C1D6E7-D763-46F9-8880-DA4E395669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">
                                            <p:graphicEl>
                                              <a:dgm id="{C7C1D6E7-D763-46F9-8880-DA4E395669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717EB2C-6BC9-4D1E-8E35-80C143866F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A717EB2C-6BC9-4D1E-8E35-80C143866F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lvl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591" y="1248275"/>
            <a:ext cx="3887860" cy="38787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5038021" y="526461"/>
            <a:ext cx="1870861" cy="505205"/>
          </a:xfrm>
          <a:prstGeom prst="rect">
            <a:avLst/>
          </a:prstGeom>
          <a:noFill/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bn-BD" sz="5400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আর্দশ পাঠ</a:t>
            </a:r>
            <a:endParaRPr lang="en-US" sz="5400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096000" y="1248275"/>
            <a:ext cx="4050384" cy="38862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7030A0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সাহসী জননী বাংলা</a:t>
            </a:r>
          </a:p>
          <a:p>
            <a:pPr algn="ctr"/>
            <a:r>
              <a:rPr lang="bn-BD" sz="24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                            </a:t>
            </a:r>
            <a:r>
              <a:rPr lang="bn-BD" sz="2400" dirty="0">
                <a:solidFill>
                  <a:srgbClr val="0000FF"/>
                </a:solidFill>
                <a:latin typeface="SutonnyOMJ" pitchFamily="2" charset="0"/>
                <a:cs typeface="SutonnyOMJ" pitchFamily="2" charset="0"/>
              </a:rPr>
              <a:t>কামাল চৌধূরী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তোদের অসুর নৃত্য...ঠা ঠা হাসি...ফিরে দিয়েছি 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তোদের রক্তাক্ত হাত মুচড়ে দিয়েছি নয় মাসে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চির কবিতার দেশ...ভেবেছিলি অস্ত্রে মাত হবে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বাঙালি অনার্য  জাতি, খর্বদেহে...ভাত খায়, ভীতু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কিন্তু কী ঘটল শেষে, কে দেখয়াল মহা প্রতিরোধ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অ আ ক খ বর্ণমালা পথে পথে তেপান্তরে ঘুরে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উদ্বাস্ত আশ্রয়হীন... পোড়াগ্রাম... মাতৃ অপমানে</a:t>
            </a:r>
          </a:p>
          <a:p>
            <a:pPr algn="just"/>
            <a:r>
              <a:rPr lang="bn-BD" sz="2000" dirty="0">
                <a:solidFill>
                  <a:schemeClr val="tx1"/>
                </a:solidFill>
                <a:latin typeface="SutonnyOMJ" pitchFamily="2" charset="0"/>
                <a:cs typeface="SutonnyOMJ" pitchFamily="2" charset="0"/>
              </a:rPr>
              <a:t>কার রক্ত ছুঁয়ে শেষে হয়ে গেল ঘৃণার কার্তুজ।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51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-3-638.jpg"/>
          <p:cNvPicPr>
            <a:picLocks noChangeAspect="1"/>
          </p:cNvPicPr>
          <p:nvPr/>
        </p:nvPicPr>
        <p:blipFill>
          <a:blip r:embed="rId2"/>
          <a:srcRect l="6113" t="24948" r="27429" b="21607"/>
          <a:stretch>
            <a:fillRect/>
          </a:stretch>
        </p:blipFill>
        <p:spPr>
          <a:xfrm>
            <a:off x="2451363" y="387555"/>
            <a:ext cx="3047999" cy="255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2" descr="image_196273.buriganga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10000" t="18000" r="16666" b="4000"/>
          <a:stretch>
            <a:fillRect/>
          </a:stretch>
        </p:blipFill>
        <p:spPr>
          <a:xfrm>
            <a:off x="6832862" y="387555"/>
            <a:ext cx="3124200" cy="2553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২৫-মার্চ.jpg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4167" t="3880" r="10834" b="29326"/>
          <a:stretch>
            <a:fillRect/>
          </a:stretch>
        </p:blipFill>
        <p:spPr>
          <a:xfrm>
            <a:off x="6832862" y="3407367"/>
            <a:ext cx="3124200" cy="2429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irangona.jpeg.jpg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l="4000" t="8000" r="7000" b="8000"/>
          <a:stretch>
            <a:fillRect/>
          </a:stretch>
        </p:blipFill>
        <p:spPr>
          <a:xfrm>
            <a:off x="2463536" y="3407367"/>
            <a:ext cx="3048000" cy="24504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451362" y="2940617"/>
            <a:ext cx="29718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 চাপা মৃতের আগুন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85262" y="2894690"/>
            <a:ext cx="2971800" cy="533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বুড়িগঙ্গা পদ্মা নদীর তীর</a:t>
            </a:r>
            <a:endParaRPr lang="en-US" sz="2400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714999" y="3419449"/>
            <a:ext cx="914400" cy="2438400"/>
          </a:xfrm>
          <a:prstGeom prst="rect">
            <a:avLst/>
          </a:prstGeom>
          <a:noFill/>
          <a:ln>
            <a:solidFill>
              <a:srgbClr val="FF00FF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ডাকাত পড়েছে</a:t>
            </a:r>
          </a:p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গ্রামে মধ্যরাতে</a:t>
            </a:r>
          </a:p>
          <a:p>
            <a:pPr algn="ctr"/>
            <a:r>
              <a:rPr lang="bn-BD" sz="20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হানাদার আসে</a:t>
            </a:r>
            <a:endParaRPr lang="en-US" sz="2000" b="1" dirty="0">
              <a:solidFill>
                <a:schemeClr val="tx1"/>
              </a:solidFill>
              <a:latin typeface="SutonnyOMJ" pitchFamily="2" charset="0"/>
              <a:cs typeface="SutonnyOMJ" pitchFamily="2" charset="0"/>
            </a:endParaRP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42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2206" y="729733"/>
            <a:ext cx="2322915" cy="438335"/>
          </a:xfrm>
          <a:noFill/>
          <a:ln>
            <a:noFill/>
          </a:ln>
        </p:spPr>
        <p:txBody>
          <a:bodyPr>
            <a:prstTxWarp prst="textPlain">
              <a:avLst/>
            </a:prstTxWarp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bn-IN" b="1" dirty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b="1" dirty="0" smtClean="0">
                <a:ln/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b="1" dirty="0">
              <a:ln/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65584" y="1411949"/>
            <a:ext cx="5436158" cy="3548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1775"/>
            </a:avLst>
          </a:prstGeom>
          <a:gradFill flip="none" rotWithShape="1">
            <a:gsLst>
              <a:gs pos="0">
                <a:srgbClr val="FF0000"/>
              </a:gs>
              <a:gs pos="38036">
                <a:srgbClr val="0000FF"/>
              </a:gs>
              <a:gs pos="61000">
                <a:srgbClr val="7030A0"/>
              </a:gs>
              <a:gs pos="79000">
                <a:srgbClr val="00CC00"/>
              </a:gs>
              <a:gs pos="98000">
                <a:srgbClr val="FFFF00"/>
              </a:gs>
            </a:gsLst>
            <a:lin ang="27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81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</TotalTime>
  <Words>869</Words>
  <Application>Microsoft Office PowerPoint</Application>
  <PresentationFormat>Widescreen</PresentationFormat>
  <Paragraphs>150</Paragraphs>
  <Slides>24</Slides>
  <Notes>3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SutonnyOMJ</vt:lpstr>
      <vt:lpstr>Vrinda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পাঠ বিশ্লেষণ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Hamim Kaif</dc:creator>
  <cp:lastModifiedBy>Mhai Hamim</cp:lastModifiedBy>
  <cp:revision>58</cp:revision>
  <dcterms:created xsi:type="dcterms:W3CDTF">2020-09-18T08:29:27Z</dcterms:created>
  <dcterms:modified xsi:type="dcterms:W3CDTF">2021-12-17T06:08:52Z</dcterms:modified>
</cp:coreProperties>
</file>