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81D6D-5B13-40CD-A081-1CF0F863323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89BD2-B538-4FFD-BABF-0821D62A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01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।  ২  </a:t>
            </a:r>
            <a:r>
              <a:rPr lang="en-US" dirty="0" err="1" smtClean="0"/>
              <a:t>নি</a:t>
            </a:r>
            <a:r>
              <a:rPr lang="en-US" dirty="0" smtClean="0"/>
              <a:t>  </a:t>
            </a:r>
            <a:r>
              <a:rPr lang="en-US" dirty="0" err="1" smtClean="0"/>
              <a:t>্র</a:t>
            </a:r>
            <a:r>
              <a:rPr lang="en-US" dirty="0" smtClean="0"/>
              <a:t> </a:t>
            </a:r>
            <a:r>
              <a:rPr lang="en-US" dirty="0" err="1" smtClean="0"/>
              <a:t>রর</a:t>
            </a:r>
            <a:r>
              <a:rPr lang="en-US" dirty="0" smtClean="0"/>
              <a:t> 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89BD2-B538-4FFD-BABF-0821D62A80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6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89BD2-B538-4FFD-BABF-0821D62A80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51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89BD2-B538-4FFD-BABF-0821D62A80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8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.A C\Desktop\istockphoto-1279812750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39200" cy="6629399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.A C\Desktop\LipFM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399"/>
            <a:ext cx="8839199" cy="66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1" y="99060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7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H.A C\Desktop\istockphoto-1279812750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3" y="131869"/>
            <a:ext cx="8839200" cy="6553199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552" y="506115"/>
            <a:ext cx="2030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32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2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553" y="47244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মনযোগী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733" y="329381"/>
            <a:ext cx="5638800" cy="403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7636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H.A C\Desktop\istockphoto-1279812750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39200" cy="6553199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304800"/>
            <a:ext cx="190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8895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208728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endParaRPr lang="en-US" sz="3200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সুনির্মল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বসু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53340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আকাশ আমায় শিক্ষা দিল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উদার হতে ভাই রে,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Research-says-the-colors-of-the-sky-will-change-in-the-next-centu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434340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70892"/>
            <a:ext cx="3657600" cy="34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6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H.A C\Desktop\istockphoto-1279812750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39200" cy="6553199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93042" y="46482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কর্মী হবার মন্ত্র আমি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বায়ুর কাছে পাই রে।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kobid_205796540550b6d965b6ce21.50594838.jpg_x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86" y="609600"/>
            <a:ext cx="3920613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c 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09600"/>
            <a:ext cx="4191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03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H.A C\Desktop\istockphoto-1279812750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0400"/>
            <a:ext cx="8839200" cy="6553199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57200"/>
            <a:ext cx="4478595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89154"/>
            <a:ext cx="3886200" cy="45400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52578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পাহাড় শিখায় তাহার সমান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হই যেন ভাই মৌন-মহান,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68876" y="5176977"/>
            <a:ext cx="4847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খোলা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মাঠের উপদেশে-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দিল-খোলা হই তাই রে।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H.A C\Desktop\istockphoto-1279812750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39200" cy="6553199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4191000" cy="40385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50292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 আমায় মন্ত্রণা দেয়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আপন তেজে জ্বলতে,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2" y="506607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চাদঁ শিখালো হাসতে মিঠে,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মধুর কথা বলতে,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H.A C\Desktop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4114800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6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H.A C\Desktop\istockphoto-1279812750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39200" cy="6553199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6031" y="523351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ইঙ্গিতে তার শিখায় সাগর-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অন্তর হোক রত্ন-আকর;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57200"/>
            <a:ext cx="3824288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750775" y="5233512"/>
            <a:ext cx="40265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নদীর কাছে শিক্ষা পেলাম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আপন বেগে চলতে।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Lona_Water-2019-10-30-14-37-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89" y="457200"/>
            <a:ext cx="4357485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281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H.A C\Desktop\istockphoto-1279812750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39200" cy="6553199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3886200" cy="4852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04800" y="54102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কাছে সহিষ্ণুতা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পেলাম আমি শিক্ষা,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58481" y="5410200"/>
            <a:ext cx="37190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আপন কাজে কঠোর হতে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পাষাণ দিল দীক্ষা।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মজলুম-জননেতা-মওলানা-ভাসানীর-৪৩তম-মৃত্যুবার্ষিকী-পা-696x3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733" y="381000"/>
            <a:ext cx="3733800" cy="2324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14481240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481" y="2971800"/>
            <a:ext cx="37719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029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H.A C\Desktop\istockphoto-1279812750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39200" cy="6553199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253177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ঝরনা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গানে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জাগালো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9364" y="5221222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শ্যাম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বনানী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সরসতা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H.A C\Desktop\-19041107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762000"/>
            <a:ext cx="4267201" cy="4267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8-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761998"/>
            <a:ext cx="4001728" cy="4267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9464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H.A C\Desktop\istockphoto-1279812750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2" y="181897"/>
            <a:ext cx="8839200" cy="6553199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2510" y="50292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বিশ্ব-জোড়া পাঠশালা মোর,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সবার আমি ছাত্র,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85800"/>
            <a:ext cx="38862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289147814818612-1024x5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838200"/>
            <a:ext cx="4343400" cy="37669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4857136" y="5051323"/>
            <a:ext cx="403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নানান ভাবের নতুন জিনিস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শিখছি দিবারাত্র;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1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H.A C\Desktop\istockphoto-1279812750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45319"/>
            <a:ext cx="8839200" cy="6553199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3810000" cy="2204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832" y="2661650"/>
            <a:ext cx="3810000" cy="19865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48768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পৃথিবীর বিরাট খাতায়-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যে-সব পাতায় পাতায়,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501228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শিখছি সে-সব কৌতূহলে-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সন্দেহ নাই মাত্র।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:\Users\H.A C\Desktop\শিশুর-সুন্দর-হাতের-লেখা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57199"/>
            <a:ext cx="4367980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88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.A C\Desktop\istockphoto-1279812750-170667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9" y="159097"/>
            <a:ext cx="8852916" cy="6553200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24997" y="381000"/>
            <a:ext cx="1598806" cy="5847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9871" y="1524000"/>
            <a:ext cx="2286000" cy="5847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728033"/>
            <a:ext cx="4419600" cy="181588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নাদিরা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শিক্ষিকা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just"/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হবিরবাড়ী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বাহারুল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উলুম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ভালুকা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199238" y="1609910"/>
            <a:ext cx="2133600" cy="5847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1202" y="2728033"/>
            <a:ext cx="3389671" cy="138499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সপ্তম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পদ্য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- ৪০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 result for ক্লাস ৭ এর বাংলা ব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735" y="4364268"/>
            <a:ext cx="1828800" cy="215242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H.A C\Desktop\df51a5_ce96cd3b71c24e32bc0bce142c608b15_mv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16022" y="2861204"/>
            <a:ext cx="3434690" cy="59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2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H.A C\Desktop\istockphoto-1279812750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199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1305342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 err="1">
                <a:latin typeface="NikoshBAN" pitchFamily="2" charset="0"/>
                <a:cs typeface="NikoshBAN" panose="02000000000000000000" pitchFamily="2" charset="0"/>
              </a:rPr>
              <a:t>জন্মগতভাবেই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শিক্ষালাভেরও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অসীমতা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উদারতা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শেখায়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কর্মপ্রেরণার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নিরস্তর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বায়ু-প্রবাহ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পাহাড়ের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উদারতা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শিক্ষতে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উৎসাহ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জোগায়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আত্নত্যাগের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আরএকটি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রত্নভান্ডার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কল্যাণ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গতিময়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ঝরনা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মনকে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মনকে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সজীব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দহ্য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অন্যদেরও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সহিঞ্চুতা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শেখায়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দৃঢ়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থাকাটা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পাথরের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   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1400" y="292386"/>
            <a:ext cx="14659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2119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H.A C\Desktop\istockphoto-1279812750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39200" cy="6553199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33399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8006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কল্যাণকর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গুণসমূহের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5 Affordable Kids&amp;#39; Desks To Create A Study Space That&amp;#39;s Just For Them |  HuffPost 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464820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5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H.A C\Desktop\istockphoto-1279812750-170667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6553200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1272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149" y="44958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জন্মগতভাবেই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12722"/>
            <a:ext cx="4953000" cy="3373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395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 descr="C:\Users\H.A C\Desktop\istockphoto-1279812750-170667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852" y="381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852" y="3257027"/>
            <a:ext cx="7010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সুনির্মল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‘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জন্মগতভাবেই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দিল-খোলা”শব্দের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সুনির্মল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বসুর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পৈতৃক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নিবাস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আমায়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H.A C\Desktop\jsc &amp; jdc_15383.jpg_13868.jsc &amp; jdc_153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3424"/>
            <a:ext cx="3657600" cy="2870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5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H.A C\Desktop\istockphoto-1279812750-17066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39200" cy="6553199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1" y="31672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1" y="4648200"/>
            <a:ext cx="64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 পরিচিত একজন সৎ ও নিষ্ঠাবান ব্যক্তি </a:t>
            </a:r>
          </a:p>
          <a:p>
            <a:r>
              <a:rPr lang="bn-IN" sz="3200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সম্পর্কে লিখে আনবে। </a:t>
            </a:r>
            <a:endParaRPr lang="en-US" sz="3200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5" name="Picture 3" descr="C:\Users\H.A C\Desktop\201611161622296860_10-Ways-to-improve-hand-writing-of-your-child_SECVPF.gif-600x3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5567"/>
            <a:ext cx="4114801" cy="290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.A C\Desktop\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561" y="1285568"/>
            <a:ext cx="4343400" cy="292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9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H.A C\Desktop\istockphoto-1279812750-17066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39200" cy="6553199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14478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21" name="Picture 5" descr="C:\Users\H.A C\Desktop\eda7ab667444647e784b603e16b347e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39199" cy="65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310" y="811161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6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.A C\Desktop\istockphoto-1279812750-170667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2400"/>
            <a:ext cx="8839200" cy="6553200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4825" y="174398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ln w="0"/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i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n w="0"/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200" i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i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i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n w="0"/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i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n w="0"/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i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n w="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i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n w="0"/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i="1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0242" name="Picture 2" descr="C:\Users\H.A C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962399" cy="234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37502" y="3223541"/>
            <a:ext cx="1523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স্কুলের শিক্ষা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বাবা-মার কাছে শিক্ষ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914399"/>
            <a:ext cx="4403775" cy="23437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73699" y="3194044"/>
            <a:ext cx="2847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বাবা-মার কাছে শিক্ষা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3" name="Picture 3" descr="C:\Users\H.A C\Desktop\download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21" y="3629036"/>
            <a:ext cx="4016278" cy="262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6229546"/>
            <a:ext cx="2650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গুরুজনের কাছে শিক্ষা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4" name="Picture 4" descr="C:\Users\H.A C\Desktop\image-1483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3657600"/>
            <a:ext cx="4403775" cy="260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70932" y="6156737"/>
            <a:ext cx="2013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বন্ধুর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848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.A C\Desktop\istockphoto-1279812750-170667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304799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10668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বিষয়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H.A C\Desktop\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029200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640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H.A C\Desktop\istockphoto-1279812750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39200" cy="6553199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346587"/>
            <a:ext cx="1747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345" y="1290787"/>
            <a:ext cx="4151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----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799" y="3657600"/>
            <a:ext cx="82769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i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অজানা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শুদ্ধু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আদর্শরুপে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৫। </a:t>
            </a:r>
            <a:r>
              <a:rPr lang="en-US" sz="2800" i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2800" i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2800" i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i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i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i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D302031-29B9-4712-A257-11982ECBA5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264960"/>
            <a:ext cx="3774358" cy="3221204"/>
          </a:xfrm>
          <a:prstGeom prst="rect">
            <a:avLst/>
          </a:prstGeom>
        </p:spPr>
      </p:pic>
      <p:pic>
        <p:nvPicPr>
          <p:cNvPr id="9" name="Picture 2" descr="C:\Users\H.A C\Desktop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606" y="322124"/>
            <a:ext cx="1871794" cy="310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H.A C\Desktop\istockphoto-1279812750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81" y="76200"/>
            <a:ext cx="8839200" cy="6712731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17171" y="2111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unirmol-Bas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844" y="1902236"/>
            <a:ext cx="26670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6332808" y="761512"/>
            <a:ext cx="2590800" cy="2590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০২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সালে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বিহারে জন্মগ্রহন করেন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31301" y="3953366"/>
            <a:ext cx="2819400" cy="2590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তাঁর পৈতৃক নিবাস ছিল ঢাকার বিক্রমপুরে। পেশায় তিনি কবি ও শিশু সাহিত্যিক ছিলেন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7006" y="3886954"/>
            <a:ext cx="3048000" cy="2819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 গ্রন্থঃ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ছানাবড়া, বেড়ে মজা, হৈচৈ, হুলস্থুল, কথা শেখা ও পাততাড়ি।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5330" y="417758"/>
            <a:ext cx="2667000" cy="2590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১৯৫৭ সালে তিনি মৃত্যুবরণ করেন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9179" y="4510242"/>
            <a:ext cx="1571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সুনির্মল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বসু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hevron 12"/>
          <p:cNvSpPr/>
          <p:nvPr/>
        </p:nvSpPr>
        <p:spPr>
          <a:xfrm rot="20218776">
            <a:off x="5695514" y="2038217"/>
            <a:ext cx="671574" cy="41723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 rot="2033274">
            <a:off x="5768003" y="3941218"/>
            <a:ext cx="671574" cy="41723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 rot="8859301">
            <a:off x="3019219" y="4107743"/>
            <a:ext cx="671574" cy="41723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 rot="12513366">
            <a:off x="2909431" y="1899422"/>
            <a:ext cx="671574" cy="41723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5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H.A C\Desktop\istockphoto-1279812750-170667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56" y="166592"/>
            <a:ext cx="9067800" cy="6553200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233148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172" y="1312543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দিল-খোলা</a:t>
            </a:r>
            <a:endParaRPr lang="en-US" sz="3200" i="1" dirty="0"/>
          </a:p>
        </p:txBody>
      </p:sp>
      <p:pic>
        <p:nvPicPr>
          <p:cNvPr id="8" name="Picture 7" descr="images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554" y="968355"/>
            <a:ext cx="3060046" cy="14602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15000" y="1181276"/>
            <a:ext cx="251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মনখোলা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মুক্তমন</a:t>
            </a:r>
            <a:endParaRPr lang="en-US" sz="3200" i="1" dirty="0"/>
          </a:p>
        </p:txBody>
      </p:sp>
      <p:sp>
        <p:nvSpPr>
          <p:cNvPr id="9" name="Rectangle 8"/>
          <p:cNvSpPr/>
          <p:nvPr/>
        </p:nvSpPr>
        <p:spPr>
          <a:xfrm>
            <a:off x="313932" y="2858417"/>
            <a:ext cx="1097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মন্ত্রণা</a:t>
            </a:r>
            <a:endParaRPr lang="en-US" sz="3200" i="1" dirty="0"/>
          </a:p>
        </p:txBody>
      </p:sp>
      <p:sp>
        <p:nvSpPr>
          <p:cNvPr id="10" name="Rectangle 9"/>
          <p:cNvSpPr/>
          <p:nvPr/>
        </p:nvSpPr>
        <p:spPr>
          <a:xfrm>
            <a:off x="5181600" y="2858417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উপদেশ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যুক্তি-পরামর্শ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প্রেরণা</a:t>
            </a:r>
            <a:endParaRPr lang="en-US" sz="3200" i="1" dirty="0"/>
          </a:p>
        </p:txBody>
      </p:sp>
      <p:sp>
        <p:nvSpPr>
          <p:cNvPr id="11" name="Rectangle 10"/>
          <p:cNvSpPr/>
          <p:nvPr/>
        </p:nvSpPr>
        <p:spPr>
          <a:xfrm>
            <a:off x="203255" y="4371925"/>
            <a:ext cx="1649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শ্যাম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বনানী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i="1" dirty="0"/>
          </a:p>
        </p:txBody>
      </p:sp>
      <p:sp>
        <p:nvSpPr>
          <p:cNvPr id="12" name="Rectangle 11"/>
          <p:cNvSpPr/>
          <p:nvPr/>
        </p:nvSpPr>
        <p:spPr>
          <a:xfrm>
            <a:off x="5984157" y="4310987"/>
            <a:ext cx="137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endParaRPr lang="en-US" sz="3200" i="1" dirty="0"/>
          </a:p>
        </p:txBody>
      </p:sp>
      <p:sp>
        <p:nvSpPr>
          <p:cNvPr id="13" name="Rectangle 12"/>
          <p:cNvSpPr/>
          <p:nvPr/>
        </p:nvSpPr>
        <p:spPr>
          <a:xfrm>
            <a:off x="314877" y="5767147"/>
            <a:ext cx="1163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পাষাণ</a:t>
            </a:r>
            <a:endParaRPr lang="en-US" sz="3200" i="1" dirty="0"/>
          </a:p>
        </p:txBody>
      </p:sp>
      <p:sp>
        <p:nvSpPr>
          <p:cNvPr id="14" name="Rectangle 13"/>
          <p:cNvSpPr/>
          <p:nvPr/>
        </p:nvSpPr>
        <p:spPr>
          <a:xfrm>
            <a:off x="6100914" y="5767146"/>
            <a:ext cx="1138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endParaRPr lang="en-US" sz="3200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720" y="5410200"/>
            <a:ext cx="3069880" cy="1219200"/>
          </a:xfrm>
          <a:prstGeom prst="rect">
            <a:avLst/>
          </a:prstGeom>
        </p:spPr>
      </p:pic>
      <p:pic>
        <p:nvPicPr>
          <p:cNvPr id="1026" name="Picture 2" descr="C:\Users\H.A C\Desktop\1613138248-b7aca1a721173b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20" y="3886200"/>
            <a:ext cx="3069879" cy="132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.A C\Desktop\images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54" y="2590800"/>
            <a:ext cx="3060046" cy="11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6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H.A C\Desktop\istockphoto-1279812750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0" y="152400"/>
            <a:ext cx="8839200" cy="6553199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152400"/>
            <a:ext cx="1597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2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9844" y="4736271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ভালঅভাবে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i="1" dirty="0"/>
          </a:p>
        </p:txBody>
      </p:sp>
      <p:sp>
        <p:nvSpPr>
          <p:cNvPr id="7" name="Rectangle 6"/>
          <p:cNvSpPr/>
          <p:nvPr/>
        </p:nvSpPr>
        <p:spPr>
          <a:xfrm>
            <a:off x="1828799" y="5259491"/>
            <a:ext cx="3273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---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799" y="5888120"/>
            <a:ext cx="388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NikoshBAN" pitchFamily="2" charset="0"/>
                <a:cs typeface="NikoshBAN" pitchFamily="2" charset="0"/>
              </a:rPr>
              <a:t>১।সরব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(২)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22806" y="121504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8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1126" y="379779"/>
            <a:ext cx="2898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4" y="952826"/>
            <a:ext cx="2094336" cy="343977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38400" y="902999"/>
            <a:ext cx="3657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আকাশ আমায় শিক্ষা দিল 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উদার হতে ভাই রে, 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কর্মী হবার মন্ত্র আমি 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বায়ুর কাছে পাই রে। 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পাহাড় শিখায় তাহার সমান 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হই যেন ভাই মৌন-মহান, 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খোলা মাঠের উপদেশে- 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দিল-খোলা হই তাই রে। </a:t>
            </a:r>
            <a:endParaRPr lang="en-US" sz="28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26934" y="24880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7496" y="1500333"/>
            <a:ext cx="1567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সুনির্মল বসু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379780"/>
            <a:ext cx="3438328" cy="38112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8817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H.A C\Desktop\istockphoto-1279812750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77300" cy="6553199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457200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2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2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351" y="38100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latin typeface="NikoshBAN" pitchFamily="2" charset="0"/>
                <a:cs typeface="NikoshBAN" panose="02000000000000000000" pitchFamily="2" charset="0"/>
              </a:rPr>
              <a:t>*</a:t>
            </a:r>
            <a:r>
              <a:rPr lang="en-US" sz="3200" i="1" dirty="0" err="1">
                <a:latin typeface="NikoshBAN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200" i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anose="02000000000000000000" pitchFamily="2" charset="0"/>
              </a:rPr>
              <a:t>মধ্য</a:t>
            </a:r>
            <a:r>
              <a:rPr lang="en-US" sz="3200" i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anose="02000000000000000000" pitchFamily="2" charset="0"/>
              </a:rPr>
              <a:t>থেকে</a:t>
            </a:r>
            <a:r>
              <a:rPr lang="en-US" sz="3200" i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anose="02000000000000000000" pitchFamily="2" charset="0"/>
              </a:rPr>
              <a:t>কয়েকজন</a:t>
            </a:r>
            <a:r>
              <a:rPr lang="en-US" sz="3200" i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anose="02000000000000000000" pitchFamily="2" charset="0"/>
              </a:rPr>
              <a:t>পর্যারক্রমে</a:t>
            </a:r>
            <a:r>
              <a:rPr lang="en-US" sz="3200" i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anose="02000000000000000000" pitchFamily="2" charset="0"/>
              </a:rPr>
              <a:t>সরব</a:t>
            </a:r>
            <a:r>
              <a:rPr lang="en-US" sz="3200" i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anose="02000000000000000000" pitchFamily="2" charset="0"/>
              </a:rPr>
              <a:t>পাঠ</a:t>
            </a:r>
            <a:r>
              <a:rPr lang="en-US" sz="3200" i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anose="02000000000000000000" pitchFamily="2" charset="0"/>
              </a:rPr>
              <a:t>করবে</a:t>
            </a:r>
            <a:r>
              <a:rPr lang="en-US" sz="3200" i="1" dirty="0">
                <a:latin typeface="NikoshBAN" pitchFamily="2" charset="0"/>
                <a:cs typeface="NikoshBAN" panose="02000000000000000000" pitchFamily="2" charset="0"/>
              </a:rPr>
              <a:t>।         </a:t>
            </a:r>
            <a:r>
              <a:rPr lang="en-US" sz="3200" i="1" dirty="0" err="1">
                <a:latin typeface="NikoshBAN" pitchFamily="2" charset="0"/>
                <a:cs typeface="NikoshBAN" panose="02000000000000000000" pitchFamily="2" charset="0"/>
              </a:rPr>
              <a:t>বাকীরা</a:t>
            </a:r>
            <a:r>
              <a:rPr lang="en-US" sz="3200" i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i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anose="02000000000000000000" pitchFamily="2" charset="0"/>
              </a:rPr>
              <a:t>দিয়ে</a:t>
            </a:r>
            <a:r>
              <a:rPr lang="en-US" sz="3200" i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anose="02000000000000000000" pitchFamily="2" charset="0"/>
              </a:rPr>
              <a:t>শুনবে</a:t>
            </a:r>
            <a:r>
              <a:rPr lang="en-US" sz="3200" i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anose="02000000000000000000" pitchFamily="2" charset="0"/>
              </a:rPr>
              <a:t>এবং</a:t>
            </a:r>
            <a:r>
              <a:rPr lang="en-US" sz="3200" i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anose="02000000000000000000" pitchFamily="2" charset="0"/>
              </a:rPr>
              <a:t>কঠিন</a:t>
            </a:r>
            <a:r>
              <a:rPr lang="en-US" sz="3200" i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anose="02000000000000000000" pitchFamily="2" charset="0"/>
              </a:rPr>
              <a:t>শব্দ</a:t>
            </a:r>
            <a:r>
              <a:rPr lang="en-US" sz="3200" i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i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anose="02000000000000000000" pitchFamily="2" charset="0"/>
              </a:rPr>
              <a:t>লিখবে</a:t>
            </a:r>
            <a:r>
              <a:rPr lang="en-US" sz="3200" i="1" dirty="0">
                <a:latin typeface="NikoshBAN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369325" y="4965045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মনিটরিং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সংশোধন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04800"/>
            <a:ext cx="4572000" cy="3352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1063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686</Words>
  <Application>Microsoft Office PowerPoint</Application>
  <PresentationFormat>On-screen Show (4:3)</PresentationFormat>
  <Paragraphs>113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H.A C</dc:creator>
  <cp:lastModifiedBy>H.A C</cp:lastModifiedBy>
  <cp:revision>101</cp:revision>
  <dcterms:created xsi:type="dcterms:W3CDTF">2006-08-16T00:00:00Z</dcterms:created>
  <dcterms:modified xsi:type="dcterms:W3CDTF">2021-12-18T09:32:55Z</dcterms:modified>
</cp:coreProperties>
</file>