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1" r:id="rId14"/>
    <p:sldId id="272" r:id="rId15"/>
    <p:sldId id="273" r:id="rId16"/>
    <p:sldId id="274" r:id="rId17"/>
    <p:sldId id="277" r:id="rId18"/>
    <p:sldId id="275" r:id="rId19"/>
    <p:sldId id="280" r:id="rId20"/>
    <p:sldId id="276" r:id="rId21"/>
    <p:sldId id="278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apture.PNGf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b="1" dirty="0" err="1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স্বা</a:t>
            </a:r>
            <a:r>
              <a:rPr lang="en-US" sz="72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</a:t>
            </a:r>
            <a:r>
              <a:rPr lang="en-US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en-US" sz="88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গ</a:t>
            </a:r>
            <a:r>
              <a:rPr lang="en-US" sz="8000" b="1" dirty="0" smtClean="0">
                <a:solidFill>
                  <a:schemeClr val="tx1">
                    <a:lumMod val="85000"/>
                    <a:lumOff val="1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5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 </a:t>
            </a:r>
            <a:r>
              <a:rPr lang="en-US" sz="88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ত</a:t>
            </a:r>
            <a:r>
              <a:rPr lang="en-US" sz="7200" b="1" dirty="0" smtClean="0"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  </a:t>
            </a:r>
            <a:r>
              <a:rPr lang="en-US" sz="54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4800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r>
              <a:rPr lang="en-US" sz="80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ম</a:t>
            </a:r>
            <a:r>
              <a:rPr lang="en-US" sz="7200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 </a:t>
            </a:r>
            <a:endParaRPr lang="en-US" sz="7200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</p:spPr>
        <p:txBody>
          <a:bodyPr>
            <a:normAutofit fontScale="90000"/>
          </a:bodyPr>
          <a:lstStyle/>
          <a:p>
            <a:r>
              <a:rPr lang="bn-IN" sz="4800" dirty="0" smtClean="0">
                <a:solidFill>
                  <a:schemeClr val="accent2">
                    <a:lumMod val="75000"/>
                  </a:schemeClr>
                </a:solidFill>
              </a:rPr>
              <a:t>আলোচনা করি যুদ্ধ কিভাবে হয় </a:t>
            </a:r>
            <a:r>
              <a:rPr lang="bn-IN" dirty="0" smtClean="0"/>
              <a:t>?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525780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rgbClr val="002060"/>
                          </a:solidFill>
                        </a:rPr>
                        <a:t>১৯৭১সালের</a:t>
                      </a:r>
                      <a:r>
                        <a:rPr lang="bn-IN" sz="3600" baseline="0" dirty="0" smtClean="0">
                          <a:solidFill>
                            <a:srgbClr val="002060"/>
                          </a:solidFill>
                        </a:rPr>
                        <a:t> ১১ জুলাই মুক্তি বাহিনী নামে একটি বাহিনী গঠন করা হয়।এই বাহিনীর সেনাপতি ছিলেন জেনারেল মুহাম্মদ আতাউল গণি ওসমানী। তিনি বংগ বীর নামে পরিচিত।ভারতের বিভিন্ন অঞ্চলে প্রশিক্ষণ প্রাপ্ত তারা গেরিলা ও সন্মুখ যুদ্ধে</a:t>
                      </a:r>
                    </a:p>
                    <a:p>
                      <a:r>
                        <a:rPr lang="bn-IN" sz="3600" baseline="0" dirty="0" smtClean="0">
                          <a:solidFill>
                            <a:srgbClr val="002060"/>
                          </a:solidFill>
                        </a:rPr>
                        <a:t>অংশ নিতেন। ত্রিশ হাজার নিয়মিত যোদ্ধাদের নিয়ে গঠিত বাহিনী মুক্তিফৌজ নামে পরিচিত। 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ndex.jpg উস্মানি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2600"/>
            <a:ext cx="3810000" cy="4419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bn-IN" sz="6000" b="1" dirty="0" smtClean="0">
                <a:solidFill>
                  <a:schemeClr val="accent2">
                    <a:lumMod val="75000"/>
                  </a:schemeClr>
                </a:solidFill>
              </a:rPr>
              <a:t>তিনি কে? </a:t>
            </a:r>
            <a:endParaRPr lang="en-US" sz="6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5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4953000">
                <a:tc>
                  <a:txBody>
                    <a:bodyPr/>
                    <a:lstStyle/>
                    <a:p>
                      <a:endParaRPr lang="bn-IN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8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bn-IN" sz="2800" b="1" dirty="0" smtClean="0">
                          <a:solidFill>
                            <a:srgbClr val="FF0000"/>
                          </a:solidFill>
                        </a:rPr>
                        <a:t>   প্রধান</a:t>
                      </a:r>
                      <a:r>
                        <a:rPr lang="bn-IN" sz="2800" b="1" baseline="0" dirty="0" smtClean="0">
                          <a:solidFill>
                            <a:srgbClr val="FF0000"/>
                          </a:solidFill>
                        </a:rPr>
                        <a:t> সেনাপতি 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5400" baseline="0" dirty="0" smtClean="0">
                          <a:solidFill>
                            <a:srgbClr val="002060"/>
                          </a:solidFill>
                        </a:rPr>
                        <a:t>জেনারেল মুহাম্মদ আতাউল গণি  ওসমানী।</a:t>
                      </a:r>
                      <a:endParaRPr lang="en-US" sz="5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b="1" dirty="0" smtClean="0"/>
              <a:t>একক কাজ </a:t>
            </a:r>
            <a:endParaRPr lang="en-US" sz="48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4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4648200"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r>
                        <a:rPr lang="bn-IN" sz="2800" b="1" dirty="0" smtClean="0">
                          <a:solidFill>
                            <a:srgbClr val="002060"/>
                          </a:solidFill>
                        </a:rPr>
                        <a:t>প্রশ্নঃ</a:t>
                      </a:r>
                      <a:r>
                        <a:rPr lang="bn-IN" sz="2800" b="1" baseline="0" dirty="0" smtClean="0">
                          <a:solidFill>
                            <a:srgbClr val="002060"/>
                          </a:solidFill>
                        </a:rPr>
                        <a:t> ১। কত সালে মুক্তি বাহিনী গঠন করা হয়? </a:t>
                      </a:r>
                    </a:p>
                    <a:p>
                      <a:r>
                        <a:rPr lang="bn-IN" sz="2800" b="1" baseline="0" dirty="0" smtClean="0">
                          <a:solidFill>
                            <a:srgbClr val="002060"/>
                          </a:solidFill>
                        </a:rPr>
                        <a:t>প্রশ্নঃ ২।কার ডাকে মুক্তিযুদ্ধ  হয়? </a:t>
                      </a:r>
                    </a:p>
                    <a:p>
                      <a:r>
                        <a:rPr lang="bn-IN" sz="2800" b="1" baseline="0" dirty="0" smtClean="0">
                          <a:solidFill>
                            <a:srgbClr val="002060"/>
                          </a:solidFill>
                        </a:rPr>
                        <a:t>প্রশ্নঃ ৩। কাদের বিরুদ্ধে যুদ্ধ হয়?</a:t>
                      </a:r>
                    </a:p>
                    <a:p>
                      <a:r>
                        <a:rPr lang="bn-IN" sz="2800" b="1" baseline="0" dirty="0" smtClean="0">
                          <a:solidFill>
                            <a:srgbClr val="002060"/>
                          </a:solidFill>
                        </a:rPr>
                        <a:t>প্রশ্নঃ৪। সন্মুখযুদ্ধে কারা অংশ নিতেন? </a:t>
                      </a:r>
                    </a:p>
                    <a:p>
                      <a:r>
                        <a:rPr lang="bn-IN" sz="2800" b="1" baseline="0" dirty="0" smtClean="0">
                          <a:solidFill>
                            <a:srgbClr val="002060"/>
                          </a:solidFill>
                        </a:rPr>
                        <a:t>প্রশ্নঃ৫। গেরিলা সংখ্যা কত ছিল?  </a:t>
                      </a:r>
                      <a:endParaRPr lang="en-US" sz="28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bn-IN" sz="5400" b="1" dirty="0" smtClean="0"/>
              <a:t>ছবি দেখি ও বলি </a:t>
            </a:r>
            <a:endParaRPr lang="en-US" sz="5400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14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1549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dirty="0" smtClean="0">
                          <a:solidFill>
                            <a:srgbClr val="FF0000"/>
                          </a:solidFill>
                        </a:rPr>
                        <a:t>মেজর খালেদ</a:t>
                      </a:r>
                      <a:r>
                        <a:rPr lang="bn-IN" sz="2000" b="1" baseline="0" dirty="0" smtClean="0">
                          <a:solidFill>
                            <a:srgbClr val="FF0000"/>
                          </a:solidFill>
                        </a:rPr>
                        <a:t> মোশাররফএর নেতৃত্বে </a:t>
                      </a:r>
                      <a:endParaRPr lang="en-US" sz="2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                                                                                       </a:t>
                      </a:r>
                      <a:r>
                        <a:rPr lang="bn-IN" sz="2000" b="1" baseline="0" dirty="0" smtClean="0">
                          <a:solidFill>
                            <a:srgbClr val="FF0000"/>
                          </a:solidFill>
                        </a:rPr>
                        <a:t>‘কে’ ফোর্স </a:t>
                      </a:r>
                    </a:p>
                  </a:txBody>
                  <a:tcPr>
                    <a:gradFill flip="none" rotWithShape="1">
                      <a:gsLst>
                        <a:gs pos="0">
                          <a:schemeClr val="accent1">
                            <a:tint val="66000"/>
                            <a:satMod val="160000"/>
                          </a:schemeClr>
                        </a:gs>
                        <a:gs pos="50000">
                          <a:schemeClr val="accent1">
                            <a:tint val="44500"/>
                            <a:satMod val="160000"/>
                          </a:schemeClr>
                        </a:gs>
                        <a:gs pos="100000">
                          <a:schemeClr val="accent1">
                            <a:tint val="23500"/>
                            <a:satMod val="160000"/>
                          </a:schemeClr>
                        </a:gs>
                      </a:gsLst>
                      <a:lin ang="0" scaled="1"/>
                      <a:tileRect/>
                    </a:gradFill>
                  </a:tcPr>
                </a:tc>
              </a:tr>
              <a:tr h="1549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baseline="0" dirty="0" smtClean="0">
                          <a:solidFill>
                            <a:srgbClr val="C00000"/>
                          </a:solidFill>
                        </a:rPr>
                        <a:t>মেজর কে এম শফিউল্লা এর নেতৃত্বে</a:t>
                      </a:r>
                      <a:endParaRPr lang="en-US" sz="2000" b="1" baseline="0" dirty="0" smtClean="0">
                        <a:solidFill>
                          <a:srgbClr val="C00000"/>
                        </a:solidFill>
                      </a:endParaRPr>
                    </a:p>
                    <a:p>
                      <a:r>
                        <a:rPr lang="en-US" sz="2000" b="1" baseline="0" dirty="0" smtClean="0">
                          <a:solidFill>
                            <a:srgbClr val="C00000"/>
                          </a:solidFill>
                        </a:rPr>
                        <a:t>                                                                                             </a:t>
                      </a:r>
                      <a:r>
                        <a:rPr lang="bn-IN" sz="2000" b="1" baseline="0" dirty="0" smtClean="0">
                          <a:solidFill>
                            <a:srgbClr val="C00000"/>
                          </a:solidFill>
                        </a:rPr>
                        <a:t>’এস’ ফোর্স </a:t>
                      </a:r>
                    </a:p>
                  </a:txBody>
                  <a:tcPr/>
                </a:tc>
              </a:tr>
              <a:tr h="1549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000" b="1" baseline="0" dirty="0" smtClean="0">
                          <a:solidFill>
                            <a:srgbClr val="FF0000"/>
                          </a:solidFill>
                        </a:rPr>
                        <a:t>মেজর জিয়াউর রহমান এর নেতৃত্বে</a:t>
                      </a:r>
                      <a:endParaRPr lang="en-US" sz="20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en-US" sz="2000" b="1" baseline="0" dirty="0" smtClean="0">
                          <a:solidFill>
                            <a:srgbClr val="FF0000"/>
                          </a:solidFill>
                        </a:rPr>
                        <a:t>                                                                                               </a:t>
                      </a:r>
                      <a:r>
                        <a:rPr lang="bn-IN" sz="2000" b="1" baseline="0" dirty="0" smtClean="0">
                          <a:solidFill>
                            <a:srgbClr val="FF0000"/>
                          </a:solidFill>
                        </a:rPr>
                        <a:t>’জেড’ফোর্স </a:t>
                      </a:r>
                    </a:p>
                    <a:p>
                      <a:endParaRPr lang="en-US" sz="2000" b="1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7" name="Picture 6" descr="খালেদ_মোশাররফ.jpgকে ফোর্স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600200"/>
            <a:ext cx="3810000" cy="1447800"/>
          </a:xfrm>
          <a:prstGeom prst="rect">
            <a:avLst/>
          </a:prstGeom>
        </p:spPr>
      </p:pic>
      <p:pic>
        <p:nvPicPr>
          <p:cNvPr id="8" name="Picture 7" descr="d213dc7fa_1029.jpgশফিউল্ললাহ এস ফোর্স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" y="3124200"/>
            <a:ext cx="3733800" cy="1447800"/>
          </a:xfrm>
          <a:prstGeom prst="rect">
            <a:avLst/>
          </a:prstGeom>
        </p:spPr>
      </p:pic>
      <p:pic>
        <p:nvPicPr>
          <p:cNvPr id="10" name="Picture 9" descr="1613003515_bang90.jpgজিয়াউর রহমান জেড ফোর্স.jpg"/>
          <p:cNvPicPr>
            <a:picLocks noChangeAspect="1"/>
          </p:cNvPicPr>
          <p:nvPr/>
        </p:nvPicPr>
        <p:blipFill>
          <a:blip r:embed="rId5"/>
          <a:srcRect l="26667" r="25833"/>
          <a:stretch>
            <a:fillRect/>
          </a:stretch>
        </p:blipFill>
        <p:spPr>
          <a:xfrm>
            <a:off x="685800" y="4648200"/>
            <a:ext cx="3733800" cy="1537996"/>
          </a:xfrm>
          <a:prstGeom prst="rect">
            <a:avLst/>
          </a:prstGeom>
        </p:spPr>
      </p:pic>
      <p:sp>
        <p:nvSpPr>
          <p:cNvPr id="11" name="Right Arrow 10"/>
          <p:cNvSpPr/>
          <p:nvPr/>
        </p:nvSpPr>
        <p:spPr>
          <a:xfrm>
            <a:off x="4267200" y="2286000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4191000" y="3886200"/>
            <a:ext cx="4572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4343400" y="5334000"/>
            <a:ext cx="381000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1" grpId="0" animBg="1"/>
      <p:bldP spid="12" grpId="0" animBg="1"/>
      <p:bldP spid="12" grpId="1" animBg="1"/>
      <p:bldP spid="1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400" b="1" dirty="0" smtClean="0"/>
              <a:t>জোড়ায় কাজ 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4724400">
                <a:tc>
                  <a:txBody>
                    <a:bodyPr/>
                    <a:lstStyle/>
                    <a:p>
                      <a:r>
                        <a:rPr lang="bn-IN" sz="3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প্রশ্নঃ১।</a:t>
                      </a:r>
                      <a:r>
                        <a:rPr lang="bn-IN" sz="3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সামরিক বাহিনীর অবস্থান কি ছিল? </a:t>
                      </a:r>
                      <a:endParaRPr lang="bn-IN" sz="3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bn-IN" sz="3600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bn-IN" sz="36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প্রশ্নঃ২।</a:t>
                      </a:r>
                      <a:r>
                        <a:rPr lang="bn-IN" sz="36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মুক্তিযুদ্ধে ‘কে’ ‘এস’জেড’ সংক্ষেত কি? ব্যাখ্যা কর। </a:t>
                      </a:r>
                      <a:endParaRPr lang="en-US" sz="3600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/>
          <a:lstStyle/>
          <a:p>
            <a:r>
              <a:rPr lang="bn-IN" b="1" dirty="0" smtClean="0">
                <a:solidFill>
                  <a:schemeClr val="accent6">
                    <a:lumMod val="75000"/>
                  </a:schemeClr>
                </a:solidFill>
              </a:rPr>
              <a:t>ইহা কিসের চিত্র?  </a:t>
            </a:r>
            <a:endParaRPr lang="en-US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53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4953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main-qimg-3cd11cd0209d64e9d4934ec312cb97cc-lq.jpg11ে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47800"/>
            <a:ext cx="8229600" cy="495299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bn-IN" dirty="0" smtClean="0"/>
              <a:t>যুদ্ধ পরিচালনা সুবিধার্থে দেশটিকে  ১১টি সেক্টরে ভাগ করা হয়েছিল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48768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PicsArt_09-05-12.56.14.jpg11a.jpg"/>
          <p:cNvPicPr>
            <a:picLocks noChangeAspect="1"/>
          </p:cNvPicPr>
          <p:nvPr/>
        </p:nvPicPr>
        <p:blipFill>
          <a:blip r:embed="rId2"/>
          <a:srcRect b="20185"/>
          <a:stretch>
            <a:fillRect/>
          </a:stretch>
        </p:blipFill>
        <p:spPr>
          <a:xfrm>
            <a:off x="457200" y="1524000"/>
            <a:ext cx="8229600" cy="495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IN" sz="32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ছবিটি দেখ ও নিচের বাক্যটি খাতায় লিখ </a:t>
            </a:r>
            <a:endParaRPr lang="en-US" sz="32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2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4724400">
                <a:tc>
                  <a:txBody>
                    <a:bodyPr/>
                    <a:lstStyle/>
                    <a:p>
                      <a:endParaRPr lang="bn-IN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000" b="1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bn-IN" sz="2800" b="1" dirty="0" smtClean="0">
                          <a:solidFill>
                            <a:srgbClr val="FF0000"/>
                          </a:solidFill>
                        </a:rPr>
                        <a:t>মুক্তিবাহিনী ছিল</a:t>
                      </a:r>
                      <a:r>
                        <a:rPr lang="bn-IN" sz="2800" b="1" baseline="0" dirty="0" smtClean="0">
                          <a:solidFill>
                            <a:srgbClr val="FF0000"/>
                          </a:solidFill>
                        </a:rPr>
                        <a:t> মুক্তিযুদ্ধ পরিচালনার জন্য মুজিবনগর সরকারের উদ্যোগে গঠিত বাহিনীঃযেটি১৯৭১সালের ১১ই জুলাই গঠিত হয়। </a:t>
                      </a:r>
                      <a:endParaRPr lang="en-US" sz="28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Mujib-naga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1698114"/>
            <a:ext cx="7391400" cy="3169162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/>
          <a:lstStyle/>
          <a:p>
            <a:r>
              <a:rPr lang="bn-IN" b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এখানে কি? </a:t>
            </a:r>
            <a:endParaRPr lang="en-US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533400" y="1600200"/>
          <a:ext cx="8229600" cy="4495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2247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22479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fb_share.png"/>
          <p:cNvPicPr>
            <a:picLocks noChangeAspect="1"/>
          </p:cNvPicPr>
          <p:nvPr/>
        </p:nvPicPr>
        <p:blipFill>
          <a:blip r:embed="rId2"/>
          <a:srcRect b="16180"/>
          <a:stretch>
            <a:fillRect/>
          </a:stretch>
        </p:blipFill>
        <p:spPr>
          <a:xfrm>
            <a:off x="609600" y="1600200"/>
            <a:ext cx="4038600" cy="2209800"/>
          </a:xfrm>
          <a:prstGeom prst="rect">
            <a:avLst/>
          </a:prstGeom>
        </p:spPr>
      </p:pic>
      <p:pic>
        <p:nvPicPr>
          <p:cNvPr id="6" name="Picture 5" descr="index.jpg মহিলা মক্তি যোদ্ধা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5400" y="1524000"/>
            <a:ext cx="3581400" cy="2286000"/>
          </a:xfrm>
          <a:prstGeom prst="rect">
            <a:avLst/>
          </a:prstGeom>
        </p:spPr>
      </p:pic>
      <p:pic>
        <p:nvPicPr>
          <p:cNvPr id="7" name="Picture 6" descr="index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3962400"/>
            <a:ext cx="4267200" cy="2286000"/>
          </a:xfrm>
          <a:prstGeom prst="rect">
            <a:avLst/>
          </a:prstGeom>
        </p:spPr>
      </p:pic>
      <p:pic>
        <p:nvPicPr>
          <p:cNvPr id="8" name="Picture 7" descr="glorious-moment-of-the-liberation-war-2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29200" y="4114800"/>
            <a:ext cx="3886200" cy="2095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দলীয়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কাজ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257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5257800">
                <a:tc>
                  <a:txBody>
                    <a:bodyPr/>
                    <a:lstStyle/>
                    <a:p>
                      <a:r>
                        <a:rPr lang="bn-IN" sz="3600" b="1" dirty="0" smtClean="0">
                          <a:solidFill>
                            <a:srgbClr val="C00000"/>
                          </a:solidFill>
                        </a:rPr>
                        <a:t># মুক্তি বাহিনী কিভাবে গঠিত</a:t>
                      </a:r>
                      <a:r>
                        <a:rPr lang="bn-IN" sz="3600" b="1" baseline="0" dirty="0" smtClean="0">
                          <a:solidFill>
                            <a:srgbClr val="C00000"/>
                          </a:solidFill>
                        </a:rPr>
                        <a:t> হয়েছিল? সে সম্পর্কে ১০লাইনে একটি অনুচ্ছেদ লিখ। </a:t>
                      </a:r>
                      <a:endParaRPr lang="en-US" sz="36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DeflateBottom">
              <a:avLst/>
            </a:prstTxWarp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bn-IN" sz="5400" b="1" dirty="0" smtClean="0">
                <a:ln/>
                <a:solidFill>
                  <a:schemeClr val="accent3"/>
                </a:solidFill>
                <a:latin typeface="Arial Black" pitchFamily="34" charset="0"/>
              </a:rPr>
              <a:t>শিক্ষক পরিচিতি </a:t>
            </a:r>
            <a:endParaRPr lang="en-US" sz="5400" b="1" dirty="0">
              <a:ln/>
              <a:solidFill>
                <a:schemeClr val="accent3"/>
              </a:solidFill>
              <a:latin typeface="Arial Black" pitchFamily="34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5029200">
                <a:tc>
                  <a:txBody>
                    <a:bodyPr/>
                    <a:lstStyle/>
                    <a:p>
                      <a:r>
                        <a:rPr lang="bn-IN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bn-IN" sz="28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মোঃরুহুল আমিন খান</a:t>
                      </a:r>
                    </a:p>
                    <a:p>
                      <a:endParaRPr lang="bn-IN" sz="2800" b="1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bn-IN" sz="2800" b="1" dirty="0" smtClean="0">
                          <a:solidFill>
                            <a:srgbClr val="7030A0"/>
                          </a:solidFill>
                        </a:rPr>
                        <a:t>পদবিঃ</a:t>
                      </a:r>
                      <a:r>
                        <a:rPr lang="bn-IN" sz="2800" b="1" baseline="0" dirty="0" smtClean="0">
                          <a:solidFill>
                            <a:srgbClr val="7030A0"/>
                          </a:solidFill>
                        </a:rPr>
                        <a:t> সহ-সুপার </a:t>
                      </a:r>
                    </a:p>
                    <a:p>
                      <a:endParaRPr lang="bn-IN" sz="28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bn-IN" sz="2800" b="1" baseline="0" dirty="0" smtClean="0">
                          <a:solidFill>
                            <a:srgbClr val="FF0000"/>
                          </a:solidFill>
                        </a:rPr>
                        <a:t>বালালী বাঘমারা খন্দকার আব্দুর রাজ্জাক দাখিল মাদরাসা </a:t>
                      </a:r>
                    </a:p>
                    <a:p>
                      <a:endParaRPr lang="bn-IN" sz="2800" b="1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bn-IN" sz="2800" b="1" baseline="0" dirty="0" smtClean="0">
                          <a:solidFill>
                            <a:srgbClr val="7030A0"/>
                          </a:solidFill>
                        </a:rPr>
                        <a:t>উপজেলাঃ মদন</a:t>
                      </a:r>
                    </a:p>
                    <a:p>
                      <a:endParaRPr lang="bn-IN" sz="2800" b="1" baseline="0" dirty="0" smtClean="0">
                        <a:solidFill>
                          <a:srgbClr val="7030A0"/>
                        </a:solidFill>
                      </a:endParaRPr>
                    </a:p>
                    <a:p>
                      <a:r>
                        <a:rPr lang="bn-IN" sz="2800" b="1" baseline="0" dirty="0" smtClean="0">
                          <a:solidFill>
                            <a:srgbClr val="7030A0"/>
                          </a:solidFill>
                        </a:rPr>
                        <a:t>জেলাঃ নেত্রকোণা। </a:t>
                      </a:r>
                      <a:endParaRPr lang="en-US" sz="28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Oval 5"/>
          <p:cNvSpPr/>
          <p:nvPr/>
        </p:nvSpPr>
        <p:spPr>
          <a:xfrm>
            <a:off x="4572000" y="1600200"/>
            <a:ext cx="76200" cy="5257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141488520_1108432829605591_920146501026363974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600200"/>
            <a:ext cx="3962400" cy="4953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77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770" decel="100000"/>
                                        <p:tgtEl>
                                          <p:spTgt spid="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4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r>
              <a:rPr lang="bn-IN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মূল্যায়ন </a:t>
            </a:r>
            <a:endParaRPr lang="en-US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648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4648200"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প্রশ্নঃ১।</a:t>
                      </a:r>
                      <a:r>
                        <a:rPr lang="bn-IN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 মুক্তিযুদ্ধে কয়টি সেক্টর ছিল?</a:t>
                      </a:r>
                    </a:p>
                    <a:p>
                      <a:r>
                        <a:rPr lang="bn-IN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প্রশ্নঃ২। কোন আমলে এ দেশটি ১১টি সেক্টর ছিল? </a:t>
                      </a:r>
                    </a:p>
                    <a:p>
                      <a:r>
                        <a:rPr lang="bn-IN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প্রশ্নঃ৩। কেন সেক্টর ছিল? </a:t>
                      </a:r>
                    </a:p>
                    <a:p>
                      <a:r>
                        <a:rPr lang="bn-IN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প্রশ্নঃ৪। বংগবীর কার উপাধী? </a:t>
                      </a:r>
                    </a:p>
                    <a:p>
                      <a:r>
                        <a:rPr lang="bn-IN" sz="3200" b="1" baseline="0" dirty="0" smtClean="0">
                          <a:solidFill>
                            <a:schemeClr val="accent2">
                              <a:lumMod val="75000"/>
                            </a:schemeClr>
                          </a:solidFill>
                        </a:rPr>
                        <a:t>প্রশ্নঃ৫। ৩টি বিগ্রেড কি কি ? </a:t>
                      </a:r>
                      <a:endParaRPr lang="en-US" sz="3200" b="1" dirty="0">
                        <a:solidFill>
                          <a:schemeClr val="accent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aptur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381000"/>
            <a:ext cx="2257740" cy="914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5400" b="1" dirty="0" smtClean="0">
                <a:solidFill>
                  <a:schemeClr val="accent5">
                    <a:lumMod val="50000"/>
                  </a:schemeClr>
                </a:solidFill>
              </a:rPr>
              <a:t>বাড়ীর কাজ</a:t>
            </a:r>
            <a:endParaRPr lang="en-US" sz="54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114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715000"/>
                <a:gridCol w="304800"/>
                <a:gridCol w="1371600"/>
                <a:gridCol w="228600"/>
                <a:gridCol w="609600"/>
              </a:tblGrid>
              <a:tr h="41148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bn-IN" sz="3600" b="1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# স্বাধীনতার</a:t>
                      </a:r>
                      <a:r>
                        <a:rPr lang="bn-IN" sz="36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মহা-নায়ক সহ ১০জন মুক্তিযোদ্ধার নাম ও ছবি নিয়ে একটি এলবাম তৈরি করে নিয়ে আসবে।</a:t>
                      </a:r>
                      <a:endParaRPr lang="en-US" sz="3600" b="1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>
                        <a:buFont typeface="Arial" pitchFamily="34" charset="0"/>
                        <a:buChar char="•"/>
                      </a:pPr>
                      <a:endParaRPr lang="en-US" sz="28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bn-IN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সকলকেই ধন্যবাদ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3" name="Picture 2" descr="Capture.PNf2.PNG"/>
          <p:cNvPicPr>
            <a:picLocks noChangeAspect="1"/>
          </p:cNvPicPr>
          <p:nvPr/>
        </p:nvPicPr>
        <p:blipFill>
          <a:blip r:embed="rId2"/>
          <a:srcRect r="1887"/>
          <a:stretch>
            <a:fillRect/>
          </a:stretch>
        </p:blipFill>
        <p:spPr>
          <a:xfrm>
            <a:off x="381000" y="1524000"/>
            <a:ext cx="8382000" cy="469610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prstTxWarp prst="textWave1">
              <a:avLst/>
            </a:prstTxWarp>
            <a:normAutofit/>
          </a:bodyPr>
          <a:lstStyle/>
          <a:p>
            <a:r>
              <a:rPr lang="bn-IN" sz="5400" b="1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rgbClr val="C00000"/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</a:effectLst>
              </a:rPr>
              <a:t>পাঠ পরিচিতি</a:t>
            </a:r>
            <a:endParaRPr lang="en-US" sz="5400" b="1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rgbClr val="C00000"/>
              </a:solidFill>
              <a:effectLst>
                <a:innerShdw blurRad="50800" dist="50800" dir="8100000">
                  <a:srgbClr val="7D7D7D">
                    <a:alpha val="73000"/>
                  </a:srgbClr>
                </a:innerShdw>
              </a:effectLst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114800"/>
                <a:gridCol w="4114800"/>
              </a:tblGrid>
              <a:tr h="4800600">
                <a:tc>
                  <a:txBody>
                    <a:bodyPr/>
                    <a:lstStyle/>
                    <a:p>
                      <a:endParaRPr lang="bn-IN" sz="32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bn-IN" sz="3200" b="1" dirty="0" smtClean="0">
                          <a:solidFill>
                            <a:srgbClr val="002060"/>
                          </a:solidFill>
                        </a:rPr>
                        <a:t>শ্রেনিঃইবতেদায়ী</a:t>
                      </a:r>
                      <a:r>
                        <a:rPr lang="bn-IN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bn-IN" sz="3200" b="1" dirty="0" smtClean="0">
                          <a:solidFill>
                            <a:srgbClr val="002060"/>
                          </a:solidFill>
                        </a:rPr>
                        <a:t>৫ম</a:t>
                      </a:r>
                      <a:r>
                        <a:rPr lang="bn-IN" sz="3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bn-IN" sz="32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</a:p>
                    <a:p>
                      <a:r>
                        <a:rPr lang="bn-IN" sz="3200" b="1" baseline="0" dirty="0" smtClean="0">
                          <a:solidFill>
                            <a:srgbClr val="002060"/>
                          </a:solidFill>
                        </a:rPr>
                        <a:t>বিষয়ঃবাংলাদেশ ও</a:t>
                      </a:r>
                    </a:p>
                    <a:p>
                      <a:r>
                        <a:rPr lang="bn-IN" sz="3200" b="1" baseline="0" dirty="0" smtClean="0">
                          <a:solidFill>
                            <a:srgbClr val="002060"/>
                          </a:solidFill>
                        </a:rPr>
                        <a:t>বিশ্ব পরিচয় </a:t>
                      </a:r>
                    </a:p>
                    <a:p>
                      <a:r>
                        <a:rPr lang="bn-IN" sz="3200" b="1" baseline="0" dirty="0" smtClean="0">
                          <a:solidFill>
                            <a:srgbClr val="002060"/>
                          </a:solidFill>
                        </a:rPr>
                        <a:t>অধ্যায়ঃ১</a:t>
                      </a:r>
                    </a:p>
                    <a:p>
                      <a:r>
                        <a:rPr lang="bn-IN" sz="3200" b="1" baseline="0" dirty="0" smtClean="0">
                          <a:solidFill>
                            <a:srgbClr val="002060"/>
                          </a:solidFill>
                        </a:rPr>
                        <a:t>আমাদের মুক্তিযুদ্ধ </a:t>
                      </a:r>
                    </a:p>
                    <a:p>
                      <a:r>
                        <a:rPr lang="bn-IN" sz="3200" b="1" baseline="0" dirty="0" smtClean="0">
                          <a:solidFill>
                            <a:srgbClr val="002060"/>
                          </a:solidFill>
                        </a:rPr>
                        <a:t>(মুক্তিযুদ্ধে সামরিক বাহিনী) </a:t>
                      </a:r>
                    </a:p>
                    <a:p>
                      <a:r>
                        <a:rPr lang="bn-IN" sz="3200" b="1" baseline="0" dirty="0" smtClean="0">
                          <a:solidFill>
                            <a:srgbClr val="002060"/>
                          </a:solidFill>
                        </a:rPr>
                        <a:t>সময়ঃ৪০মিঃ </a:t>
                      </a:r>
                    </a:p>
                    <a:p>
                      <a:r>
                        <a:rPr lang="bn-IN" sz="3200" b="1" baseline="0" dirty="0" smtClean="0">
                          <a:solidFill>
                            <a:srgbClr val="002060"/>
                          </a:solidFill>
                        </a:rPr>
                        <a:t>তারিখঃ০৭/১১/২১ইং- </a:t>
                      </a:r>
                      <a:endParaRPr lang="en-US" sz="32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Capture.PNG f.PNG"/>
          <p:cNvPicPr>
            <a:picLocks noChangeAspect="1"/>
          </p:cNvPicPr>
          <p:nvPr/>
        </p:nvPicPr>
        <p:blipFill>
          <a:blip r:embed="rId3"/>
          <a:srcRect l="51295" t="-1666" r="30570"/>
          <a:stretch>
            <a:fillRect/>
          </a:stretch>
        </p:blipFill>
        <p:spPr>
          <a:xfrm>
            <a:off x="4495800" y="1752600"/>
            <a:ext cx="304800" cy="4648201"/>
          </a:xfrm>
          <a:prstGeom prst="rect">
            <a:avLst/>
          </a:prstGeom>
        </p:spPr>
      </p:pic>
      <p:pic>
        <p:nvPicPr>
          <p:cNvPr id="9" name="Picture 8" descr="Screenshot_20200112_113737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76800" y="1676400"/>
            <a:ext cx="3810000" cy="4800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বঙ্গবন্ধু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676400"/>
            <a:ext cx="8991600" cy="51816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prstTxWarp prst="textPlain">
              <a:avLst/>
            </a:prstTxWarp>
            <a:noAutofit/>
          </a:bodyPr>
          <a:lstStyle/>
          <a:p>
            <a:r>
              <a:rPr lang="bn-IN" sz="8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hialkhanMJ" pitchFamily="2" charset="0"/>
              </a:rPr>
              <a:t>পাঠ সূচনা </a:t>
            </a:r>
            <a:endParaRPr lang="en-US" sz="8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hialkhanMJ" pitchFamily="2" charset="0"/>
              <a:cs typeface="ArhialkhanMJ" pitchFamily="2" charset="0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57200" y="1752600"/>
          <a:ext cx="8229600" cy="5105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5105400">
                <a:tc>
                  <a:txBody>
                    <a:bodyPr/>
                    <a:lstStyle/>
                    <a:p>
                      <a:endParaRPr lang="bn-IN" sz="72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bn-IN" sz="60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bn-IN" sz="60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endParaRPr lang="bn-IN" sz="6000" b="1" dirty="0" smtClean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bn-IN" sz="60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 </a:t>
                      </a:r>
                      <a:r>
                        <a:rPr lang="en-US" sz="6000" b="1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স্বাধীনতার</a:t>
                      </a:r>
                      <a:r>
                        <a:rPr lang="en-US" sz="6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মহা</a:t>
                      </a:r>
                      <a:r>
                        <a:rPr lang="bn-IN" sz="60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r>
                        <a:rPr lang="en-US" sz="6000" b="1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নায়ক</a:t>
                      </a:r>
                      <a:r>
                        <a:rPr lang="bn-IN" sz="7200" b="1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</a:rPr>
                        <a:t> </a:t>
                      </a:r>
                      <a:endParaRPr lang="en-US" sz="7200" b="1" dirty="0">
                        <a:solidFill>
                          <a:schemeClr val="tx2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আমাদের মুক্তি যুদ্ধ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600200"/>
            <a:ext cx="83820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3"/>
            <a:tile tx="0" ty="0" sx="100000" sy="100000" flip="none" algn="tl"/>
          </a:blipFill>
        </p:spPr>
        <p:txBody>
          <a:bodyPr>
            <a:prstTxWarp prst="textWave2">
              <a:avLst/>
            </a:prstTxWarp>
          </a:bodyPr>
          <a:lstStyle/>
          <a:p>
            <a:r>
              <a:rPr lang="bn-IN" dirty="0" smtClean="0">
                <a:solidFill>
                  <a:srgbClr val="C00000"/>
                </a:solidFill>
              </a:rPr>
              <a:t>পাঠ ঘোষনা </a:t>
            </a:r>
            <a:endParaRPr lang="en-US" dirty="0">
              <a:solidFill>
                <a:srgbClr val="C000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907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4648200">
                <a:tc>
                  <a:txBody>
                    <a:bodyPr/>
                    <a:lstStyle/>
                    <a:p>
                      <a:endParaRPr lang="bn-IN" sz="4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bn-IN" sz="4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bn-IN" sz="4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bn-IN" sz="4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endParaRPr lang="bn-IN" sz="4800" b="1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bn-IN" sz="3600" b="1" dirty="0" smtClean="0">
                          <a:solidFill>
                            <a:srgbClr val="002060"/>
                          </a:solidFill>
                        </a:rPr>
                        <a:t>আজকের পাঠ</a:t>
                      </a:r>
                      <a:r>
                        <a:rPr lang="bn-IN" sz="3600" b="1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endParaRPr lang="bn-IN" sz="4000" b="1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bn-IN" sz="40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        </a:t>
                      </a:r>
                      <a:r>
                        <a:rPr lang="bn-IN" sz="40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  </a:t>
                      </a:r>
                      <a:r>
                        <a:rPr lang="bn-IN" sz="32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মুক্তিযুদ্ধে</a:t>
                      </a:r>
                      <a:r>
                        <a:rPr lang="bn-IN" sz="32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সামরিক বাহিনী </a:t>
                      </a:r>
                      <a:endParaRPr lang="en-US" sz="32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prstTxWarp prst="textCurveUp">
              <a:avLst/>
            </a:prstTxWarp>
            <a:normAutofit/>
          </a:bodyPr>
          <a:lstStyle/>
          <a:p>
            <a:r>
              <a:rPr lang="bn-IN" sz="5400" b="1" dirty="0" smtClean="0">
                <a:solidFill>
                  <a:srgbClr val="002060"/>
                </a:solidFill>
              </a:rPr>
              <a:t>শিখনফল</a:t>
            </a:r>
            <a:r>
              <a:rPr lang="bn-IN" sz="5400" b="1" dirty="0" smtClean="0"/>
              <a:t> </a:t>
            </a:r>
            <a:endParaRPr lang="en-US" sz="5400" b="1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1511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5105400">
                <a:tc>
                  <a:txBody>
                    <a:bodyPr/>
                    <a:lstStyle/>
                    <a:p>
                      <a:r>
                        <a:rPr lang="bn-IN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            </a:t>
                      </a:r>
                      <a:r>
                        <a:rPr lang="bn-IN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bn-IN" sz="32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 </a:t>
                      </a:r>
                      <a:r>
                        <a:rPr lang="bn-IN" sz="4400" b="1" dirty="0" smtClean="0">
                          <a:solidFill>
                            <a:srgbClr val="002060"/>
                          </a:solidFill>
                        </a:rPr>
                        <a:t>এ পাঠে</a:t>
                      </a:r>
                      <a:r>
                        <a:rPr lang="bn-IN" sz="4400" b="1" baseline="0" dirty="0" smtClean="0">
                          <a:solidFill>
                            <a:srgbClr val="002060"/>
                          </a:solidFill>
                        </a:rPr>
                        <a:t> শিক্ষার্থীরা ---</a:t>
                      </a:r>
                      <a:endParaRPr lang="bn-IN" sz="32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bn-IN" sz="3200" b="1" baseline="0" dirty="0" smtClean="0">
                          <a:solidFill>
                            <a:srgbClr val="FF0000"/>
                          </a:solidFill>
                        </a:rPr>
                        <a:t>মুক্তিযুদ্ধে  সামরিক বাহিনীগণ অংশ গ্রহন করেছিল তা বলতে পারবে;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bn-IN" sz="3200" b="1" baseline="0" dirty="0" smtClean="0">
                          <a:solidFill>
                            <a:srgbClr val="002060"/>
                          </a:solidFill>
                        </a:rPr>
                        <a:t>মুক্তিযুদ্ধে তিনটি বিগ্রেড ফোর্সে যারা নেতৃত্ব দিয়েছিল তাদের নাম বলতে পারবে; </a:t>
                      </a:r>
                    </a:p>
                    <a:p>
                      <a:pPr>
                        <a:buFont typeface="Wingdings" pitchFamily="2" charset="2"/>
                        <a:buChar char="Ø"/>
                      </a:pPr>
                      <a:r>
                        <a:rPr lang="bn-IN" sz="32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যুদ্ধ পরিচালনার সুবিধার্থে দেশটিকে ১১টি সেক্টরে ভাগ করে সর্বস্থরের জনগণ যুদ্ধ করে দেশকে স্বাধীন করা হয় তা বর্ণনা করতে পারবে। </a:t>
                      </a:r>
                    </a:p>
                    <a:p>
                      <a:pPr>
                        <a:buFont typeface="Wingdings" pitchFamily="2" charset="2"/>
                        <a:buNone/>
                      </a:pPr>
                      <a:endParaRPr lang="en-US" sz="32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পূর্ব-ও-পশ্চিম-পাকিস্তানের-মানচিত্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1600200"/>
            <a:ext cx="8534400" cy="525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prstTxWarp prst="textCurveUp">
              <a:avLst/>
            </a:prstTxWarp>
          </a:bodyPr>
          <a:lstStyle/>
          <a:p>
            <a:r>
              <a:rPr lang="bn-IN" b="1" dirty="0" smtClean="0">
                <a:solidFill>
                  <a:srgbClr val="002060"/>
                </a:solidFill>
              </a:rPr>
              <a:t>ছবি দেখি বলি </a:t>
            </a:r>
            <a:endParaRPr lang="en-US" b="1" dirty="0">
              <a:solidFill>
                <a:srgbClr val="00206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315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5105400">
                <a:tc>
                  <a:txBody>
                    <a:bodyPr/>
                    <a:lstStyle/>
                    <a:p>
                      <a:r>
                        <a:rPr lang="bn-IN" dirty="0" smtClean="0"/>
                        <a:t>                               </a:t>
                      </a:r>
                      <a:endParaRPr lang="bn-IN" sz="2400" b="1" baseline="0" dirty="0" smtClean="0">
                        <a:solidFill>
                          <a:srgbClr val="002060"/>
                        </a:solidFill>
                      </a:endParaRPr>
                    </a:p>
                    <a:p>
                      <a:r>
                        <a:rPr lang="bn-IN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 </a:t>
                      </a:r>
                    </a:p>
                    <a:p>
                      <a:endParaRPr lang="bn-IN" sz="2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bn-IN" sz="2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bn-IN" sz="2400" b="1" baseline="0" dirty="0" smtClean="0">
                          <a:solidFill>
                            <a:schemeClr val="accent6">
                              <a:lumMod val="75000"/>
                            </a:schemeClr>
                          </a:solidFill>
                        </a:rPr>
                        <a:t>পশ্চিম পাকিস্থান  , 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১৯৪৭সালে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ভারত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-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পাকিস্থান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bn-IN" sz="2400" b="1" baseline="0" dirty="0" smtClean="0">
                          <a:solidFill>
                            <a:srgbClr val="FF0000"/>
                          </a:solidFill>
                        </a:rPr>
                        <a:t>ভাগ হয়</a:t>
                      </a:r>
                      <a:endParaRPr lang="bn-IN" sz="2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bn-IN" sz="2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bn-IN" sz="24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4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bn-IN" sz="2400" b="1" dirty="0" smtClean="0">
                          <a:solidFill>
                            <a:srgbClr val="FF0000"/>
                          </a:solidFill>
                        </a:rPr>
                        <a:t>পূর্ব পাকিস্থান</a:t>
                      </a:r>
                      <a:r>
                        <a:rPr lang="bn-IN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endParaRPr lang="en-US" sz="24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r>
                        <a:rPr lang="bn-IN" sz="2400" b="1" baseline="0" dirty="0" smtClean="0">
                          <a:solidFill>
                            <a:srgbClr val="FF0000"/>
                          </a:solidFill>
                        </a:rPr>
                        <a:t>১৯৭১সালে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মু</a:t>
                      </a:r>
                      <a:r>
                        <a:rPr lang="bn-IN" sz="2400" b="1" baseline="0" dirty="0" smtClean="0">
                          <a:solidFill>
                            <a:srgbClr val="FF0000"/>
                          </a:solidFill>
                        </a:rPr>
                        <a:t>ক্তিযুদ্ধ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করে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স্বাধীনতা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2400" b="1" baseline="0" dirty="0" err="1" smtClean="0">
                          <a:solidFill>
                            <a:srgbClr val="FF0000"/>
                          </a:solidFill>
                        </a:rPr>
                        <a:t>অর্জন</a:t>
                      </a:r>
                      <a:r>
                        <a:rPr lang="en-US" sz="2400" b="1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</a:p>
                    <a:p>
                      <a:endParaRPr lang="bn-IN" sz="24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4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400" b="1" baseline="0" dirty="0" smtClean="0">
                        <a:solidFill>
                          <a:srgbClr val="FF0000"/>
                        </a:solidFill>
                      </a:endParaRPr>
                    </a:p>
                    <a:p>
                      <a:endParaRPr lang="bn-IN" sz="2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bn-IN" sz="2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r>
                        <a:rPr lang="bn-IN" sz="2400" b="1" dirty="0" smtClean="0">
                          <a:solidFill>
                            <a:srgbClr val="002060"/>
                          </a:solidFill>
                        </a:rPr>
                        <a:t>                                                          </a:t>
                      </a:r>
                      <a:endParaRPr lang="bn-IN" sz="2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bn-IN" sz="2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bn-IN" sz="2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bn-IN" sz="2400" b="1" baseline="0" dirty="0" smtClean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  <a:p>
                      <a:endParaRPr lang="en-US" sz="2400" b="1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Down Arrow 6"/>
          <p:cNvSpPr/>
          <p:nvPr/>
        </p:nvSpPr>
        <p:spPr>
          <a:xfrm>
            <a:off x="1143000" y="1676400"/>
            <a:ext cx="484632" cy="12070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mtClean="0"/>
              <a:t>পাকিস্থান</a:t>
            </a:r>
            <a:endParaRPr lang="en-US"/>
          </a:p>
        </p:txBody>
      </p:sp>
      <p:sp>
        <p:nvSpPr>
          <p:cNvPr id="8" name="Down Arrow 7"/>
          <p:cNvSpPr/>
          <p:nvPr/>
        </p:nvSpPr>
        <p:spPr>
          <a:xfrm>
            <a:off x="7010400" y="2362200"/>
            <a:ext cx="484632" cy="1054608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dirty="0" smtClean="0"/>
              <a:t> </a:t>
            </a:r>
            <a:r>
              <a:rPr lang="bn-IN" dirty="0" smtClean="0">
                <a:solidFill>
                  <a:srgbClr val="FF0000"/>
                </a:solidFill>
              </a:rPr>
              <a:t>বাংলাদেশ</a:t>
            </a:r>
            <a:r>
              <a:rPr lang="bn-IN" dirty="0" smtClean="0"/>
              <a:t> </a:t>
            </a:r>
            <a:endParaRPr lang="en-US" dirty="0"/>
          </a:p>
        </p:txBody>
      </p:sp>
      <p:sp>
        <p:nvSpPr>
          <p:cNvPr id="9" name="Oval 8"/>
          <p:cNvSpPr/>
          <p:nvPr/>
        </p:nvSpPr>
        <p:spPr>
          <a:xfrm>
            <a:off x="6781800" y="2362200"/>
            <a:ext cx="914400" cy="9906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20615977">
            <a:off x="5715000" y="3733800"/>
            <a:ext cx="9784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ind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2600" y="3581400"/>
            <a:ext cx="1352550" cy="8429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8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n-IN" sz="4800" b="1" dirty="0" smtClean="0">
                <a:solidFill>
                  <a:schemeClr val="accent6">
                    <a:lumMod val="75000"/>
                  </a:schemeClr>
                </a:solidFill>
              </a:rPr>
              <a:t>ছবিতে কি দেখছি ? </a:t>
            </a:r>
            <a:endParaRPr lang="en-US" sz="4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8768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4876800">
                <a:tc>
                  <a:txBody>
                    <a:bodyPr/>
                    <a:lstStyle/>
                    <a:p>
                      <a:r>
                        <a:rPr lang="bn-IN" sz="4000" b="1" dirty="0" smtClean="0">
                          <a:solidFill>
                            <a:srgbClr val="002060"/>
                          </a:solidFill>
                        </a:rPr>
                        <a:t>১৯৪৭সালে</a:t>
                      </a:r>
                      <a:r>
                        <a:rPr lang="bn-IN" sz="4000" b="1" baseline="0" dirty="0" smtClean="0">
                          <a:solidFill>
                            <a:srgbClr val="002060"/>
                          </a:solidFill>
                        </a:rPr>
                        <a:t> পাকিস্থান রাষ্ট্রের জন্ম হয় । পূর্ব-পশ্চিম পাকিস্থান। আমরা ছিলাম পূর্ব পাকিস্থানের অংশে ১৯৭১ সালে যুদ্ধ করে স্বাধীন হয় যার নাম রাখা হয় বাংলাদেশ।              </a:t>
                      </a:r>
                      <a:endParaRPr lang="en-US" sz="4000" b="1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bn-IN" b="1" dirty="0" smtClean="0">
                <a:solidFill>
                  <a:srgbClr val="002060"/>
                </a:solidFill>
              </a:rPr>
              <a:t>কারা ১৯৭১সালে যুদ্ধ করে</a:t>
            </a:r>
            <a:r>
              <a:rPr lang="bn-IN" dirty="0" smtClean="0"/>
              <a:t>?  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502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229600"/>
              </a:tblGrid>
              <a:tr h="5029200">
                <a:tc>
                  <a:txBody>
                    <a:bodyPr/>
                    <a:lstStyle/>
                    <a:p>
                      <a:endParaRPr lang="bn-IN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bn-IN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bn-IN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bn-IN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bn-IN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bn-IN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endParaRPr lang="bn-IN" sz="3600" b="1" dirty="0" smtClean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  <a:p>
                      <a:r>
                        <a:rPr lang="bn-IN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সামরিক</a:t>
                      </a:r>
                      <a:r>
                        <a:rPr lang="bn-IN" sz="3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bn-IN" sz="3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বাহিনী, গেরিলা বে-সামরিক যোদ্ধা</a:t>
                      </a:r>
                      <a:r>
                        <a:rPr lang="bn-IN" sz="3600" b="1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 ও সাধারণ মানুষ। </a:t>
                      </a:r>
                      <a:endParaRPr lang="en-US" sz="3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234309kk--2---16-08-2020-8.jpgফোওজ.jpg"/>
          <p:cNvPicPr>
            <a:picLocks noChangeAspect="1"/>
          </p:cNvPicPr>
          <p:nvPr/>
        </p:nvPicPr>
        <p:blipFill>
          <a:blip r:embed="rId2"/>
          <a:srcRect t="18219" b="18841"/>
          <a:stretch>
            <a:fillRect/>
          </a:stretch>
        </p:blipFill>
        <p:spPr>
          <a:xfrm>
            <a:off x="457200" y="1524000"/>
            <a:ext cx="8305800" cy="1752600"/>
          </a:xfrm>
          <a:prstGeom prst="rect">
            <a:avLst/>
          </a:prstGeom>
        </p:spPr>
      </p:pic>
      <p:pic>
        <p:nvPicPr>
          <p:cNvPr id="7" name="Picture 6" descr="glorious-moment-of-the-liberation-war-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3352800"/>
            <a:ext cx="8305800" cy="20193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457</Words>
  <Application>Microsoft Office PowerPoint</Application>
  <PresentationFormat>On-screen Show (4:3)</PresentationFormat>
  <Paragraphs>131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স্বা      গ      ত     ম </vt:lpstr>
      <vt:lpstr>শিক্ষক পরিচিতি </vt:lpstr>
      <vt:lpstr>পাঠ পরিচিতি</vt:lpstr>
      <vt:lpstr>পাঠ সূচনা </vt:lpstr>
      <vt:lpstr>পাঠ ঘোষনা </vt:lpstr>
      <vt:lpstr>শিখনফল </vt:lpstr>
      <vt:lpstr>ছবি দেখি বলি </vt:lpstr>
      <vt:lpstr>ছবিতে কি দেখছি ? </vt:lpstr>
      <vt:lpstr>কারা ১৯৭১সালে যুদ্ধ করে?  </vt:lpstr>
      <vt:lpstr>আলোচনা করি যুদ্ধ কিভাবে হয় ?</vt:lpstr>
      <vt:lpstr>তিনি কে? </vt:lpstr>
      <vt:lpstr>একক কাজ </vt:lpstr>
      <vt:lpstr>ছবি দেখি ও বলি </vt:lpstr>
      <vt:lpstr>জোড়ায় কাজ </vt:lpstr>
      <vt:lpstr>ইহা কিসের চিত্র?  </vt:lpstr>
      <vt:lpstr>যুদ্ধ পরিচালনা সুবিধার্থে দেশটিকে  ১১টি সেক্টরে ভাগ করা হয়েছিল  </vt:lpstr>
      <vt:lpstr>ছবিটি দেখ ও নিচের বাক্যটি খাতায় লিখ </vt:lpstr>
      <vt:lpstr>এখানে কি? </vt:lpstr>
      <vt:lpstr>দলীয় কাজ </vt:lpstr>
      <vt:lpstr>মূল্যায়ন </vt:lpstr>
      <vt:lpstr>বাড়ীর কাজ</vt:lpstr>
      <vt:lpstr>সকলকেই ধন্যবাদ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Enolez World</dc:creator>
  <cp:lastModifiedBy>Enolez World</cp:lastModifiedBy>
  <cp:revision>209</cp:revision>
  <dcterms:created xsi:type="dcterms:W3CDTF">2006-08-16T00:00:00Z</dcterms:created>
  <dcterms:modified xsi:type="dcterms:W3CDTF">2021-11-10T11:39:22Z</dcterms:modified>
</cp:coreProperties>
</file>