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773C1D-443C-4C3D-B56B-B81D4F117C58}" type="datetimeFigureOut">
              <a:rPr lang="en-US" smtClean="0"/>
              <a:t>12/2/2021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95A5040-416A-4051-AF3D-D55E7235D2E8}" type="slidenum">
              <a:rPr lang="en-US" smtClean="0"/>
              <a:t>‹#›</a:t>
            </a:fld>
            <a:endParaRPr lang="en-US"/>
          </a:p>
        </p:txBody>
      </p:sp>
    </p:spTree>
    <p:extLst>
      <p:ext uri="{BB962C8B-B14F-4D97-AF65-F5344CB8AC3E}">
        <p14:creationId xmlns:p14="http://schemas.microsoft.com/office/powerpoint/2010/main" val="1039805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773C1D-443C-4C3D-B56B-B81D4F117C58}" type="datetimeFigureOut">
              <a:rPr lang="en-US" smtClean="0"/>
              <a:t>12/2/2021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95A5040-416A-4051-AF3D-D55E7235D2E8}" type="slidenum">
              <a:rPr lang="en-US" smtClean="0"/>
              <a:t>‹#›</a:t>
            </a:fld>
            <a:endParaRPr lang="en-US"/>
          </a:p>
        </p:txBody>
      </p:sp>
    </p:spTree>
    <p:extLst>
      <p:ext uri="{BB962C8B-B14F-4D97-AF65-F5344CB8AC3E}">
        <p14:creationId xmlns:p14="http://schemas.microsoft.com/office/powerpoint/2010/main" val="4193893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773C1D-443C-4C3D-B56B-B81D4F117C58}" type="datetimeFigureOut">
              <a:rPr lang="en-US" smtClean="0"/>
              <a:t>12/2/2021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95A5040-416A-4051-AF3D-D55E7235D2E8}" type="slidenum">
              <a:rPr lang="en-US" smtClean="0"/>
              <a:t>‹#›</a:t>
            </a:fld>
            <a:endParaRPr lang="en-US"/>
          </a:p>
        </p:txBody>
      </p:sp>
    </p:spTree>
    <p:extLst>
      <p:ext uri="{BB962C8B-B14F-4D97-AF65-F5344CB8AC3E}">
        <p14:creationId xmlns:p14="http://schemas.microsoft.com/office/powerpoint/2010/main" val="296868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773C1D-443C-4C3D-B56B-B81D4F117C58}" type="datetimeFigureOut">
              <a:rPr lang="en-US" smtClean="0"/>
              <a:t>12/2/2021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95A5040-416A-4051-AF3D-D55E7235D2E8}" type="slidenum">
              <a:rPr lang="en-US" smtClean="0"/>
              <a:t>‹#›</a:t>
            </a:fld>
            <a:endParaRPr lang="en-US"/>
          </a:p>
        </p:txBody>
      </p:sp>
    </p:spTree>
    <p:extLst>
      <p:ext uri="{BB962C8B-B14F-4D97-AF65-F5344CB8AC3E}">
        <p14:creationId xmlns:p14="http://schemas.microsoft.com/office/powerpoint/2010/main" val="1126974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773C1D-443C-4C3D-B56B-B81D4F117C58}" type="datetimeFigureOut">
              <a:rPr lang="en-US" smtClean="0"/>
              <a:t>12/2/2021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95A5040-416A-4051-AF3D-D55E7235D2E8}" type="slidenum">
              <a:rPr lang="en-US" smtClean="0"/>
              <a:t>‹#›</a:t>
            </a:fld>
            <a:endParaRPr lang="en-US"/>
          </a:p>
        </p:txBody>
      </p:sp>
    </p:spTree>
    <p:extLst>
      <p:ext uri="{BB962C8B-B14F-4D97-AF65-F5344CB8AC3E}">
        <p14:creationId xmlns:p14="http://schemas.microsoft.com/office/powerpoint/2010/main" val="203642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773C1D-443C-4C3D-B56B-B81D4F117C58}" type="datetimeFigureOut">
              <a:rPr lang="en-US" smtClean="0"/>
              <a:t>12/2/2021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95A5040-416A-4051-AF3D-D55E7235D2E8}" type="slidenum">
              <a:rPr lang="en-US" smtClean="0"/>
              <a:t>‹#›</a:t>
            </a:fld>
            <a:endParaRPr lang="en-US"/>
          </a:p>
        </p:txBody>
      </p:sp>
    </p:spTree>
    <p:extLst>
      <p:ext uri="{BB962C8B-B14F-4D97-AF65-F5344CB8AC3E}">
        <p14:creationId xmlns:p14="http://schemas.microsoft.com/office/powerpoint/2010/main" val="2004229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E2773C1D-443C-4C3D-B56B-B81D4F117C58}" type="datetimeFigureOut">
              <a:rPr lang="en-US" smtClean="0"/>
              <a:t>12/2/2021</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495A5040-416A-4051-AF3D-D55E7235D2E8}" type="slidenum">
              <a:rPr lang="en-US" smtClean="0"/>
              <a:t>‹#›</a:t>
            </a:fld>
            <a:endParaRPr lang="en-US"/>
          </a:p>
        </p:txBody>
      </p:sp>
    </p:spTree>
    <p:extLst>
      <p:ext uri="{BB962C8B-B14F-4D97-AF65-F5344CB8AC3E}">
        <p14:creationId xmlns:p14="http://schemas.microsoft.com/office/powerpoint/2010/main" val="208427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E2773C1D-443C-4C3D-B56B-B81D4F117C58}" type="datetimeFigureOut">
              <a:rPr lang="en-US" smtClean="0"/>
              <a:t>12/2/2021</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495A5040-416A-4051-AF3D-D55E7235D2E8}" type="slidenum">
              <a:rPr lang="en-US" smtClean="0"/>
              <a:t>‹#›</a:t>
            </a:fld>
            <a:endParaRPr lang="en-US"/>
          </a:p>
        </p:txBody>
      </p:sp>
    </p:spTree>
    <p:extLst>
      <p:ext uri="{BB962C8B-B14F-4D97-AF65-F5344CB8AC3E}">
        <p14:creationId xmlns:p14="http://schemas.microsoft.com/office/powerpoint/2010/main" val="1639132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E2773C1D-443C-4C3D-B56B-B81D4F117C58}" type="datetimeFigureOut">
              <a:rPr lang="en-US" smtClean="0"/>
              <a:t>12/2/2021</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495A5040-416A-4051-AF3D-D55E7235D2E8}" type="slidenum">
              <a:rPr lang="en-US" smtClean="0"/>
              <a:t>‹#›</a:t>
            </a:fld>
            <a:endParaRPr lang="en-US"/>
          </a:p>
        </p:txBody>
      </p:sp>
    </p:spTree>
    <p:extLst>
      <p:ext uri="{BB962C8B-B14F-4D97-AF65-F5344CB8AC3E}">
        <p14:creationId xmlns:p14="http://schemas.microsoft.com/office/powerpoint/2010/main" val="976567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773C1D-443C-4C3D-B56B-B81D4F117C58}" type="datetimeFigureOut">
              <a:rPr lang="en-US" smtClean="0"/>
              <a:t>12/2/2021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95A5040-416A-4051-AF3D-D55E7235D2E8}" type="slidenum">
              <a:rPr lang="en-US" smtClean="0"/>
              <a:t>‹#›</a:t>
            </a:fld>
            <a:endParaRPr lang="en-US"/>
          </a:p>
        </p:txBody>
      </p:sp>
    </p:spTree>
    <p:extLst>
      <p:ext uri="{BB962C8B-B14F-4D97-AF65-F5344CB8AC3E}">
        <p14:creationId xmlns:p14="http://schemas.microsoft.com/office/powerpoint/2010/main" val="282724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773C1D-443C-4C3D-B56B-B81D4F117C58}" type="datetimeFigureOut">
              <a:rPr lang="en-US" smtClean="0"/>
              <a:t>12/2/2021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95A5040-416A-4051-AF3D-D55E7235D2E8}" type="slidenum">
              <a:rPr lang="en-US" smtClean="0"/>
              <a:t>‹#›</a:t>
            </a:fld>
            <a:endParaRPr lang="en-US"/>
          </a:p>
        </p:txBody>
      </p:sp>
    </p:spTree>
    <p:extLst>
      <p:ext uri="{BB962C8B-B14F-4D97-AF65-F5344CB8AC3E}">
        <p14:creationId xmlns:p14="http://schemas.microsoft.com/office/powerpoint/2010/main" val="11609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ame 6"/>
          <p:cNvSpPr/>
          <p:nvPr userDrawn="1"/>
        </p:nvSpPr>
        <p:spPr>
          <a:xfrm>
            <a:off x="0" y="0"/>
            <a:ext cx="12192000" cy="6858000"/>
          </a:xfrm>
          <a:prstGeom prst="frame">
            <a:avLst>
              <a:gd name="adj1" fmla="val 69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21706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wikilogy.com/tree-plantation-essay-composition/" TargetMode="External"/><Relationship Id="rId2" Type="http://schemas.openxmlformats.org/officeDocument/2006/relationships/hyperlink" Target="https://www.wikilogy.com/application-sinking-tube-wells-village/"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lc="http://schemas.openxmlformats.org/drawingml/2006/lockedCanvas" xmlns="" xmlns:a16="http://schemas.microsoft.com/office/drawing/2014/main" id="{116C2124-44E0-4E2E-BECC-9D1A7D28C306}"/>
              </a:ext>
            </a:extLst>
          </p:cNvPr>
          <p:cNvSpPr/>
          <p:nvPr/>
        </p:nvSpPr>
        <p:spPr>
          <a:xfrm>
            <a:off x="2466535" y="1670539"/>
            <a:ext cx="7258929" cy="2743200"/>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ln w="0"/>
                <a:solidFill>
                  <a:schemeClr val="tx1"/>
                </a:solidFill>
                <a:effectLst>
                  <a:outerShdw blurRad="38100" dist="19050" dir="2700000" algn="tl" rotWithShape="0">
                    <a:schemeClr val="dk1">
                      <a:alpha val="40000"/>
                    </a:schemeClr>
                  </a:outerShdw>
                </a:effectLst>
                <a:latin typeface="Book Antiqua" pitchFamily="18" charset="0"/>
              </a:rPr>
              <a:t>MD. </a:t>
            </a:r>
            <a:r>
              <a:rPr lang="en-US" dirty="0">
                <a:ln w="0"/>
                <a:solidFill>
                  <a:schemeClr val="tx1"/>
                </a:solidFill>
                <a:effectLst>
                  <a:outerShdw blurRad="38100" dist="19050" dir="2700000" algn="tl" rotWithShape="0">
                    <a:schemeClr val="dk1">
                      <a:alpha val="40000"/>
                    </a:schemeClr>
                  </a:outerShdw>
                </a:effectLst>
                <a:latin typeface="Book Antiqua" pitchFamily="18" charset="0"/>
              </a:rPr>
              <a:t>MANZURUL.ISLAM</a:t>
            </a:r>
          </a:p>
          <a:p>
            <a:pPr algn="ctr"/>
            <a:r>
              <a:rPr lang="en-US" dirty="0">
                <a:ln w="0"/>
                <a:solidFill>
                  <a:schemeClr val="tx1"/>
                </a:solidFill>
                <a:effectLst>
                  <a:outerShdw blurRad="38100" dist="19050" dir="2700000" algn="tl" rotWithShape="0">
                    <a:schemeClr val="dk1">
                      <a:alpha val="40000"/>
                    </a:schemeClr>
                  </a:outerShdw>
                </a:effectLst>
                <a:latin typeface="Book Antiqua" pitchFamily="18" charset="0"/>
              </a:rPr>
              <a:t>   AT</a:t>
            </a:r>
          </a:p>
          <a:p>
            <a:pPr algn="ctr"/>
            <a:r>
              <a:rPr lang="en-US" dirty="0">
                <a:ln w="0"/>
                <a:solidFill>
                  <a:schemeClr val="tx1"/>
                </a:solidFill>
                <a:effectLst>
                  <a:outerShdw blurRad="38100" dist="19050" dir="2700000" algn="tl" rotWithShape="0">
                    <a:schemeClr val="dk1">
                      <a:alpha val="40000"/>
                    </a:schemeClr>
                  </a:outerShdw>
                </a:effectLst>
                <a:latin typeface="Book Antiqua" pitchFamily="18" charset="0"/>
              </a:rPr>
              <a:t>ANDHARIJHAR A M </a:t>
            </a:r>
            <a:r>
              <a:rPr lang="en-US" dirty="0" smtClean="0">
                <a:ln w="0"/>
                <a:solidFill>
                  <a:schemeClr val="tx1"/>
                </a:solidFill>
                <a:effectLst>
                  <a:outerShdw blurRad="38100" dist="19050" dir="2700000" algn="tl" rotWithShape="0">
                    <a:schemeClr val="dk1">
                      <a:alpha val="40000"/>
                    </a:schemeClr>
                  </a:outerShdw>
                </a:effectLst>
                <a:latin typeface="Book Antiqua" pitchFamily="18" charset="0"/>
              </a:rPr>
              <a:t>A HIGH </a:t>
            </a:r>
            <a:r>
              <a:rPr lang="en-US" dirty="0">
                <a:ln w="0"/>
                <a:solidFill>
                  <a:schemeClr val="tx1"/>
                </a:solidFill>
                <a:effectLst>
                  <a:outerShdw blurRad="38100" dist="19050" dir="2700000" algn="tl" rotWithShape="0">
                    <a:schemeClr val="dk1">
                      <a:alpha val="40000"/>
                    </a:schemeClr>
                  </a:outerShdw>
                </a:effectLst>
                <a:latin typeface="Book Antiqua" pitchFamily="18" charset="0"/>
              </a:rPr>
              <a:t>SCHOOL.KURIGRAM</a:t>
            </a:r>
          </a:p>
        </p:txBody>
      </p:sp>
      <p:sp>
        <p:nvSpPr>
          <p:cNvPr id="5" name="Flowchart: Terminator 4">
            <a:extLst>
              <a:ext uri="{FF2B5EF4-FFF2-40B4-BE49-F238E27FC236}">
                <a16:creationId xmlns:lc="http://schemas.openxmlformats.org/drawingml/2006/lockedCanvas" xmlns="" xmlns:a16="http://schemas.microsoft.com/office/drawing/2014/main" id="{315C9061-3D0C-4763-A905-9331D6A0D2AA}"/>
              </a:ext>
            </a:extLst>
          </p:cNvPr>
          <p:cNvSpPr/>
          <p:nvPr/>
        </p:nvSpPr>
        <p:spPr>
          <a:xfrm>
            <a:off x="3092550" y="791307"/>
            <a:ext cx="6006905" cy="633047"/>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dirty="0"/>
              <a:t>Introduction</a:t>
            </a:r>
          </a:p>
        </p:txBody>
      </p:sp>
      <p:sp>
        <p:nvSpPr>
          <p:cNvPr id="6" name="Rectangle: Rounded Corners 9">
            <a:extLst>
              <a:ext uri="{FF2B5EF4-FFF2-40B4-BE49-F238E27FC236}">
                <a16:creationId xmlns:lc="http://schemas.openxmlformats.org/drawingml/2006/lockedCanvas" xmlns="" xmlns:a16="http://schemas.microsoft.com/office/drawing/2014/main" id="{574703C6-F057-4505-A1E7-2753243CAC8D}"/>
              </a:ext>
            </a:extLst>
          </p:cNvPr>
          <p:cNvSpPr/>
          <p:nvPr/>
        </p:nvSpPr>
        <p:spPr>
          <a:xfrm>
            <a:off x="2466536" y="4659924"/>
            <a:ext cx="7258929" cy="140676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u="sng" dirty="0">
                <a:latin typeface="Book Antiqua" pitchFamily="18" charset="0"/>
              </a:rPr>
              <a:t>Presentation made for </a:t>
            </a:r>
          </a:p>
          <a:p>
            <a:pPr algn="ctr"/>
            <a:r>
              <a:rPr lang="en-US" b="1" dirty="0">
                <a:latin typeface="Book Antiqua" pitchFamily="18" charset="0"/>
              </a:rPr>
              <a:t>Class </a:t>
            </a:r>
            <a:r>
              <a:rPr lang="en-US" b="1" dirty="0" smtClean="0">
                <a:latin typeface="Book Antiqua" pitchFamily="18" charset="0"/>
              </a:rPr>
              <a:t>VII</a:t>
            </a:r>
            <a:endParaRPr lang="en-US" b="1" dirty="0">
              <a:latin typeface="Book Antiqua" pitchFamily="18" charset="0"/>
            </a:endParaRPr>
          </a:p>
          <a:p>
            <a:pPr algn="ctr"/>
            <a:r>
              <a:rPr lang="en-US" b="1" dirty="0">
                <a:latin typeface="Book Antiqua" pitchFamily="18" charset="0"/>
              </a:rPr>
              <a:t>English </a:t>
            </a:r>
            <a:r>
              <a:rPr lang="en-US" b="1" dirty="0" smtClean="0">
                <a:latin typeface="Book Antiqua" pitchFamily="18" charset="0"/>
              </a:rPr>
              <a:t>Model Test Question</a:t>
            </a:r>
            <a:endParaRPr lang="en-US" b="1" dirty="0">
              <a:latin typeface="Book Antiqua" pitchFamily="18" charset="0"/>
            </a:endParaRPr>
          </a:p>
          <a:p>
            <a:pPr algn="ctr"/>
            <a:endParaRPr lang="en-US" b="1" dirty="0">
              <a:latin typeface="Book Antiqua"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8593" y="1808113"/>
            <a:ext cx="1280400" cy="1234026"/>
          </a:xfrm>
          <a:prstGeom prst="rect">
            <a:avLst/>
          </a:prstGeom>
        </p:spPr>
      </p:pic>
    </p:spTree>
    <p:extLst>
      <p:ext uri="{BB962C8B-B14F-4D97-AF65-F5344CB8AC3E}">
        <p14:creationId xmlns:p14="http://schemas.microsoft.com/office/powerpoint/2010/main" val="1814854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51472842"/>
              </p:ext>
            </p:extLst>
          </p:nvPr>
        </p:nvGraphicFramePr>
        <p:xfrm>
          <a:off x="941293" y="1314693"/>
          <a:ext cx="10367682" cy="2788920"/>
        </p:xfrm>
        <a:graphic>
          <a:graphicData uri="http://schemas.openxmlformats.org/drawingml/2006/table">
            <a:tbl>
              <a:tblPr/>
              <a:tblGrid>
                <a:gridCol w="5183841"/>
                <a:gridCol w="5183841"/>
              </a:tblGrid>
              <a:tr h="0">
                <a:tc>
                  <a:txBody>
                    <a:bodyPr/>
                    <a:lstStyle/>
                    <a:p>
                      <a:pPr algn="l"/>
                      <a:r>
                        <a:rPr lang="en-US" sz="2800" dirty="0">
                          <a:effectLst/>
                        </a:rPr>
                        <a:t>Column A</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800">
                          <a:effectLst/>
                        </a:rPr>
                        <a:t>Column B</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lang="en-US" sz="2800" dirty="0">
                          <a:effectLst/>
                        </a:rPr>
                        <a:t>Smoking is</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a:effectLst/>
                        </a:rPr>
                        <a:t>from smoking.</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lang="en-US" sz="2800" dirty="0">
                          <a:effectLst/>
                        </a:rPr>
                        <a:t>It harms</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a:effectLst/>
                        </a:rPr>
                        <a:t>a bad habit.</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lang="en-US" sz="2800" dirty="0">
                          <a:effectLst/>
                        </a:rPr>
                        <a:t>It may cause</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effectLst/>
                        </a:rPr>
                        <a:t>our health seriously.</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lang="en-US" sz="2800">
                          <a:effectLst/>
                        </a:rPr>
                        <a:t>So, we should follow</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effectLst/>
                        </a:rPr>
                        <a:t>the rules of health.</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lang="en-US" sz="2800">
                          <a:effectLst/>
                        </a:rPr>
                        <a:t>Rather, we must refrain</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effectLst/>
                        </a:rPr>
                        <a:t>cancer, heart disease, bronchitis.</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Rectangle 3"/>
          <p:cNvSpPr/>
          <p:nvPr/>
        </p:nvSpPr>
        <p:spPr>
          <a:xfrm>
            <a:off x="829236" y="376082"/>
            <a:ext cx="10681446" cy="369332"/>
          </a:xfrm>
          <a:prstGeom prst="rect">
            <a:avLst/>
          </a:prstGeom>
        </p:spPr>
        <p:txBody>
          <a:bodyPr wrap="square">
            <a:spAutoFit/>
          </a:bodyPr>
          <a:lstStyle/>
          <a:p>
            <a:pPr lvl="0" eaLnBrk="0" fontAlgn="base" hangingPunct="0">
              <a:spcBef>
                <a:spcPct val="0"/>
              </a:spcBef>
              <a:spcAft>
                <a:spcPct val="0"/>
              </a:spcAft>
            </a:pPr>
            <a:r>
              <a:rPr lang="en-US" b="1" dirty="0">
                <a:solidFill>
                  <a:srgbClr val="222222"/>
                </a:solidFill>
                <a:latin typeface="maven pro"/>
              </a:rPr>
              <a:t>6</a:t>
            </a:r>
            <a:r>
              <a:rPr kumimoji="0" lang="en-US" b="1" i="0" u="none" strike="noStrike" cap="none" normalizeH="0" baseline="0" dirty="0" smtClean="0">
                <a:ln>
                  <a:noFill/>
                </a:ln>
                <a:solidFill>
                  <a:srgbClr val="222222"/>
                </a:solidFill>
                <a:effectLst/>
                <a:latin typeface="maven pro"/>
              </a:rPr>
              <a:t>. Match the texts given in Column ‘A’ and Column ‘B’ to write five complete sentences.</a:t>
            </a:r>
            <a:r>
              <a:rPr kumimoji="0" lang="en-US" b="0" i="0" u="none" strike="noStrike" cap="none" normalizeH="0" baseline="0" dirty="0" smtClean="0">
                <a:ln>
                  <a:noFill/>
                </a:ln>
                <a:solidFill>
                  <a:srgbClr val="222222"/>
                </a:solidFill>
                <a:effectLst/>
                <a:latin typeface="maven pro"/>
              </a:rPr>
              <a:t> [1×5=5]</a:t>
            </a:r>
            <a:endParaRPr kumimoji="0" 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0523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2694" y="697503"/>
            <a:ext cx="10905564" cy="3231654"/>
          </a:xfrm>
          <a:prstGeom prst="rect">
            <a:avLst/>
          </a:prstGeom>
        </p:spPr>
        <p:txBody>
          <a:bodyPr wrap="square">
            <a:spAutoFit/>
          </a:bodyPr>
          <a:lstStyle/>
          <a:p>
            <a:endParaRPr lang="en-US" b="1" i="0" dirty="0" smtClean="0">
              <a:solidFill>
                <a:srgbClr val="222222"/>
              </a:solidFill>
              <a:effectLst/>
              <a:latin typeface="maven pro"/>
            </a:endParaRPr>
          </a:p>
          <a:p>
            <a:endParaRPr lang="en-US" b="1" dirty="0">
              <a:solidFill>
                <a:srgbClr val="222222"/>
              </a:solidFill>
              <a:latin typeface="maven pro"/>
            </a:endParaRPr>
          </a:p>
          <a:p>
            <a:r>
              <a:rPr lang="en-US" b="1" i="0" dirty="0" smtClean="0">
                <a:solidFill>
                  <a:srgbClr val="222222"/>
                </a:solidFill>
                <a:effectLst/>
                <a:latin typeface="maven pro"/>
              </a:rPr>
              <a:t>7. Use appropriate punctuation marks and capital letters where necessary.</a:t>
            </a:r>
            <a:r>
              <a:rPr lang="en-US" dirty="0">
                <a:solidFill>
                  <a:srgbClr val="222222"/>
                </a:solidFill>
                <a:latin typeface="maven pro"/>
              </a:rPr>
              <a:t> </a:t>
            </a:r>
            <a:r>
              <a:rPr lang="en-US" dirty="0" smtClean="0">
                <a:solidFill>
                  <a:srgbClr val="222222"/>
                </a:solidFill>
                <a:latin typeface="maven pro"/>
              </a:rPr>
              <a:t>    </a:t>
            </a:r>
            <a:r>
              <a:rPr lang="en-US" b="0" i="0" dirty="0" smtClean="0">
                <a:solidFill>
                  <a:srgbClr val="222222"/>
                </a:solidFill>
                <a:effectLst/>
                <a:latin typeface="maven pro"/>
              </a:rPr>
              <a:t>[.5×8=4]</a:t>
            </a:r>
          </a:p>
          <a:p>
            <a:endParaRPr lang="en-US" dirty="0">
              <a:solidFill>
                <a:srgbClr val="222222"/>
              </a:solidFill>
              <a:latin typeface="maven pro"/>
            </a:endParaRPr>
          </a:p>
          <a:p>
            <a:endParaRPr lang="en-US" b="0" i="0" dirty="0" smtClean="0">
              <a:solidFill>
                <a:srgbClr val="222222"/>
              </a:solidFill>
              <a:effectLst/>
              <a:latin typeface="maven pro"/>
            </a:endParaRPr>
          </a:p>
          <a:p>
            <a:endParaRPr lang="en-US" b="0" i="0" dirty="0" smtClean="0">
              <a:solidFill>
                <a:srgbClr val="222222"/>
              </a:solidFill>
              <a:effectLst/>
              <a:latin typeface="maven pro"/>
            </a:endParaRPr>
          </a:p>
          <a:p>
            <a:r>
              <a:rPr lang="en-US" sz="2400" b="0" i="0" dirty="0" smtClean="0">
                <a:solidFill>
                  <a:srgbClr val="222222"/>
                </a:solidFill>
                <a:effectLst/>
                <a:latin typeface="maven pro"/>
              </a:rPr>
              <a:t>Apparently a king is the happiest man in the world because he suffers from no want truly speaking uneasy lies the head that wears the crown a king remains in tension about the safety of his throne as a result he enjoys the least peace of mind so we see peace and affluence are different things</a:t>
            </a:r>
            <a:endParaRPr lang="en-US" sz="2400" b="0" i="0" dirty="0">
              <a:solidFill>
                <a:srgbClr val="222222"/>
              </a:solidFill>
              <a:effectLst/>
              <a:latin typeface="maven pro"/>
            </a:endParaRPr>
          </a:p>
        </p:txBody>
      </p:sp>
    </p:spTree>
    <p:extLst>
      <p:ext uri="{BB962C8B-B14F-4D97-AF65-F5344CB8AC3E}">
        <p14:creationId xmlns:p14="http://schemas.microsoft.com/office/powerpoint/2010/main" val="1806876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1" y="554976"/>
            <a:ext cx="11497236" cy="2862322"/>
          </a:xfrm>
          <a:prstGeom prst="rect">
            <a:avLst/>
          </a:prstGeom>
        </p:spPr>
        <p:txBody>
          <a:bodyPr wrap="square">
            <a:spAutoFit/>
          </a:bodyPr>
          <a:lstStyle/>
          <a:p>
            <a:r>
              <a:rPr lang="en-US" b="1" dirty="0">
                <a:solidFill>
                  <a:srgbClr val="222222"/>
                </a:solidFill>
                <a:latin typeface="maven pro"/>
              </a:rPr>
              <a:t>8</a:t>
            </a:r>
            <a:r>
              <a:rPr lang="en-US" b="1" i="0" dirty="0" smtClean="0">
                <a:solidFill>
                  <a:srgbClr val="222222"/>
                </a:solidFill>
                <a:effectLst/>
                <a:latin typeface="maven pro"/>
              </a:rPr>
              <a:t>. Read the following text and change the sentences as directed.</a:t>
            </a:r>
            <a:r>
              <a:rPr lang="en-US" b="0" i="0" dirty="0" smtClean="0">
                <a:solidFill>
                  <a:srgbClr val="222222"/>
                </a:solidFill>
                <a:effectLst/>
                <a:latin typeface="maven pro"/>
              </a:rPr>
              <a:t> [1×5=5]</a:t>
            </a:r>
          </a:p>
          <a:p>
            <a:endParaRPr lang="en-US" b="0" i="0" dirty="0" smtClean="0">
              <a:solidFill>
                <a:srgbClr val="222222"/>
              </a:solidFill>
              <a:effectLst/>
              <a:latin typeface="maven pro"/>
            </a:endParaRPr>
          </a:p>
          <a:p>
            <a:r>
              <a:rPr lang="en-US" sz="2400" b="0" i="0" dirty="0" smtClean="0">
                <a:solidFill>
                  <a:srgbClr val="222222"/>
                </a:solidFill>
                <a:effectLst/>
                <a:latin typeface="maven pro"/>
              </a:rPr>
              <a:t>(a) Everybody knows about the Royal Bengal tiger of the </a:t>
            </a:r>
            <a:r>
              <a:rPr lang="en-US" sz="2400" b="0" i="0" dirty="0" err="1" smtClean="0">
                <a:solidFill>
                  <a:srgbClr val="222222"/>
                </a:solidFill>
                <a:effectLst/>
                <a:latin typeface="maven pro"/>
              </a:rPr>
              <a:t>Sunderbans</a:t>
            </a:r>
            <a:r>
              <a:rPr lang="en-US" sz="2400" b="0" i="0" dirty="0" smtClean="0">
                <a:solidFill>
                  <a:srgbClr val="222222"/>
                </a:solidFill>
                <a:effectLst/>
                <a:latin typeface="maven pro"/>
              </a:rPr>
              <a:t>. ( Make it interrogative).</a:t>
            </a:r>
            <a:br>
              <a:rPr lang="en-US" sz="2400" b="0" i="0" dirty="0" smtClean="0">
                <a:solidFill>
                  <a:srgbClr val="222222"/>
                </a:solidFill>
                <a:effectLst/>
                <a:latin typeface="maven pro"/>
              </a:rPr>
            </a:br>
            <a:r>
              <a:rPr lang="en-US" sz="2400" b="0" i="0" dirty="0" smtClean="0">
                <a:solidFill>
                  <a:srgbClr val="222222"/>
                </a:solidFill>
                <a:effectLst/>
                <a:latin typeface="maven pro"/>
              </a:rPr>
              <a:t>(b) It is known to all for its ferocity (Make it active).</a:t>
            </a:r>
            <a:br>
              <a:rPr lang="en-US" sz="2400" b="0" i="0" dirty="0" smtClean="0">
                <a:solidFill>
                  <a:srgbClr val="222222"/>
                </a:solidFill>
                <a:effectLst/>
                <a:latin typeface="maven pro"/>
              </a:rPr>
            </a:br>
            <a:r>
              <a:rPr lang="en-US" sz="2400" b="0" i="0" dirty="0" smtClean="0">
                <a:solidFill>
                  <a:srgbClr val="222222"/>
                </a:solidFill>
                <a:effectLst/>
                <a:latin typeface="maven pro"/>
              </a:rPr>
              <a:t>(c) Now the number of Royal Bengal tiger is decreasing. (Make it negative).</a:t>
            </a:r>
            <a:br>
              <a:rPr lang="en-US" sz="2400" b="0" i="0" dirty="0" smtClean="0">
                <a:solidFill>
                  <a:srgbClr val="222222"/>
                </a:solidFill>
                <a:effectLst/>
                <a:latin typeface="maven pro"/>
              </a:rPr>
            </a:br>
            <a:r>
              <a:rPr lang="en-US" sz="2400" b="0" i="0" dirty="0" smtClean="0">
                <a:solidFill>
                  <a:srgbClr val="222222"/>
                </a:solidFill>
                <a:effectLst/>
                <a:latin typeface="maven pro"/>
              </a:rPr>
              <a:t>(d) Many greedy hunters are killing them (Make it passive).</a:t>
            </a:r>
            <a:br>
              <a:rPr lang="en-US" sz="2400" b="0" i="0" dirty="0" smtClean="0">
                <a:solidFill>
                  <a:srgbClr val="222222"/>
                </a:solidFill>
                <a:effectLst/>
                <a:latin typeface="maven pro"/>
              </a:rPr>
            </a:br>
            <a:r>
              <a:rPr lang="en-US" sz="2400" b="0" i="0" dirty="0" smtClean="0">
                <a:solidFill>
                  <a:srgbClr val="222222"/>
                </a:solidFill>
                <a:effectLst/>
                <a:latin typeface="maven pro"/>
              </a:rPr>
              <a:t>(e) Let us take care of this world-famous animal (Make it passive).</a:t>
            </a:r>
            <a:endParaRPr lang="en-US" sz="2400" b="0" i="0" dirty="0">
              <a:solidFill>
                <a:srgbClr val="222222"/>
              </a:solidFill>
              <a:effectLst/>
              <a:latin typeface="maven pro"/>
            </a:endParaRPr>
          </a:p>
        </p:txBody>
      </p:sp>
    </p:spTree>
    <p:extLst>
      <p:ext uri="{BB962C8B-B14F-4D97-AF65-F5344CB8AC3E}">
        <p14:creationId xmlns:p14="http://schemas.microsoft.com/office/powerpoint/2010/main" val="214865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624" y="525360"/>
            <a:ext cx="11295529" cy="1477328"/>
          </a:xfrm>
          <a:prstGeom prst="rect">
            <a:avLst/>
          </a:prstGeom>
        </p:spPr>
        <p:txBody>
          <a:bodyPr wrap="square">
            <a:spAutoFit/>
          </a:bodyPr>
          <a:lstStyle/>
          <a:p>
            <a:r>
              <a:rPr lang="en-US" b="1" dirty="0">
                <a:solidFill>
                  <a:srgbClr val="222222"/>
                </a:solidFill>
                <a:latin typeface="maven pro"/>
              </a:rPr>
              <a:t>9</a:t>
            </a:r>
            <a:r>
              <a:rPr lang="en-US" b="1" i="0" dirty="0" smtClean="0">
                <a:solidFill>
                  <a:srgbClr val="222222"/>
                </a:solidFill>
                <a:effectLst/>
                <a:latin typeface="maven pro"/>
              </a:rPr>
              <a:t>. Suppose, you are </a:t>
            </a:r>
            <a:r>
              <a:rPr lang="en-US" b="1" i="0" dirty="0" err="1" smtClean="0">
                <a:solidFill>
                  <a:srgbClr val="222222"/>
                </a:solidFill>
                <a:effectLst/>
                <a:latin typeface="maven pro"/>
              </a:rPr>
              <a:t>Ratan</a:t>
            </a:r>
            <a:r>
              <a:rPr lang="en-US" b="1" i="0" dirty="0" smtClean="0">
                <a:solidFill>
                  <a:srgbClr val="222222"/>
                </a:solidFill>
                <a:effectLst/>
                <a:latin typeface="maven pro"/>
              </a:rPr>
              <a:t> living in the village named </a:t>
            </a:r>
            <a:r>
              <a:rPr lang="en-US" b="1" i="0" dirty="0" err="1" smtClean="0">
                <a:solidFill>
                  <a:srgbClr val="222222"/>
                </a:solidFill>
                <a:effectLst/>
                <a:latin typeface="maven pro"/>
              </a:rPr>
              <a:t>Nurpur</a:t>
            </a:r>
            <a:r>
              <a:rPr lang="en-US" b="1" i="0" dirty="0" smtClean="0">
                <a:solidFill>
                  <a:srgbClr val="222222"/>
                </a:solidFill>
                <a:effectLst/>
                <a:latin typeface="maven pro"/>
              </a:rPr>
              <a:t>. The people of your village have been suffering for want of drinking water. </a:t>
            </a:r>
          </a:p>
          <a:p>
            <a:endParaRPr lang="en-US" b="1" dirty="0">
              <a:solidFill>
                <a:srgbClr val="222222"/>
              </a:solidFill>
              <a:latin typeface="maven pro"/>
            </a:endParaRPr>
          </a:p>
          <a:p>
            <a:endParaRPr lang="en-US" b="1" i="0" dirty="0" smtClean="0">
              <a:solidFill>
                <a:srgbClr val="222222"/>
              </a:solidFill>
              <a:effectLst/>
              <a:latin typeface="maven pro"/>
            </a:endParaRPr>
          </a:p>
          <a:p>
            <a:r>
              <a:rPr lang="en-US" b="1" i="0" dirty="0" smtClean="0">
                <a:solidFill>
                  <a:srgbClr val="222222"/>
                </a:solidFill>
                <a:effectLst/>
                <a:latin typeface="maven pro"/>
              </a:rPr>
              <a:t>Now, write an </a:t>
            </a:r>
            <a:r>
              <a:rPr lang="en-US" b="1" i="0" u="none" strike="noStrike" dirty="0" smtClean="0">
                <a:solidFill>
                  <a:srgbClr val="4DB2EC"/>
                </a:solidFill>
                <a:effectLst/>
                <a:latin typeface="maven pro"/>
                <a:hlinkClick r:id="rId2"/>
              </a:rPr>
              <a:t>application to the chairman of your Union Council to sink a </a:t>
            </a:r>
            <a:r>
              <a:rPr lang="en-US" b="1" i="0" u="none" strike="noStrike" dirty="0" err="1" smtClean="0">
                <a:solidFill>
                  <a:srgbClr val="4DB2EC"/>
                </a:solidFill>
                <a:effectLst/>
                <a:latin typeface="maven pro"/>
                <a:hlinkClick r:id="rId2"/>
              </a:rPr>
              <a:t>tubewell</a:t>
            </a:r>
            <a:r>
              <a:rPr lang="en-US" b="1" i="0" dirty="0" smtClean="0">
                <a:solidFill>
                  <a:srgbClr val="222222"/>
                </a:solidFill>
                <a:effectLst/>
                <a:latin typeface="maven pro"/>
              </a:rPr>
              <a:t>.</a:t>
            </a:r>
            <a:r>
              <a:rPr lang="en-US" b="0" i="0" dirty="0" smtClean="0">
                <a:solidFill>
                  <a:srgbClr val="222222"/>
                </a:solidFill>
                <a:effectLst/>
                <a:latin typeface="maven pro"/>
              </a:rPr>
              <a:t> </a:t>
            </a:r>
            <a:endParaRPr lang="en-US" dirty="0"/>
          </a:p>
        </p:txBody>
      </p:sp>
      <p:sp>
        <p:nvSpPr>
          <p:cNvPr id="3" name="Rectangle 2"/>
          <p:cNvSpPr/>
          <p:nvPr/>
        </p:nvSpPr>
        <p:spPr>
          <a:xfrm>
            <a:off x="820271" y="3105835"/>
            <a:ext cx="10475257" cy="369332"/>
          </a:xfrm>
          <a:prstGeom prst="rect">
            <a:avLst/>
          </a:prstGeom>
        </p:spPr>
        <p:txBody>
          <a:bodyPr wrap="square">
            <a:spAutoFit/>
          </a:bodyPr>
          <a:lstStyle/>
          <a:p>
            <a:r>
              <a:rPr lang="en-US" b="1" dirty="0" smtClean="0">
                <a:solidFill>
                  <a:srgbClr val="222222"/>
                </a:solidFill>
                <a:latin typeface="maven pro"/>
              </a:rPr>
              <a:t>10</a:t>
            </a:r>
            <a:r>
              <a:rPr lang="en-US" b="1" i="0" dirty="0" smtClean="0">
                <a:solidFill>
                  <a:srgbClr val="222222"/>
                </a:solidFill>
                <a:effectLst/>
                <a:latin typeface="maven pro"/>
              </a:rPr>
              <a:t>. Write a </a:t>
            </a:r>
            <a:r>
              <a:rPr lang="en-US" b="1" i="0" u="none" strike="noStrike" dirty="0" smtClean="0">
                <a:solidFill>
                  <a:srgbClr val="4DB2EC"/>
                </a:solidFill>
                <a:effectLst/>
                <a:latin typeface="maven pro"/>
                <a:hlinkClick r:id="rId3"/>
              </a:rPr>
              <a:t>Composition on Tree Plantation</a:t>
            </a:r>
            <a:r>
              <a:rPr lang="en-US" b="1" i="0" dirty="0" smtClean="0">
                <a:solidFill>
                  <a:srgbClr val="222222"/>
                </a:solidFill>
                <a:effectLst/>
                <a:latin typeface="maven pro"/>
              </a:rPr>
              <a:t> in 200 words.</a:t>
            </a:r>
            <a:r>
              <a:rPr lang="en-US" b="0" i="0" dirty="0" smtClean="0">
                <a:solidFill>
                  <a:srgbClr val="222222"/>
                </a:solidFill>
                <a:effectLst/>
                <a:latin typeface="maven pro"/>
              </a:rPr>
              <a:t> [12]</a:t>
            </a:r>
            <a:endParaRPr lang="en-US" dirty="0"/>
          </a:p>
        </p:txBody>
      </p:sp>
    </p:spTree>
    <p:extLst>
      <p:ext uri="{BB962C8B-B14F-4D97-AF65-F5344CB8AC3E}">
        <p14:creationId xmlns:p14="http://schemas.microsoft.com/office/powerpoint/2010/main" val="4214437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7882" y="569783"/>
            <a:ext cx="11066929" cy="2862322"/>
          </a:xfrm>
          <a:prstGeom prst="rect">
            <a:avLst/>
          </a:prstGeom>
        </p:spPr>
        <p:txBody>
          <a:bodyPr wrap="square">
            <a:spAutoFit/>
          </a:bodyPr>
          <a:lstStyle/>
          <a:p>
            <a:r>
              <a:rPr lang="en-US" b="1" i="0" dirty="0" smtClean="0">
                <a:solidFill>
                  <a:srgbClr val="222222"/>
                </a:solidFill>
                <a:effectLst/>
                <a:latin typeface="maven pro"/>
              </a:rPr>
              <a:t> 10. Fill in the gaps with the right forms of verbs in the brackets. Questions g and h have special instructions in the brackets for the use of verbs.</a:t>
            </a:r>
            <a:r>
              <a:rPr lang="en-US" b="0" i="0" dirty="0" smtClean="0">
                <a:solidFill>
                  <a:srgbClr val="222222"/>
                </a:solidFill>
                <a:effectLst/>
                <a:latin typeface="maven pro"/>
              </a:rPr>
              <a:t> [.5×8=4]</a:t>
            </a:r>
          </a:p>
          <a:p>
            <a:endParaRPr lang="en-US" dirty="0">
              <a:solidFill>
                <a:srgbClr val="222222"/>
              </a:solidFill>
              <a:latin typeface="maven pro"/>
            </a:endParaRPr>
          </a:p>
          <a:p>
            <a:endParaRPr lang="en-US" b="0" i="0" dirty="0" smtClean="0">
              <a:solidFill>
                <a:srgbClr val="222222"/>
              </a:solidFill>
              <a:effectLst/>
              <a:latin typeface="maven pro"/>
            </a:endParaRPr>
          </a:p>
          <a:p>
            <a:r>
              <a:rPr lang="en-US" b="0" i="0" dirty="0" smtClean="0">
                <a:solidFill>
                  <a:srgbClr val="222222"/>
                </a:solidFill>
                <a:effectLst/>
                <a:latin typeface="maven pro"/>
              </a:rPr>
              <a:t>Waste is what we (a) ___ (throw) away every day. It (b) ___ (include) everything from unwanted old cars to cigarette packets. The amount of waste (c) ___ (grow) rapidly all over the world and (d) ___ (pollute) the environment. It is high time we (e) ___ (think) about it seriously. We cannot altogether (f) ___ (get) rid of our waste, but proper management can certainly reduce it. We can think of burning and (g) _ (recycle’ as a gerund) of waste. In many countries, it is now quite natural to collect old bottles, cans and recycle them. If our environment (h) ___ (‘be’ in the negative) safe, we cannot feel secure.</a:t>
            </a:r>
            <a:endParaRPr lang="en-US" b="0" i="0" dirty="0">
              <a:solidFill>
                <a:srgbClr val="222222"/>
              </a:solidFill>
              <a:effectLst/>
              <a:latin typeface="maven pro"/>
            </a:endParaRPr>
          </a:p>
        </p:txBody>
      </p:sp>
    </p:spTree>
    <p:extLst>
      <p:ext uri="{BB962C8B-B14F-4D97-AF65-F5344CB8AC3E}">
        <p14:creationId xmlns:p14="http://schemas.microsoft.com/office/powerpoint/2010/main" val="669033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9964" y="572451"/>
            <a:ext cx="11429999" cy="1754326"/>
          </a:xfrm>
          <a:prstGeom prst="rect">
            <a:avLst/>
          </a:prstGeom>
        </p:spPr>
        <p:txBody>
          <a:bodyPr wrap="square">
            <a:spAutoFit/>
          </a:bodyPr>
          <a:lstStyle/>
          <a:p>
            <a:r>
              <a:rPr lang="en-US" b="1" i="0" dirty="0" smtClean="0">
                <a:solidFill>
                  <a:srgbClr val="222222"/>
                </a:solidFill>
                <a:effectLst/>
                <a:latin typeface="maven pro"/>
              </a:rPr>
              <a:t>Fill in the gaps with a, an or the and put a cross (x) where no article is needed.  </a:t>
            </a:r>
            <a:r>
              <a:rPr lang="en-US" b="0" i="0" dirty="0" smtClean="0">
                <a:solidFill>
                  <a:srgbClr val="222222"/>
                </a:solidFill>
                <a:effectLst/>
                <a:latin typeface="maven pro"/>
              </a:rPr>
              <a:t>[.5×8=4]</a:t>
            </a:r>
          </a:p>
          <a:p>
            <a:r>
              <a:rPr lang="en-US" b="0" i="0" dirty="0" err="1" smtClean="0">
                <a:solidFill>
                  <a:srgbClr val="222222"/>
                </a:solidFill>
                <a:effectLst/>
                <a:latin typeface="maven pro"/>
              </a:rPr>
              <a:t>Ferdousi</a:t>
            </a:r>
            <a:r>
              <a:rPr lang="en-US" b="0" i="0" dirty="0" smtClean="0">
                <a:solidFill>
                  <a:srgbClr val="222222"/>
                </a:solidFill>
                <a:effectLst/>
                <a:latin typeface="maven pro"/>
              </a:rPr>
              <a:t> was one of (a) ___  greatest poets in Persian Literature. He was (b) ___ epic writer. He was asked to write ‘</a:t>
            </a:r>
            <a:r>
              <a:rPr lang="en-US" b="0" i="0" dirty="0" err="1" smtClean="0">
                <a:solidFill>
                  <a:srgbClr val="222222"/>
                </a:solidFill>
                <a:effectLst/>
                <a:latin typeface="maven pro"/>
              </a:rPr>
              <a:t>Shahnama</a:t>
            </a:r>
            <a:r>
              <a:rPr lang="en-US" b="0" i="0" dirty="0" smtClean="0">
                <a:solidFill>
                  <a:srgbClr val="222222"/>
                </a:solidFill>
                <a:effectLst/>
                <a:latin typeface="maven pro"/>
              </a:rPr>
              <a:t>’ in honor of Sultan Mahmud. When (c) ___ poet agreed to write it, (d) ___ Sultan promised to pay him (e) ___ piece of gold for each verse. But when the epic was written with (f) ___ sixty thousand verses, he wanted to give </a:t>
            </a:r>
            <a:r>
              <a:rPr lang="en-US" b="0" i="0" dirty="0" err="1" smtClean="0">
                <a:solidFill>
                  <a:srgbClr val="222222"/>
                </a:solidFill>
                <a:effectLst/>
                <a:latin typeface="maven pro"/>
              </a:rPr>
              <a:t>Ferdousi</a:t>
            </a:r>
            <a:r>
              <a:rPr lang="en-US" b="0" i="0" dirty="0" smtClean="0">
                <a:solidFill>
                  <a:srgbClr val="222222"/>
                </a:solidFill>
                <a:effectLst/>
                <a:latin typeface="maven pro"/>
              </a:rPr>
              <a:t> only sixty thousand pieces of silver. The poet refused (g) ___ offer and left (h) ___ court.</a:t>
            </a:r>
            <a:endParaRPr lang="en-US" b="0" i="0" dirty="0">
              <a:solidFill>
                <a:srgbClr val="222222"/>
              </a:solidFill>
              <a:effectLst/>
              <a:latin typeface="maven pro"/>
            </a:endParaRPr>
          </a:p>
        </p:txBody>
      </p:sp>
    </p:spTree>
    <p:extLst>
      <p:ext uri="{BB962C8B-B14F-4D97-AF65-F5344CB8AC3E}">
        <p14:creationId xmlns:p14="http://schemas.microsoft.com/office/powerpoint/2010/main" val="1674477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3794" y="176980"/>
            <a:ext cx="11828206" cy="4339650"/>
          </a:xfrm>
          <a:prstGeom prst="rect">
            <a:avLst/>
          </a:prstGeom>
          <a:noFill/>
        </p:spPr>
        <p:txBody>
          <a:bodyPr wrap="square" rtlCol="0">
            <a:spAutoFit/>
          </a:bodyPr>
          <a:lstStyle/>
          <a:p>
            <a:endParaRPr lang="en-US" sz="13800" dirty="0" smtClean="0"/>
          </a:p>
          <a:p>
            <a:r>
              <a:rPr lang="en-US" sz="13800" dirty="0" smtClean="0"/>
              <a:t>ALLAH HAFAZ</a:t>
            </a:r>
            <a:endParaRPr lang="en-US" sz="13800" dirty="0"/>
          </a:p>
        </p:txBody>
      </p:sp>
    </p:spTree>
    <p:extLst>
      <p:ext uri="{BB962C8B-B14F-4D97-AF65-F5344CB8AC3E}">
        <p14:creationId xmlns:p14="http://schemas.microsoft.com/office/powerpoint/2010/main" val="1991086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3874" y="1456046"/>
            <a:ext cx="10771094" cy="4524315"/>
          </a:xfrm>
          <a:prstGeom prst="rect">
            <a:avLst/>
          </a:prstGeom>
        </p:spPr>
        <p:txBody>
          <a:bodyPr wrap="square">
            <a:spAutoFit/>
          </a:bodyPr>
          <a:lstStyle/>
          <a:p>
            <a:r>
              <a:rPr lang="en-US" sz="2400" b="0" i="0" dirty="0" smtClean="0">
                <a:solidFill>
                  <a:srgbClr val="222222"/>
                </a:solidFill>
                <a:effectLst/>
                <a:latin typeface="maven pro"/>
              </a:rPr>
              <a:t>Begum </a:t>
            </a:r>
            <a:r>
              <a:rPr lang="en-US" sz="2400" b="0" i="0" dirty="0" err="1" smtClean="0">
                <a:solidFill>
                  <a:srgbClr val="222222"/>
                </a:solidFill>
                <a:effectLst/>
                <a:latin typeface="maven pro"/>
              </a:rPr>
              <a:t>Rokeya</a:t>
            </a:r>
            <a:r>
              <a:rPr lang="en-US" sz="2400" b="0" i="0" dirty="0" smtClean="0">
                <a:solidFill>
                  <a:srgbClr val="222222"/>
                </a:solidFill>
                <a:effectLst/>
                <a:latin typeface="maven pro"/>
              </a:rPr>
              <a:t> (1880-1932) was a famous writer and social worker. She lived in undivided Bengal in the early century. She believed that women should have the same rights and opportunities as men have in society. So she fought for their cause throughout her life. Begum </a:t>
            </a:r>
            <a:r>
              <a:rPr lang="en-US" sz="2400" b="0" i="0" dirty="0" err="1" smtClean="0">
                <a:solidFill>
                  <a:srgbClr val="222222"/>
                </a:solidFill>
                <a:effectLst/>
                <a:latin typeface="maven pro"/>
              </a:rPr>
              <a:t>Rokeya</a:t>
            </a:r>
            <a:r>
              <a:rPr lang="en-US" sz="2400" b="0" i="0" dirty="0" smtClean="0">
                <a:solidFill>
                  <a:srgbClr val="222222"/>
                </a:solidFill>
                <a:effectLst/>
                <a:latin typeface="maven pro"/>
              </a:rPr>
              <a:t> was born in a village called </a:t>
            </a:r>
            <a:r>
              <a:rPr lang="en-US" sz="2400" b="0" i="0" dirty="0" err="1" smtClean="0">
                <a:solidFill>
                  <a:srgbClr val="222222"/>
                </a:solidFill>
                <a:effectLst/>
                <a:latin typeface="maven pro"/>
              </a:rPr>
              <a:t>Pairaband</a:t>
            </a:r>
            <a:r>
              <a:rPr lang="en-US" sz="2400" b="0" i="0" dirty="0" smtClean="0">
                <a:solidFill>
                  <a:srgbClr val="222222"/>
                </a:solidFill>
                <a:effectLst/>
                <a:latin typeface="maven pro"/>
              </a:rPr>
              <a:t>, </a:t>
            </a:r>
            <a:r>
              <a:rPr lang="en-US" sz="2400" b="0" i="0" dirty="0" err="1" smtClean="0">
                <a:solidFill>
                  <a:srgbClr val="222222"/>
                </a:solidFill>
                <a:effectLst/>
                <a:latin typeface="maven pro"/>
              </a:rPr>
              <a:t>Rangpur</a:t>
            </a:r>
            <a:r>
              <a:rPr lang="en-US" sz="2400" b="0" i="0" dirty="0" smtClean="0">
                <a:solidFill>
                  <a:srgbClr val="222222"/>
                </a:solidFill>
                <a:effectLst/>
                <a:latin typeface="maven pro"/>
              </a:rPr>
              <a:t> in 1880. Her father </a:t>
            </a:r>
            <a:r>
              <a:rPr lang="en-US" sz="2400" b="0" i="0" dirty="0" err="1" smtClean="0">
                <a:solidFill>
                  <a:srgbClr val="222222"/>
                </a:solidFill>
                <a:effectLst/>
                <a:latin typeface="maven pro"/>
              </a:rPr>
              <a:t>Jahiruddin</a:t>
            </a:r>
            <a:r>
              <a:rPr lang="en-US" sz="2400" b="0" i="0" dirty="0" smtClean="0">
                <a:solidFill>
                  <a:srgbClr val="222222"/>
                </a:solidFill>
                <a:effectLst/>
                <a:latin typeface="maven pro"/>
              </a:rPr>
              <a:t> Muhammad Abu Ali </a:t>
            </a:r>
            <a:r>
              <a:rPr lang="en-US" sz="2400" b="0" i="0" dirty="0" err="1" smtClean="0">
                <a:solidFill>
                  <a:srgbClr val="222222"/>
                </a:solidFill>
                <a:effectLst/>
                <a:latin typeface="maven pro"/>
              </a:rPr>
              <a:t>Haider</a:t>
            </a:r>
            <a:r>
              <a:rPr lang="en-US" sz="2400" b="0" i="0" dirty="0" smtClean="0">
                <a:solidFill>
                  <a:srgbClr val="222222"/>
                </a:solidFill>
                <a:effectLst/>
                <a:latin typeface="maven pro"/>
              </a:rPr>
              <a:t> Saber was an educated landlord. </a:t>
            </a:r>
            <a:r>
              <a:rPr lang="en-US" sz="2400" b="0" i="0" dirty="0" err="1" smtClean="0">
                <a:solidFill>
                  <a:srgbClr val="222222"/>
                </a:solidFill>
                <a:effectLst/>
                <a:latin typeface="maven pro"/>
              </a:rPr>
              <a:t>Rokeya</a:t>
            </a:r>
            <a:r>
              <a:rPr lang="en-US" sz="2400" b="0" i="0" dirty="0" smtClean="0">
                <a:solidFill>
                  <a:srgbClr val="222222"/>
                </a:solidFill>
                <a:effectLst/>
                <a:latin typeface="maven pro"/>
              </a:rPr>
              <a:t> was married to Khan </a:t>
            </a:r>
            <a:r>
              <a:rPr lang="en-US" sz="2400" b="0" i="0" dirty="0" err="1" smtClean="0">
                <a:solidFill>
                  <a:srgbClr val="222222"/>
                </a:solidFill>
                <a:effectLst/>
                <a:latin typeface="maven pro"/>
              </a:rPr>
              <a:t>Bahadur</a:t>
            </a:r>
            <a:r>
              <a:rPr lang="en-US" sz="2400" b="0" i="0" dirty="0" smtClean="0">
                <a:solidFill>
                  <a:srgbClr val="222222"/>
                </a:solidFill>
                <a:effectLst/>
                <a:latin typeface="maven pro"/>
              </a:rPr>
              <a:t> </a:t>
            </a:r>
            <a:r>
              <a:rPr lang="en-US" sz="2400" b="0" i="0" dirty="0" err="1" smtClean="0">
                <a:solidFill>
                  <a:srgbClr val="222222"/>
                </a:solidFill>
                <a:effectLst/>
                <a:latin typeface="maven pro"/>
              </a:rPr>
              <a:t>Sakhawat</a:t>
            </a:r>
            <a:r>
              <a:rPr lang="en-US" sz="2400" b="0" i="0" dirty="0" smtClean="0">
                <a:solidFill>
                  <a:srgbClr val="222222"/>
                </a:solidFill>
                <a:effectLst/>
                <a:latin typeface="maven pro"/>
              </a:rPr>
              <a:t> </a:t>
            </a:r>
            <a:r>
              <a:rPr lang="en-US" sz="2400" b="0" i="0" dirty="0" err="1" smtClean="0">
                <a:solidFill>
                  <a:srgbClr val="222222"/>
                </a:solidFill>
                <a:effectLst/>
                <a:latin typeface="maven pro"/>
              </a:rPr>
              <a:t>Hussain</a:t>
            </a:r>
            <a:r>
              <a:rPr lang="en-US" sz="2400" b="0" i="0" dirty="0" smtClean="0">
                <a:solidFill>
                  <a:srgbClr val="222222"/>
                </a:solidFill>
                <a:effectLst/>
                <a:latin typeface="maven pro"/>
              </a:rPr>
              <a:t> in 1896. Her husband was the Deputy Magistrate of Bhagalpur, now a district in the Indian state of Bihar. He was very cooperative, and always encouraged </a:t>
            </a:r>
            <a:r>
              <a:rPr lang="en-US" sz="2400" b="0" i="0" dirty="0" err="1" smtClean="0">
                <a:solidFill>
                  <a:srgbClr val="222222"/>
                </a:solidFill>
                <a:effectLst/>
                <a:latin typeface="maven pro"/>
              </a:rPr>
              <a:t>Rokeya</a:t>
            </a:r>
            <a:r>
              <a:rPr lang="en-US" sz="2400" b="0" i="0" dirty="0" smtClean="0">
                <a:solidFill>
                  <a:srgbClr val="222222"/>
                </a:solidFill>
                <a:effectLst/>
                <a:latin typeface="maven pro"/>
              </a:rPr>
              <a:t> to go on with her activities. Many upper-class Muslims of Bengal at that time learned Arabic and Persian as a medium of education and communication. But </a:t>
            </a:r>
            <a:r>
              <a:rPr lang="en-US" sz="2400" b="0" i="0" dirty="0" err="1" smtClean="0">
                <a:solidFill>
                  <a:srgbClr val="222222"/>
                </a:solidFill>
                <a:effectLst/>
                <a:latin typeface="maven pro"/>
              </a:rPr>
              <a:t>Rokeya</a:t>
            </a:r>
            <a:r>
              <a:rPr lang="en-US" sz="2400" b="0" i="0" dirty="0" smtClean="0">
                <a:solidFill>
                  <a:srgbClr val="222222"/>
                </a:solidFill>
                <a:effectLst/>
                <a:latin typeface="maven pro"/>
              </a:rPr>
              <a:t> had a great love for her mother tongue. She learned Bangla and English from her eldest brother Ibrahim.</a:t>
            </a:r>
            <a:endParaRPr lang="en-US" sz="2400" dirty="0"/>
          </a:p>
        </p:txBody>
      </p:sp>
      <p:sp>
        <p:nvSpPr>
          <p:cNvPr id="5" name="TextBox 4"/>
          <p:cNvSpPr txBox="1"/>
          <p:nvPr/>
        </p:nvSpPr>
        <p:spPr>
          <a:xfrm>
            <a:off x="2964425" y="353961"/>
            <a:ext cx="5775877" cy="523220"/>
          </a:xfrm>
          <a:prstGeom prst="rect">
            <a:avLst/>
          </a:prstGeom>
          <a:noFill/>
        </p:spPr>
        <p:txBody>
          <a:bodyPr wrap="none" rtlCol="0">
            <a:spAutoFit/>
          </a:bodyPr>
          <a:lstStyle/>
          <a:p>
            <a:r>
              <a:rPr lang="en-US" sz="2800" b="1" dirty="0" smtClean="0"/>
              <a:t>MODEL TEST EXAM FOR CLASS SEVEN</a:t>
            </a:r>
            <a:endParaRPr lang="en-US" sz="2800" b="1" dirty="0"/>
          </a:p>
        </p:txBody>
      </p:sp>
    </p:spTree>
    <p:extLst>
      <p:ext uri="{BB962C8B-B14F-4D97-AF65-F5344CB8AC3E}">
        <p14:creationId xmlns:p14="http://schemas.microsoft.com/office/powerpoint/2010/main" val="78669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9965" y="134035"/>
            <a:ext cx="10959353" cy="369332"/>
          </a:xfrm>
          <a:prstGeom prst="rect">
            <a:avLst/>
          </a:prstGeom>
        </p:spPr>
        <p:txBody>
          <a:bodyPr wrap="square">
            <a:spAutoFit/>
          </a:bodyPr>
          <a:lstStyle/>
          <a:p>
            <a:r>
              <a:rPr lang="en-US" b="1" i="0" dirty="0" smtClean="0">
                <a:solidFill>
                  <a:srgbClr val="222222"/>
                </a:solidFill>
                <a:effectLst/>
                <a:latin typeface="maven pro"/>
              </a:rPr>
              <a:t>1. Guess the meaning of the following words used in the text above.</a:t>
            </a:r>
            <a:r>
              <a:rPr lang="en-US" b="0" i="0" dirty="0" smtClean="0">
                <a:solidFill>
                  <a:srgbClr val="222222"/>
                </a:solidFill>
                <a:effectLst/>
                <a:latin typeface="maven pro"/>
              </a:rPr>
              <a:t> [0.5×10=5]</a:t>
            </a:r>
            <a:endParaRPr lang="en-US" dirty="0"/>
          </a:p>
        </p:txBody>
      </p:sp>
      <p:sp>
        <p:nvSpPr>
          <p:cNvPr id="3" name="Rectangle 2"/>
          <p:cNvSpPr/>
          <p:nvPr/>
        </p:nvSpPr>
        <p:spPr>
          <a:xfrm>
            <a:off x="389964" y="503367"/>
            <a:ext cx="11376211" cy="5909310"/>
          </a:xfrm>
          <a:prstGeom prst="rect">
            <a:avLst/>
          </a:prstGeom>
        </p:spPr>
        <p:txBody>
          <a:bodyPr wrap="square">
            <a:spAutoFit/>
          </a:bodyPr>
          <a:lstStyle/>
          <a:p>
            <a:pPr marL="342900" indent="-342900">
              <a:buAutoNum type="alphaLcParenBoth"/>
            </a:pPr>
            <a:r>
              <a:rPr lang="en-US" b="1" i="0" dirty="0" err="1" smtClean="0">
                <a:solidFill>
                  <a:srgbClr val="222222"/>
                </a:solidFill>
                <a:effectLst/>
                <a:latin typeface="maven pro"/>
              </a:rPr>
              <a:t>Rokeya</a:t>
            </a:r>
            <a:r>
              <a:rPr lang="en-US" b="1" i="0" dirty="0" smtClean="0">
                <a:solidFill>
                  <a:srgbClr val="222222"/>
                </a:solidFill>
                <a:effectLst/>
                <a:latin typeface="maven pro"/>
              </a:rPr>
              <a:t> fought for__</a:t>
            </a:r>
            <a:r>
              <a:rPr lang="en-US" b="0" i="0" dirty="0" smtClean="0">
                <a:solidFill>
                  <a:srgbClr val="222222"/>
                </a:solidFill>
                <a:effectLst/>
                <a:latin typeface="maven pro"/>
              </a:rPr>
              <a:t>.</a:t>
            </a:r>
            <a:r>
              <a:rPr lang="en-US" dirty="0" smtClean="0"/>
              <a:t/>
            </a:r>
            <a:br>
              <a:rPr lang="en-US" dirty="0" smtClean="0"/>
            </a:br>
            <a:r>
              <a:rPr lang="en-US" b="0" i="0" dirty="0" err="1" smtClean="0">
                <a:solidFill>
                  <a:srgbClr val="222222"/>
                </a:solidFill>
                <a:effectLst/>
                <a:latin typeface="maven pro"/>
              </a:rPr>
              <a:t>i</a:t>
            </a:r>
            <a:r>
              <a:rPr lang="en-US" b="0" i="0" dirty="0" smtClean="0">
                <a:solidFill>
                  <a:srgbClr val="222222"/>
                </a:solidFill>
                <a:effectLst/>
                <a:latin typeface="maven pro"/>
              </a:rPr>
              <a:t>. women ii. men iii. children iv. old men</a:t>
            </a:r>
            <a:r>
              <a:rPr lang="en-US" dirty="0" smtClean="0"/>
              <a:t/>
            </a:r>
            <a:br>
              <a:rPr lang="en-US" dirty="0" smtClean="0"/>
            </a:br>
            <a:r>
              <a:rPr lang="en-US" b="1" i="0" dirty="0" smtClean="0">
                <a:solidFill>
                  <a:srgbClr val="222222"/>
                </a:solidFill>
                <a:effectLst/>
                <a:latin typeface="maven pro"/>
              </a:rPr>
              <a:t>(b) Many ___ Muslims of Bengal at that time learned Arabic and Persians.</a:t>
            </a:r>
            <a:r>
              <a:rPr lang="en-US" dirty="0" smtClean="0"/>
              <a:t/>
            </a:r>
            <a:br>
              <a:rPr lang="en-US" dirty="0" smtClean="0"/>
            </a:br>
            <a:r>
              <a:rPr lang="en-US" b="0" i="0" dirty="0" err="1" smtClean="0">
                <a:solidFill>
                  <a:srgbClr val="222222"/>
                </a:solidFill>
                <a:effectLst/>
                <a:latin typeface="maven pro"/>
              </a:rPr>
              <a:t>i</a:t>
            </a:r>
            <a:r>
              <a:rPr lang="en-US" b="0" i="0" dirty="0" smtClean="0">
                <a:solidFill>
                  <a:srgbClr val="222222"/>
                </a:solidFill>
                <a:effectLst/>
                <a:latin typeface="maven pro"/>
              </a:rPr>
              <a:t>. lower class ii. middle class iii. upper-class iv. aristocrat</a:t>
            </a:r>
            <a:r>
              <a:rPr lang="en-US" dirty="0" smtClean="0"/>
              <a:t/>
            </a:r>
            <a:br>
              <a:rPr lang="en-US" dirty="0" smtClean="0"/>
            </a:br>
            <a:r>
              <a:rPr lang="en-US" b="1" i="0" dirty="0" smtClean="0">
                <a:solidFill>
                  <a:srgbClr val="222222"/>
                </a:solidFill>
                <a:effectLst/>
                <a:latin typeface="maven pro"/>
              </a:rPr>
              <a:t>(c) </a:t>
            </a:r>
            <a:r>
              <a:rPr lang="en-US" b="1" i="0" dirty="0" err="1" smtClean="0">
                <a:solidFill>
                  <a:srgbClr val="222222"/>
                </a:solidFill>
                <a:effectLst/>
                <a:latin typeface="maven pro"/>
              </a:rPr>
              <a:t>Rokeya</a:t>
            </a:r>
            <a:r>
              <a:rPr lang="en-US" b="1" i="0" dirty="0" smtClean="0">
                <a:solidFill>
                  <a:srgbClr val="222222"/>
                </a:solidFill>
                <a:effectLst/>
                <a:latin typeface="maven pro"/>
              </a:rPr>
              <a:t> loved ___.</a:t>
            </a:r>
            <a:r>
              <a:rPr lang="en-US" dirty="0" smtClean="0"/>
              <a:t/>
            </a:r>
            <a:br>
              <a:rPr lang="en-US" dirty="0" smtClean="0"/>
            </a:br>
            <a:r>
              <a:rPr lang="en-US" b="0" i="0" dirty="0" err="1" smtClean="0">
                <a:solidFill>
                  <a:srgbClr val="222222"/>
                </a:solidFill>
                <a:effectLst/>
                <a:latin typeface="maven pro"/>
              </a:rPr>
              <a:t>i</a:t>
            </a:r>
            <a:r>
              <a:rPr lang="en-US" b="0" i="0" dirty="0" smtClean="0">
                <a:solidFill>
                  <a:srgbClr val="222222"/>
                </a:solidFill>
                <a:effectLst/>
                <a:latin typeface="maven pro"/>
              </a:rPr>
              <a:t>. Arabic ii. Persian iii. English iv. Bangla</a:t>
            </a:r>
            <a:r>
              <a:rPr lang="en-US" dirty="0" smtClean="0"/>
              <a:t/>
            </a:r>
            <a:br>
              <a:rPr lang="en-US" dirty="0" smtClean="0"/>
            </a:br>
            <a:r>
              <a:rPr lang="en-US" b="1" i="0" dirty="0" smtClean="0">
                <a:solidFill>
                  <a:srgbClr val="222222"/>
                </a:solidFill>
                <a:effectLst/>
                <a:latin typeface="maven pro"/>
              </a:rPr>
              <a:t>(d) She learned Bangla and English from her ___.</a:t>
            </a:r>
            <a:r>
              <a:rPr lang="en-US" dirty="0" smtClean="0"/>
              <a:t/>
            </a:r>
            <a:br>
              <a:rPr lang="en-US" dirty="0" smtClean="0"/>
            </a:br>
            <a:r>
              <a:rPr lang="en-US" b="0" i="0" dirty="0" err="1" smtClean="0">
                <a:solidFill>
                  <a:srgbClr val="222222"/>
                </a:solidFill>
                <a:effectLst/>
                <a:latin typeface="maven pro"/>
              </a:rPr>
              <a:t>i</a:t>
            </a:r>
            <a:r>
              <a:rPr lang="en-US" b="0" i="0" dirty="0" smtClean="0">
                <a:solidFill>
                  <a:srgbClr val="222222"/>
                </a:solidFill>
                <a:effectLst/>
                <a:latin typeface="maven pro"/>
              </a:rPr>
              <a:t>. cousin ii. husband iii. eldest brother iv. father</a:t>
            </a:r>
            <a:r>
              <a:rPr lang="en-US" dirty="0" smtClean="0"/>
              <a:t/>
            </a:r>
            <a:br>
              <a:rPr lang="en-US" dirty="0" smtClean="0"/>
            </a:br>
            <a:r>
              <a:rPr lang="en-US" b="1" i="0" dirty="0" smtClean="0">
                <a:solidFill>
                  <a:srgbClr val="222222"/>
                </a:solidFill>
                <a:effectLst/>
                <a:latin typeface="maven pro"/>
              </a:rPr>
              <a:t>(e) Begum </a:t>
            </a:r>
            <a:r>
              <a:rPr lang="en-US" b="1" i="0" dirty="0" err="1" smtClean="0">
                <a:solidFill>
                  <a:srgbClr val="222222"/>
                </a:solidFill>
                <a:effectLst/>
                <a:latin typeface="maven pro"/>
              </a:rPr>
              <a:t>Rokeya</a:t>
            </a:r>
            <a:r>
              <a:rPr lang="en-US" b="1" i="0" dirty="0" smtClean="0">
                <a:solidFill>
                  <a:srgbClr val="222222"/>
                </a:solidFill>
                <a:effectLst/>
                <a:latin typeface="maven pro"/>
              </a:rPr>
              <a:t> believed that women should ___.</a:t>
            </a:r>
            <a:r>
              <a:rPr lang="en-US" dirty="0" smtClean="0"/>
              <a:t/>
            </a:r>
            <a:br>
              <a:rPr lang="en-US" dirty="0" smtClean="0"/>
            </a:br>
            <a:r>
              <a:rPr lang="en-US" b="0" i="0" dirty="0" err="1" smtClean="0">
                <a:solidFill>
                  <a:srgbClr val="222222"/>
                </a:solidFill>
                <a:effectLst/>
                <a:latin typeface="maven pro"/>
              </a:rPr>
              <a:t>i</a:t>
            </a:r>
            <a:r>
              <a:rPr lang="en-US" b="0" i="0" dirty="0" smtClean="0">
                <a:solidFill>
                  <a:srgbClr val="222222"/>
                </a:solidFill>
                <a:effectLst/>
                <a:latin typeface="maven pro"/>
              </a:rPr>
              <a:t>. have no rights and opportunities like man ii. work in the kitchen only iii. have the same rights and opportunities like men iv. not be educated</a:t>
            </a:r>
            <a:r>
              <a:rPr lang="en-US" dirty="0" smtClean="0"/>
              <a:t/>
            </a:r>
            <a:br>
              <a:rPr lang="en-US" dirty="0" smtClean="0"/>
            </a:br>
            <a:r>
              <a:rPr lang="en-US" b="1" i="0" dirty="0" smtClean="0">
                <a:solidFill>
                  <a:srgbClr val="222222"/>
                </a:solidFill>
                <a:effectLst/>
                <a:latin typeface="maven pro"/>
              </a:rPr>
              <a:t>(f) Begum </a:t>
            </a:r>
            <a:r>
              <a:rPr lang="en-US" b="1" i="0" dirty="0" err="1" smtClean="0">
                <a:solidFill>
                  <a:srgbClr val="222222"/>
                </a:solidFill>
                <a:effectLst/>
                <a:latin typeface="maven pro"/>
              </a:rPr>
              <a:t>Rokeya</a:t>
            </a:r>
            <a:r>
              <a:rPr lang="en-US" b="1" i="0" dirty="0" smtClean="0">
                <a:solidFill>
                  <a:srgbClr val="222222"/>
                </a:solidFill>
                <a:effectLst/>
                <a:latin typeface="maven pro"/>
              </a:rPr>
              <a:t> was famous ___.</a:t>
            </a:r>
            <a:r>
              <a:rPr lang="en-US" dirty="0" smtClean="0"/>
              <a:t/>
            </a:r>
            <a:br>
              <a:rPr lang="en-US" dirty="0" smtClean="0"/>
            </a:br>
            <a:r>
              <a:rPr lang="en-US" b="0" i="0" dirty="0" err="1" smtClean="0">
                <a:solidFill>
                  <a:srgbClr val="222222"/>
                </a:solidFill>
                <a:effectLst/>
                <a:latin typeface="maven pro"/>
              </a:rPr>
              <a:t>i</a:t>
            </a:r>
            <a:r>
              <a:rPr lang="en-US" b="0" i="0" dirty="0" smtClean="0">
                <a:solidFill>
                  <a:srgbClr val="222222"/>
                </a:solidFill>
                <a:effectLst/>
                <a:latin typeface="maven pro"/>
              </a:rPr>
              <a:t>. actress ii. writer iii. artist iv. writer and worker</a:t>
            </a:r>
            <a:r>
              <a:rPr lang="en-US" dirty="0" smtClean="0"/>
              <a:t/>
            </a:r>
            <a:br>
              <a:rPr lang="en-US" dirty="0" smtClean="0"/>
            </a:br>
            <a:r>
              <a:rPr lang="en-US" b="1" i="0" dirty="0" smtClean="0">
                <a:solidFill>
                  <a:srgbClr val="222222"/>
                </a:solidFill>
                <a:effectLst/>
                <a:latin typeface="maven pro"/>
              </a:rPr>
              <a:t>(g) She was born in ___.</a:t>
            </a:r>
            <a:r>
              <a:rPr lang="en-US" dirty="0" smtClean="0"/>
              <a:t/>
            </a:r>
            <a:br>
              <a:rPr lang="en-US" dirty="0" smtClean="0"/>
            </a:br>
            <a:r>
              <a:rPr lang="en-US" b="0" i="0" dirty="0" err="1" smtClean="0">
                <a:solidFill>
                  <a:srgbClr val="222222"/>
                </a:solidFill>
                <a:effectLst/>
                <a:latin typeface="maven pro"/>
              </a:rPr>
              <a:t>i</a:t>
            </a:r>
            <a:r>
              <a:rPr lang="en-US" b="0" i="0" dirty="0" smtClean="0">
                <a:solidFill>
                  <a:srgbClr val="222222"/>
                </a:solidFill>
                <a:effectLst/>
                <a:latin typeface="maven pro"/>
              </a:rPr>
              <a:t>. </a:t>
            </a:r>
            <a:r>
              <a:rPr lang="en-US" b="0" i="0" dirty="0" err="1" smtClean="0">
                <a:solidFill>
                  <a:srgbClr val="222222"/>
                </a:solidFill>
                <a:effectLst/>
                <a:latin typeface="maven pro"/>
              </a:rPr>
              <a:t>Pairabondh</a:t>
            </a:r>
            <a:r>
              <a:rPr lang="en-US" b="0" i="0" dirty="0" smtClean="0">
                <a:solidFill>
                  <a:srgbClr val="222222"/>
                </a:solidFill>
                <a:effectLst/>
                <a:latin typeface="maven pro"/>
              </a:rPr>
              <a:t> ii. </a:t>
            </a:r>
            <a:r>
              <a:rPr lang="en-US" b="0" i="0" dirty="0" err="1" smtClean="0">
                <a:solidFill>
                  <a:srgbClr val="222222"/>
                </a:solidFill>
                <a:effectLst/>
                <a:latin typeface="maven pro"/>
              </a:rPr>
              <a:t>Deobandh</a:t>
            </a:r>
            <a:r>
              <a:rPr lang="en-US" b="0" i="0" dirty="0" smtClean="0">
                <a:solidFill>
                  <a:srgbClr val="222222"/>
                </a:solidFill>
                <a:effectLst/>
                <a:latin typeface="maven pro"/>
              </a:rPr>
              <a:t> iii. Bihar iv. Bhagalpur</a:t>
            </a:r>
            <a:r>
              <a:rPr lang="en-US" dirty="0" smtClean="0"/>
              <a:t/>
            </a:r>
            <a:br>
              <a:rPr lang="en-US" dirty="0" smtClean="0"/>
            </a:br>
            <a:r>
              <a:rPr lang="en-US" b="1" i="0" dirty="0" smtClean="0">
                <a:solidFill>
                  <a:srgbClr val="222222"/>
                </a:solidFill>
                <a:effectLst/>
                <a:latin typeface="maven pro"/>
              </a:rPr>
              <a:t>(h) She was born in ___.</a:t>
            </a:r>
            <a:r>
              <a:rPr lang="en-US" dirty="0" smtClean="0"/>
              <a:t/>
            </a:r>
            <a:br>
              <a:rPr lang="en-US" dirty="0" smtClean="0"/>
            </a:br>
            <a:r>
              <a:rPr lang="en-US" b="0" i="0" dirty="0" err="1" smtClean="0">
                <a:solidFill>
                  <a:srgbClr val="222222"/>
                </a:solidFill>
                <a:effectLst/>
                <a:latin typeface="maven pro"/>
              </a:rPr>
              <a:t>i</a:t>
            </a:r>
            <a:r>
              <a:rPr lang="en-US" b="0" i="0" dirty="0" smtClean="0">
                <a:solidFill>
                  <a:srgbClr val="222222"/>
                </a:solidFill>
                <a:effectLst/>
                <a:latin typeface="maven pro"/>
              </a:rPr>
              <a:t>. 19th century ii. 20th century iii. 18th-century iv. 21″ century</a:t>
            </a:r>
            <a:r>
              <a:rPr lang="en-US" dirty="0" smtClean="0"/>
              <a:t/>
            </a:r>
            <a:br>
              <a:rPr lang="en-US" dirty="0" smtClean="0"/>
            </a:br>
            <a:r>
              <a:rPr lang="en-US" b="1" i="0" dirty="0" smtClean="0">
                <a:solidFill>
                  <a:srgbClr val="222222"/>
                </a:solidFill>
                <a:effectLst/>
                <a:latin typeface="maven pro"/>
              </a:rPr>
              <a:t>(</a:t>
            </a:r>
            <a:r>
              <a:rPr lang="en-US" b="1" i="0" dirty="0" err="1" smtClean="0">
                <a:solidFill>
                  <a:srgbClr val="222222"/>
                </a:solidFill>
                <a:effectLst/>
                <a:latin typeface="maven pro"/>
              </a:rPr>
              <a:t>i</a:t>
            </a:r>
            <a:r>
              <a:rPr lang="en-US" b="1" i="0" dirty="0" smtClean="0">
                <a:solidFill>
                  <a:srgbClr val="222222"/>
                </a:solidFill>
                <a:effectLst/>
                <a:latin typeface="maven pro"/>
              </a:rPr>
              <a:t>) </a:t>
            </a:r>
            <a:r>
              <a:rPr lang="en-US" b="1" i="0" dirty="0" err="1" smtClean="0">
                <a:solidFill>
                  <a:srgbClr val="222222"/>
                </a:solidFill>
                <a:effectLst/>
                <a:latin typeface="maven pro"/>
              </a:rPr>
              <a:t>Rokerya</a:t>
            </a:r>
            <a:r>
              <a:rPr lang="en-US" b="1" i="0" dirty="0" smtClean="0">
                <a:solidFill>
                  <a:srgbClr val="222222"/>
                </a:solidFill>
                <a:effectLst/>
                <a:latin typeface="maven pro"/>
              </a:rPr>
              <a:t> was married in ___.</a:t>
            </a:r>
            <a:r>
              <a:rPr lang="en-US" dirty="0" smtClean="0"/>
              <a:t/>
            </a:r>
            <a:br>
              <a:rPr lang="en-US" dirty="0" smtClean="0"/>
            </a:br>
            <a:r>
              <a:rPr lang="en-US" b="0" i="0" dirty="0" err="1" smtClean="0">
                <a:solidFill>
                  <a:srgbClr val="222222"/>
                </a:solidFill>
                <a:effectLst/>
                <a:latin typeface="maven pro"/>
              </a:rPr>
              <a:t>i</a:t>
            </a:r>
            <a:r>
              <a:rPr lang="en-US" b="0" i="0" dirty="0" smtClean="0">
                <a:solidFill>
                  <a:srgbClr val="222222"/>
                </a:solidFill>
                <a:effectLst/>
                <a:latin typeface="maven pro"/>
              </a:rPr>
              <a:t>. 1896 ii. 1989 ii. 1869 iv. 1969</a:t>
            </a:r>
            <a:r>
              <a:rPr lang="en-US" dirty="0" smtClean="0"/>
              <a:t/>
            </a:r>
            <a:br>
              <a:rPr lang="en-US" dirty="0" smtClean="0"/>
            </a:br>
            <a:r>
              <a:rPr lang="en-US" b="1" i="0" dirty="0" smtClean="0">
                <a:solidFill>
                  <a:srgbClr val="222222"/>
                </a:solidFill>
                <a:effectLst/>
                <a:latin typeface="maven pro"/>
              </a:rPr>
              <a:t>(j) Her husband was very ___.</a:t>
            </a:r>
            <a:r>
              <a:rPr lang="en-US" dirty="0" smtClean="0"/>
              <a:t/>
            </a:r>
            <a:br>
              <a:rPr lang="en-US" dirty="0" smtClean="0"/>
            </a:br>
            <a:r>
              <a:rPr lang="en-US" b="0" i="0" dirty="0" err="1" smtClean="0">
                <a:solidFill>
                  <a:srgbClr val="222222"/>
                </a:solidFill>
                <a:effectLst/>
                <a:latin typeface="maven pro"/>
              </a:rPr>
              <a:t>i</a:t>
            </a:r>
            <a:r>
              <a:rPr lang="en-US" b="0" i="0" dirty="0" smtClean="0">
                <a:solidFill>
                  <a:srgbClr val="222222"/>
                </a:solidFill>
                <a:effectLst/>
                <a:latin typeface="maven pro"/>
              </a:rPr>
              <a:t>. co-operative ii. helpful iii. wicked iv. noble</a:t>
            </a:r>
            <a:endParaRPr lang="en-US" dirty="0"/>
          </a:p>
        </p:txBody>
      </p:sp>
    </p:spTree>
    <p:extLst>
      <p:ext uri="{BB962C8B-B14F-4D97-AF65-F5344CB8AC3E}">
        <p14:creationId xmlns:p14="http://schemas.microsoft.com/office/powerpoint/2010/main" val="322061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93376" y="1533944"/>
            <a:ext cx="10367682"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aven pro"/>
              </a:rPr>
              <a:t>Read the text carefully and answer the question below it.</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aven pro"/>
              </a:rPr>
              <a:t>Helen Keller started her formal education in 1890. She began to take classes at the Horace Mann School for the Deaf in Boston. From 1894 to 1896, she attended the Wright </a:t>
            </a:r>
            <a:r>
              <a:rPr kumimoji="0" lang="en-US" sz="2000" b="0" i="0" u="none" strike="noStrike" cap="none" normalizeH="0" baseline="0" dirty="0" err="1" smtClean="0">
                <a:ln>
                  <a:noFill/>
                </a:ln>
                <a:solidFill>
                  <a:schemeClr val="tx1"/>
                </a:solidFill>
                <a:effectLst/>
                <a:latin typeface="maven pro"/>
              </a:rPr>
              <a:t>Humason</a:t>
            </a:r>
            <a:r>
              <a:rPr kumimoji="0" lang="en-US" sz="2000" b="0" i="0" u="none" strike="noStrike" cap="none" normalizeH="0" baseline="0" dirty="0" smtClean="0">
                <a:ln>
                  <a:noFill/>
                </a:ln>
                <a:solidFill>
                  <a:schemeClr val="tx1"/>
                </a:solidFill>
                <a:effectLst/>
                <a:latin typeface="maven pro"/>
              </a:rPr>
              <a:t> School for the deaf in New York City. There she worked to improve her communication skills and studied regular academic subjects. Helen gradually made up her mind to attend college. In 1896 she attended the Cambridge School for Young Ladies, Massachusetts. Later, she was admitted to </a:t>
            </a:r>
            <a:r>
              <a:rPr kumimoji="0" lang="en-US" sz="2000" b="0" i="0" u="none" strike="noStrike" cap="none" normalizeH="0" baseline="0" dirty="0" err="1" smtClean="0">
                <a:ln>
                  <a:noFill/>
                </a:ln>
                <a:solidFill>
                  <a:schemeClr val="tx1"/>
                </a:solidFill>
                <a:effectLst/>
                <a:latin typeface="maven pro"/>
              </a:rPr>
              <a:t>Redcliffe</a:t>
            </a:r>
            <a:r>
              <a:rPr kumimoji="0" lang="en-US" sz="2000" b="0" i="0" u="none" strike="noStrike" cap="none" normalizeH="0" baseline="0" dirty="0" smtClean="0">
                <a:ln>
                  <a:noFill/>
                </a:ln>
                <a:solidFill>
                  <a:schemeClr val="tx1"/>
                </a:solidFill>
                <a:effectLst/>
                <a:latin typeface="maven pro"/>
              </a:rPr>
              <a:t> College. Here she learnt reading through a special technique called Braille. She also learnt here how to type. Annie Sullivan was always with her for help. She sat by her in the class and interpreted lectures and texts. In 1904, Helen received a BA degree with </a:t>
            </a:r>
            <a:r>
              <a:rPr kumimoji="0" lang="en-US" sz="2000" b="0" i="0" u="none" strike="noStrike" cap="none" normalizeH="0" baseline="0" dirty="0" err="1" smtClean="0">
                <a:ln>
                  <a:noFill/>
                </a:ln>
                <a:solidFill>
                  <a:schemeClr val="tx1"/>
                </a:solidFill>
                <a:effectLst/>
                <a:latin typeface="maven pro"/>
              </a:rPr>
              <a:t>honours</a:t>
            </a:r>
            <a:r>
              <a:rPr kumimoji="0" lang="en-US" sz="2000" b="0" i="0" u="none" strike="noStrike" cap="none" normalizeH="0" baseline="0" dirty="0" smtClean="0">
                <a:ln>
                  <a:noFill/>
                </a:ln>
                <a:solidFill>
                  <a:schemeClr val="tx1"/>
                </a:solidFill>
                <a:effectLst/>
                <a:latin typeface="maven pro"/>
              </a:rPr>
              <a:t> from that college. Helen Keller spent the rest of her life trying to make it easier for disabled people to learn. Helen Keller died on June 1, 1968, a few weeks short of her 80 birthday.</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maven pro"/>
              </a:rPr>
              <a:t/>
            </a:r>
            <a:br>
              <a:rPr kumimoji="0" lang="en-US" sz="1200" b="0" i="0" u="none" strike="noStrike" cap="none" normalizeH="0" baseline="0" dirty="0" smtClean="0">
                <a:ln>
                  <a:noFill/>
                </a:ln>
                <a:solidFill>
                  <a:srgbClr val="222222"/>
                </a:solidFill>
                <a:effectLst/>
                <a:latin typeface="maven pro"/>
              </a:rPr>
            </a:b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793376" y="766047"/>
            <a:ext cx="6096000" cy="646331"/>
          </a:xfrm>
          <a:prstGeom prst="rect">
            <a:avLst/>
          </a:prstGeom>
        </p:spPr>
        <p:txBody>
          <a:bodyPr>
            <a:spAutoFit/>
          </a:bodyPr>
          <a:lstStyle/>
          <a:p>
            <a:r>
              <a:rPr lang="en-US" b="1" i="0" dirty="0" smtClean="0">
                <a:solidFill>
                  <a:srgbClr val="222222"/>
                </a:solidFill>
                <a:effectLst/>
                <a:latin typeface="maven pro"/>
              </a:rPr>
              <a:t>Read the text carefully and answer the question below it.</a:t>
            </a:r>
            <a:endParaRPr lang="en-US" dirty="0"/>
          </a:p>
        </p:txBody>
      </p:sp>
    </p:spTree>
    <p:extLst>
      <p:ext uri="{BB962C8B-B14F-4D97-AF65-F5344CB8AC3E}">
        <p14:creationId xmlns:p14="http://schemas.microsoft.com/office/powerpoint/2010/main" val="1452894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777" y="454096"/>
            <a:ext cx="11214847" cy="6186309"/>
          </a:xfrm>
          <a:prstGeom prst="rect">
            <a:avLst/>
          </a:prstGeom>
        </p:spPr>
        <p:txBody>
          <a:bodyPr wrap="square">
            <a:spAutoFit/>
          </a:bodyPr>
          <a:lstStyle/>
          <a:p>
            <a:r>
              <a:rPr lang="en-US" sz="4400" b="1" i="0" dirty="0" smtClean="0">
                <a:solidFill>
                  <a:srgbClr val="222222"/>
                </a:solidFill>
                <a:effectLst/>
                <a:latin typeface="maven pro"/>
              </a:rPr>
              <a:t>2. Answer the following                      questions.</a:t>
            </a:r>
            <a:r>
              <a:rPr lang="en-US" sz="4400" b="0" i="0" dirty="0" smtClean="0">
                <a:solidFill>
                  <a:srgbClr val="222222"/>
                </a:solidFill>
                <a:effectLst/>
                <a:latin typeface="maven pro"/>
              </a:rPr>
              <a:t> [2×5=10]</a:t>
            </a:r>
            <a:r>
              <a:rPr lang="en-US" sz="4400" dirty="0" smtClean="0"/>
              <a:t/>
            </a:r>
            <a:br>
              <a:rPr lang="en-US" sz="4400" dirty="0" smtClean="0"/>
            </a:br>
            <a:r>
              <a:rPr lang="en-US" sz="4400" b="0" i="0" dirty="0" smtClean="0">
                <a:solidFill>
                  <a:srgbClr val="222222"/>
                </a:solidFill>
                <a:effectLst/>
                <a:latin typeface="maven pro"/>
              </a:rPr>
              <a:t>(a) What is Braille?</a:t>
            </a:r>
            <a:r>
              <a:rPr lang="en-US" sz="4400" dirty="0" smtClean="0"/>
              <a:t/>
            </a:r>
            <a:br>
              <a:rPr lang="en-US" sz="4400" dirty="0" smtClean="0"/>
            </a:br>
            <a:r>
              <a:rPr lang="en-US" sz="4400" b="0" i="0" dirty="0" smtClean="0">
                <a:solidFill>
                  <a:srgbClr val="222222"/>
                </a:solidFill>
                <a:effectLst/>
                <a:latin typeface="maven pro"/>
              </a:rPr>
              <a:t>(b) Where did Helen Keller learn Braille? (C) What did Helen Keller do at the Horace Mann School?</a:t>
            </a:r>
            <a:r>
              <a:rPr lang="en-US" sz="4400" dirty="0" smtClean="0"/>
              <a:t/>
            </a:r>
            <a:br>
              <a:rPr lang="en-US" sz="4400" dirty="0" smtClean="0"/>
            </a:br>
            <a:r>
              <a:rPr lang="en-US" sz="4400" b="0" i="0" dirty="0" smtClean="0">
                <a:solidFill>
                  <a:srgbClr val="222222"/>
                </a:solidFill>
                <a:effectLst/>
                <a:latin typeface="maven pro"/>
              </a:rPr>
              <a:t>(d) Where is Wright </a:t>
            </a:r>
            <a:r>
              <a:rPr lang="en-US" sz="4400" b="0" i="0" dirty="0" err="1" smtClean="0">
                <a:solidFill>
                  <a:srgbClr val="222222"/>
                </a:solidFill>
                <a:effectLst/>
                <a:latin typeface="maven pro"/>
              </a:rPr>
              <a:t>Humason</a:t>
            </a:r>
            <a:r>
              <a:rPr lang="en-US" sz="4400" b="0" i="0" dirty="0" smtClean="0">
                <a:solidFill>
                  <a:srgbClr val="222222"/>
                </a:solidFill>
                <a:effectLst/>
                <a:latin typeface="maven pro"/>
              </a:rPr>
              <a:t>?</a:t>
            </a:r>
            <a:r>
              <a:rPr lang="en-US" sz="4400" dirty="0" smtClean="0"/>
              <a:t/>
            </a:r>
            <a:br>
              <a:rPr lang="en-US" sz="4400" dirty="0" smtClean="0"/>
            </a:br>
            <a:r>
              <a:rPr lang="en-US" sz="4400" b="0" i="0" dirty="0" smtClean="0">
                <a:solidFill>
                  <a:srgbClr val="222222"/>
                </a:solidFill>
                <a:effectLst/>
                <a:latin typeface="maven pro"/>
              </a:rPr>
              <a:t>(e) Why did she work for at the Wright </a:t>
            </a:r>
            <a:r>
              <a:rPr lang="en-US" sz="4400" b="0" i="0" dirty="0" err="1" smtClean="0">
                <a:solidFill>
                  <a:srgbClr val="222222"/>
                </a:solidFill>
                <a:effectLst/>
                <a:latin typeface="maven pro"/>
              </a:rPr>
              <a:t>Humason</a:t>
            </a:r>
            <a:r>
              <a:rPr lang="en-US" sz="4400" b="0" i="0" dirty="0" smtClean="0">
                <a:solidFill>
                  <a:srgbClr val="222222"/>
                </a:solidFill>
                <a:effectLst/>
                <a:latin typeface="maven pro"/>
              </a:rPr>
              <a:t>?</a:t>
            </a:r>
            <a:endParaRPr lang="en-US" sz="4400" dirty="0"/>
          </a:p>
        </p:txBody>
      </p:sp>
    </p:spTree>
    <p:extLst>
      <p:ext uri="{BB962C8B-B14F-4D97-AF65-F5344CB8AC3E}">
        <p14:creationId xmlns:p14="http://schemas.microsoft.com/office/powerpoint/2010/main" val="2553082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176" y="1028343"/>
            <a:ext cx="11093824" cy="4524315"/>
          </a:xfrm>
          <a:prstGeom prst="rect">
            <a:avLst/>
          </a:prstGeom>
        </p:spPr>
        <p:txBody>
          <a:bodyPr wrap="square">
            <a:spAutoFit/>
          </a:bodyPr>
          <a:lstStyle/>
          <a:p>
            <a:r>
              <a:rPr lang="en-US" sz="2400" b="1" i="0" dirty="0" smtClean="0">
                <a:solidFill>
                  <a:srgbClr val="222222"/>
                </a:solidFill>
                <a:effectLst/>
                <a:latin typeface="maven pro"/>
              </a:rPr>
              <a:t> Read the text carefully and answer the questions below it.</a:t>
            </a:r>
            <a:endParaRPr lang="en-US" sz="2400" b="0" i="0" dirty="0" smtClean="0">
              <a:solidFill>
                <a:srgbClr val="222222"/>
              </a:solidFill>
              <a:effectLst/>
              <a:latin typeface="maven pro"/>
            </a:endParaRPr>
          </a:p>
          <a:p>
            <a:r>
              <a:rPr lang="en-US" sz="2400" b="0" i="0" dirty="0" err="1" smtClean="0">
                <a:solidFill>
                  <a:srgbClr val="222222"/>
                </a:solidFill>
                <a:effectLst/>
                <a:latin typeface="maven pro"/>
              </a:rPr>
              <a:t>Zainul</a:t>
            </a:r>
            <a:r>
              <a:rPr lang="en-US" sz="2400" b="0" i="0" dirty="0" smtClean="0">
                <a:solidFill>
                  <a:srgbClr val="222222"/>
                </a:solidFill>
                <a:effectLst/>
                <a:latin typeface="maven pro"/>
              </a:rPr>
              <a:t> </a:t>
            </a:r>
            <a:r>
              <a:rPr lang="en-US" sz="2400" b="0" i="0" dirty="0" err="1" smtClean="0">
                <a:solidFill>
                  <a:srgbClr val="222222"/>
                </a:solidFill>
                <a:effectLst/>
                <a:latin typeface="maven pro"/>
              </a:rPr>
              <a:t>Abedin</a:t>
            </a:r>
            <a:r>
              <a:rPr lang="en-US" sz="2400" b="0" i="0" dirty="0" smtClean="0">
                <a:solidFill>
                  <a:srgbClr val="222222"/>
                </a:solidFill>
                <a:effectLst/>
                <a:latin typeface="maven pro"/>
              </a:rPr>
              <a:t> was a renowned Bengali painter, He got the breakthrough in 1944 with his famine series painting of 1943. He was rightly considered the founding father of Bangladeshi art. He was an artist of exceptional talent and international repute. Like many of his contemporaries, his paintings on the Bengal famine of the 1940s are probably his most characteristic works. In Bangladesh, he is referred with honor as </a:t>
            </a:r>
            <a:r>
              <a:rPr lang="en-US" sz="2400" b="0" i="0" dirty="0" err="1" smtClean="0">
                <a:solidFill>
                  <a:srgbClr val="222222"/>
                </a:solidFill>
                <a:effectLst/>
                <a:latin typeface="maven pro"/>
              </a:rPr>
              <a:t>Shilpacharya</a:t>
            </a:r>
            <a:r>
              <a:rPr lang="en-US" sz="2400" b="0" i="0" dirty="0" smtClean="0">
                <a:solidFill>
                  <a:srgbClr val="222222"/>
                </a:solidFill>
                <a:effectLst/>
                <a:latin typeface="maven pro"/>
              </a:rPr>
              <a:t> (Great Teacher of the Arts). </a:t>
            </a:r>
            <a:r>
              <a:rPr lang="en-US" sz="2400" b="0" i="0" dirty="0" err="1" smtClean="0">
                <a:solidFill>
                  <a:srgbClr val="222222"/>
                </a:solidFill>
                <a:effectLst/>
                <a:latin typeface="maven pro"/>
              </a:rPr>
              <a:t>Zainul</a:t>
            </a:r>
            <a:r>
              <a:rPr lang="en-US" sz="2400" b="0" i="0" dirty="0" smtClean="0">
                <a:solidFill>
                  <a:srgbClr val="222222"/>
                </a:solidFill>
                <a:effectLst/>
                <a:latin typeface="maven pro"/>
              </a:rPr>
              <a:t> </a:t>
            </a:r>
            <a:r>
              <a:rPr lang="en-US" sz="2400" b="0" i="0" dirty="0" err="1" smtClean="0">
                <a:solidFill>
                  <a:srgbClr val="222222"/>
                </a:solidFill>
                <a:effectLst/>
                <a:latin typeface="maven pro"/>
              </a:rPr>
              <a:t>Abedin</a:t>
            </a:r>
            <a:r>
              <a:rPr lang="en-US" sz="2400" b="0" i="0" dirty="0" smtClean="0">
                <a:solidFill>
                  <a:srgbClr val="222222"/>
                </a:solidFill>
                <a:effectLst/>
                <a:latin typeface="maven pro"/>
              </a:rPr>
              <a:t> was born in </a:t>
            </a:r>
            <a:r>
              <a:rPr lang="en-US" sz="2400" b="0" i="0" dirty="0" err="1" smtClean="0">
                <a:solidFill>
                  <a:srgbClr val="222222"/>
                </a:solidFill>
                <a:effectLst/>
                <a:latin typeface="maven pro"/>
              </a:rPr>
              <a:t>Kishoreganj</a:t>
            </a:r>
            <a:r>
              <a:rPr lang="en-US" sz="2400" b="0" i="0" dirty="0" smtClean="0">
                <a:solidFill>
                  <a:srgbClr val="222222"/>
                </a:solidFill>
                <a:effectLst/>
                <a:latin typeface="maven pro"/>
              </a:rPr>
              <a:t>, East Bengal on December 26, 1914. His childhood was spent near the scenic banks of the Brahmaputra river. In 1975, he founded the Folk Art Museum at </a:t>
            </a:r>
            <a:r>
              <a:rPr lang="en-US" sz="2400" b="0" i="0" dirty="0" err="1" smtClean="0">
                <a:solidFill>
                  <a:srgbClr val="222222"/>
                </a:solidFill>
                <a:effectLst/>
                <a:latin typeface="maven pro"/>
              </a:rPr>
              <a:t>Sonargaon</a:t>
            </a:r>
            <a:r>
              <a:rPr lang="en-US" sz="2400" b="0" i="0" dirty="0" smtClean="0">
                <a:solidFill>
                  <a:srgbClr val="222222"/>
                </a:solidFill>
                <a:effectLst/>
                <a:latin typeface="maven pro"/>
              </a:rPr>
              <a:t> in </a:t>
            </a:r>
            <a:r>
              <a:rPr lang="en-US" sz="2400" b="0" i="0" dirty="0" err="1" smtClean="0">
                <a:solidFill>
                  <a:srgbClr val="222222"/>
                </a:solidFill>
                <a:effectLst/>
                <a:latin typeface="maven pro"/>
              </a:rPr>
              <a:t>Narayanganj</a:t>
            </a:r>
            <a:r>
              <a:rPr lang="en-US" sz="2400" b="0" i="0" dirty="0" smtClean="0">
                <a:solidFill>
                  <a:srgbClr val="222222"/>
                </a:solidFill>
                <a:effectLst/>
                <a:latin typeface="maven pro"/>
              </a:rPr>
              <a:t>, and </a:t>
            </a:r>
            <a:r>
              <a:rPr lang="en-US" sz="2400" b="0" i="0" dirty="0" err="1" smtClean="0">
                <a:solidFill>
                  <a:srgbClr val="222222"/>
                </a:solidFill>
                <a:effectLst/>
                <a:latin typeface="maven pro"/>
              </a:rPr>
              <a:t>Zainul</a:t>
            </a:r>
            <a:r>
              <a:rPr lang="en-US" sz="2400" b="0" i="0" dirty="0" smtClean="0">
                <a:solidFill>
                  <a:srgbClr val="222222"/>
                </a:solidFill>
                <a:effectLst/>
                <a:latin typeface="maven pro"/>
              </a:rPr>
              <a:t> </a:t>
            </a:r>
            <a:r>
              <a:rPr lang="en-US" sz="2400" b="0" i="0" dirty="0" err="1" smtClean="0">
                <a:solidFill>
                  <a:srgbClr val="222222"/>
                </a:solidFill>
                <a:effectLst/>
                <a:latin typeface="maven pro"/>
              </a:rPr>
              <a:t>Abedin</a:t>
            </a:r>
            <a:r>
              <a:rPr lang="en-US" sz="2400" b="0" i="0" dirty="0" smtClean="0">
                <a:solidFill>
                  <a:srgbClr val="222222"/>
                </a:solidFill>
                <a:effectLst/>
                <a:latin typeface="maven pro"/>
              </a:rPr>
              <a:t> </a:t>
            </a:r>
            <a:r>
              <a:rPr lang="en-US" sz="2400" b="0" i="0" dirty="0" err="1" smtClean="0">
                <a:solidFill>
                  <a:srgbClr val="222222"/>
                </a:solidFill>
                <a:effectLst/>
                <a:latin typeface="maven pro"/>
              </a:rPr>
              <a:t>Sangrahashala</a:t>
            </a:r>
            <a:r>
              <a:rPr lang="en-US" sz="2400" b="0" i="0" dirty="0" smtClean="0">
                <a:solidFill>
                  <a:srgbClr val="222222"/>
                </a:solidFill>
                <a:effectLst/>
                <a:latin typeface="maven pro"/>
              </a:rPr>
              <a:t>, a gallery of his own works in </a:t>
            </a:r>
            <a:r>
              <a:rPr lang="en-US" sz="2400" b="0" i="0" dirty="0" err="1" smtClean="0">
                <a:solidFill>
                  <a:srgbClr val="222222"/>
                </a:solidFill>
                <a:effectLst/>
                <a:latin typeface="maven pro"/>
              </a:rPr>
              <a:t>Mymensingh</a:t>
            </a:r>
            <a:r>
              <a:rPr lang="en-US" sz="2400" b="0" i="0" dirty="0" smtClean="0">
                <a:solidFill>
                  <a:srgbClr val="222222"/>
                </a:solidFill>
                <a:effectLst/>
                <a:latin typeface="maven pro"/>
              </a:rPr>
              <a:t>. </a:t>
            </a:r>
            <a:r>
              <a:rPr lang="en-US" sz="2400" b="0" i="0" dirty="0" err="1" smtClean="0">
                <a:solidFill>
                  <a:srgbClr val="222222"/>
                </a:solidFill>
                <a:effectLst/>
                <a:latin typeface="maven pro"/>
              </a:rPr>
              <a:t>Abedin</a:t>
            </a:r>
            <a:r>
              <a:rPr lang="en-US" sz="2400" b="0" i="0" dirty="0" smtClean="0">
                <a:solidFill>
                  <a:srgbClr val="222222"/>
                </a:solidFill>
                <a:effectLst/>
                <a:latin typeface="maven pro"/>
              </a:rPr>
              <a:t> developed lung cancer and died on May 28, 1976, in Dhaka</a:t>
            </a:r>
            <a:r>
              <a:rPr lang="en-US" b="0" i="0" dirty="0" smtClean="0">
                <a:solidFill>
                  <a:srgbClr val="222222"/>
                </a:solidFill>
                <a:effectLst/>
                <a:latin typeface="maven pro"/>
              </a:rPr>
              <a:t>.</a:t>
            </a:r>
            <a:endParaRPr lang="en-US" b="0" i="0" dirty="0">
              <a:solidFill>
                <a:srgbClr val="222222"/>
              </a:solidFill>
              <a:effectLst/>
              <a:latin typeface="maven pro"/>
            </a:endParaRPr>
          </a:p>
        </p:txBody>
      </p:sp>
    </p:spTree>
    <p:extLst>
      <p:ext uri="{BB962C8B-B14F-4D97-AF65-F5344CB8AC3E}">
        <p14:creationId xmlns:p14="http://schemas.microsoft.com/office/powerpoint/2010/main" val="669342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399" y="174376"/>
            <a:ext cx="9847729" cy="369332"/>
          </a:xfrm>
          <a:prstGeom prst="rect">
            <a:avLst/>
          </a:prstGeom>
        </p:spPr>
        <p:txBody>
          <a:bodyPr wrap="square">
            <a:spAutoFit/>
          </a:bodyPr>
          <a:lstStyle/>
          <a:p>
            <a:r>
              <a:rPr lang="en-US" b="1" dirty="0" smtClean="0">
                <a:solidFill>
                  <a:srgbClr val="222222"/>
                </a:solidFill>
                <a:latin typeface="maven pro"/>
              </a:rPr>
              <a:t>3. </a:t>
            </a:r>
            <a:r>
              <a:rPr lang="en-US" b="1" i="0" dirty="0" smtClean="0">
                <a:solidFill>
                  <a:srgbClr val="222222"/>
                </a:solidFill>
                <a:effectLst/>
                <a:latin typeface="maven pro"/>
              </a:rPr>
              <a:t>Complete the following table with the Information given in the passage.</a:t>
            </a:r>
            <a:r>
              <a:rPr lang="en-US" b="0" i="0" dirty="0" smtClean="0">
                <a:solidFill>
                  <a:srgbClr val="222222"/>
                </a:solidFill>
                <a:effectLst/>
                <a:latin typeface="maven pro"/>
              </a:rPr>
              <a:t> [1*5=5]</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04029585"/>
              </p:ext>
            </p:extLst>
          </p:nvPr>
        </p:nvGraphicFramePr>
        <p:xfrm>
          <a:off x="824753" y="1259662"/>
          <a:ext cx="10515600" cy="3070290"/>
        </p:xfrm>
        <a:graphic>
          <a:graphicData uri="http://schemas.openxmlformats.org/drawingml/2006/table">
            <a:tbl>
              <a:tblPr/>
              <a:tblGrid>
                <a:gridCol w="4842711"/>
                <a:gridCol w="5672889"/>
              </a:tblGrid>
              <a:tr h="566823">
                <a:tc>
                  <a:txBody>
                    <a:bodyPr/>
                    <a:lstStyle/>
                    <a:p>
                      <a:pPr algn="l"/>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dirty="0" err="1" smtClean="0">
                          <a:effectLst/>
                        </a:rPr>
                        <a:t>Zainul</a:t>
                      </a:r>
                      <a:r>
                        <a:rPr lang="en-US" dirty="0" smtClean="0">
                          <a:effectLst/>
                        </a:rPr>
                        <a:t> </a:t>
                      </a:r>
                      <a:r>
                        <a:rPr lang="en-US" dirty="0" err="1" smtClean="0">
                          <a:effectLst/>
                        </a:rPr>
                        <a:t>Abedin</a:t>
                      </a:r>
                      <a:endParaRPr lang="en-US"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84161">
                <a:tc>
                  <a:txBody>
                    <a:bodyPr/>
                    <a:lstStyle/>
                    <a:p>
                      <a:r>
                        <a:rPr lang="en-US" dirty="0">
                          <a:effectLst/>
                        </a:rPr>
                        <a:t>Birth</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84161">
                <a:tc>
                  <a:txBody>
                    <a:bodyPr/>
                    <a:lstStyle/>
                    <a:p>
                      <a:r>
                        <a:rPr lang="en-US" dirty="0">
                          <a:effectLst/>
                        </a:rPr>
                        <a:t>Career</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84161">
                <a:tc>
                  <a:txBody>
                    <a:bodyPr/>
                    <a:lstStyle/>
                    <a:p>
                      <a:r>
                        <a:rPr lang="en-US" dirty="0">
                          <a:effectLst/>
                        </a:rPr>
                        <a:t>Title</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84161">
                <a:tc>
                  <a:txBody>
                    <a:bodyPr/>
                    <a:lstStyle/>
                    <a:p>
                      <a:r>
                        <a:rPr lang="en-US" dirty="0">
                          <a:effectLst/>
                        </a:rPr>
                        <a:t>Nationality</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66823">
                <a:tc>
                  <a:txBody>
                    <a:bodyPr/>
                    <a:lstStyle/>
                    <a:p>
                      <a:pPr algn="l"/>
                      <a:r>
                        <a:rPr lang="en-US" b="0" i="0" dirty="0">
                          <a:solidFill>
                            <a:srgbClr val="222222"/>
                          </a:solidFill>
                          <a:effectLst/>
                          <a:latin typeface="maven pro"/>
                        </a:rPr>
                        <a:t>Death</a:t>
                      </a: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513610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2694" y="370850"/>
            <a:ext cx="10999694" cy="5355312"/>
          </a:xfrm>
          <a:prstGeom prst="rect">
            <a:avLst/>
          </a:prstGeom>
        </p:spPr>
        <p:txBody>
          <a:bodyPr wrap="square">
            <a:spAutoFit/>
          </a:bodyPr>
          <a:lstStyle/>
          <a:p>
            <a:r>
              <a:rPr lang="en-US" b="1" i="0" dirty="0" smtClean="0">
                <a:solidFill>
                  <a:srgbClr val="222222"/>
                </a:solidFill>
                <a:effectLst/>
                <a:latin typeface="maven pro"/>
              </a:rPr>
              <a:t>Read the text carefully and answer the questions.</a:t>
            </a:r>
            <a:endParaRPr lang="en-US" b="0" i="0" dirty="0" smtClean="0">
              <a:solidFill>
                <a:srgbClr val="222222"/>
              </a:solidFill>
              <a:effectLst/>
              <a:latin typeface="maven pro"/>
            </a:endParaRPr>
          </a:p>
          <a:p>
            <a:r>
              <a:rPr lang="en-US" b="0" i="0" dirty="0" smtClean="0">
                <a:solidFill>
                  <a:srgbClr val="222222"/>
                </a:solidFill>
                <a:effectLst/>
                <a:latin typeface="maven pro"/>
              </a:rPr>
              <a:t>Socrates was a great philosopher. He was a great teacher too. He lived in Athens in Greece. About 2500 years have passed since he died. This great man was the wisest philosopher and teacher of his time. However, he did not die a natural death. He was died by the rulers of Athens. Socrates was born in 459 BC in Athens. It was the home of sculpture. Probably his father was a sculptor. He helped his father in his work. He wanted to spread knowledge among the people. To educate the people was the mission of his life. He would often go out in the street of Athens. He would Stop the passers-by at different places in the streets of Athens and ask them simple questions. If their answers were wrong, he would correct them.</a:t>
            </a:r>
            <a:br>
              <a:rPr lang="en-US" b="0" i="0" dirty="0" smtClean="0">
                <a:solidFill>
                  <a:srgbClr val="222222"/>
                </a:solidFill>
                <a:effectLst/>
                <a:latin typeface="maven pro"/>
              </a:rPr>
            </a:br>
            <a:r>
              <a:rPr lang="en-US" b="0" i="0" dirty="0" smtClean="0">
                <a:solidFill>
                  <a:srgbClr val="222222"/>
                </a:solidFill>
                <a:effectLst/>
                <a:latin typeface="maven pro"/>
              </a:rPr>
              <a:t>Socrates soon became very popular with the young people who learned from him. But some men in the authority became jealous of the popularity of Socrates among people. They brought two charges against him. One was that he was educating the traitors. The other was that he was a young man in Athens. Finally, he was killed by drinking the juice of Hemlock.</a:t>
            </a:r>
          </a:p>
          <a:p>
            <a:r>
              <a:rPr lang="en-US" b="1" dirty="0" smtClean="0">
                <a:solidFill>
                  <a:srgbClr val="222222"/>
                </a:solidFill>
                <a:latin typeface="maven pro"/>
              </a:rPr>
              <a:t>4.</a:t>
            </a:r>
            <a:r>
              <a:rPr lang="en-US" b="1" i="0" dirty="0" smtClean="0">
                <a:solidFill>
                  <a:srgbClr val="222222"/>
                </a:solidFill>
                <a:effectLst/>
                <a:latin typeface="maven pro"/>
              </a:rPr>
              <a:t> Read the following statement. Write true in your answer script, if the statement is true. Write false if the statements are false. If false, give the correct answer.</a:t>
            </a:r>
            <a:r>
              <a:rPr lang="en-US" b="0" i="0" dirty="0" smtClean="0">
                <a:solidFill>
                  <a:srgbClr val="222222"/>
                </a:solidFill>
                <a:effectLst/>
                <a:latin typeface="maven pro"/>
              </a:rPr>
              <a:t> [1×5=5]</a:t>
            </a:r>
          </a:p>
          <a:p>
            <a:r>
              <a:rPr lang="en-US" b="0" i="0" dirty="0" smtClean="0">
                <a:solidFill>
                  <a:srgbClr val="222222"/>
                </a:solidFill>
                <a:effectLst/>
                <a:latin typeface="maven pro"/>
              </a:rPr>
              <a:t>(a) Socrates was only a philosopher.</a:t>
            </a:r>
            <a:br>
              <a:rPr lang="en-US" b="0" i="0" dirty="0" smtClean="0">
                <a:solidFill>
                  <a:srgbClr val="222222"/>
                </a:solidFill>
                <a:effectLst/>
                <a:latin typeface="maven pro"/>
              </a:rPr>
            </a:br>
            <a:r>
              <a:rPr lang="en-US" b="0" i="0" dirty="0" smtClean="0">
                <a:solidFill>
                  <a:srgbClr val="222222"/>
                </a:solidFill>
                <a:effectLst/>
                <a:latin typeface="maven pro"/>
              </a:rPr>
              <a:t>(b) He was born in 459 AD.</a:t>
            </a:r>
            <a:br>
              <a:rPr lang="en-US" b="0" i="0" dirty="0" smtClean="0">
                <a:solidFill>
                  <a:srgbClr val="222222"/>
                </a:solidFill>
                <a:effectLst/>
                <a:latin typeface="maven pro"/>
              </a:rPr>
            </a:br>
            <a:r>
              <a:rPr lang="en-US" b="0" i="0" dirty="0" smtClean="0">
                <a:solidFill>
                  <a:srgbClr val="222222"/>
                </a:solidFill>
                <a:effectLst/>
                <a:latin typeface="maven pro"/>
              </a:rPr>
              <a:t>(c) His father was a sculptor.</a:t>
            </a:r>
            <a:br>
              <a:rPr lang="en-US" b="0" i="0" dirty="0" smtClean="0">
                <a:solidFill>
                  <a:srgbClr val="222222"/>
                </a:solidFill>
                <a:effectLst/>
                <a:latin typeface="maven pro"/>
              </a:rPr>
            </a:br>
            <a:r>
              <a:rPr lang="en-US" b="0" i="0" dirty="0" smtClean="0">
                <a:solidFill>
                  <a:srgbClr val="222222"/>
                </a:solidFill>
                <a:effectLst/>
                <a:latin typeface="maven pro"/>
              </a:rPr>
              <a:t>(d) Socrates was very popular among young people.</a:t>
            </a:r>
            <a:br>
              <a:rPr lang="en-US" b="0" i="0" dirty="0" smtClean="0">
                <a:solidFill>
                  <a:srgbClr val="222222"/>
                </a:solidFill>
                <a:effectLst/>
                <a:latin typeface="maven pro"/>
              </a:rPr>
            </a:br>
            <a:r>
              <a:rPr lang="en-US" b="0" i="0" dirty="0" smtClean="0">
                <a:solidFill>
                  <a:srgbClr val="222222"/>
                </a:solidFill>
                <a:effectLst/>
                <a:latin typeface="maven pro"/>
              </a:rPr>
              <a:t>(e) He died a natural death.</a:t>
            </a:r>
            <a:endParaRPr lang="en-US" b="0" i="0" dirty="0">
              <a:solidFill>
                <a:srgbClr val="222222"/>
              </a:solidFill>
              <a:effectLst/>
              <a:latin typeface="maven pro"/>
            </a:endParaRPr>
          </a:p>
        </p:txBody>
      </p:sp>
    </p:spTree>
    <p:extLst>
      <p:ext uri="{BB962C8B-B14F-4D97-AF65-F5344CB8AC3E}">
        <p14:creationId xmlns:p14="http://schemas.microsoft.com/office/powerpoint/2010/main" val="2746298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78965076"/>
              </p:ext>
            </p:extLst>
          </p:nvPr>
        </p:nvGraphicFramePr>
        <p:xfrm>
          <a:off x="961058" y="957654"/>
          <a:ext cx="10697544" cy="624840"/>
        </p:xfrm>
        <a:graphic>
          <a:graphicData uri="http://schemas.openxmlformats.org/drawingml/2006/table">
            <a:tbl>
              <a:tblPr/>
              <a:tblGrid>
                <a:gridCol w="1782924"/>
                <a:gridCol w="1782924"/>
                <a:gridCol w="1782924"/>
                <a:gridCol w="1782924"/>
                <a:gridCol w="1782924"/>
                <a:gridCol w="1782924"/>
              </a:tblGrid>
              <a:tr h="0">
                <a:tc>
                  <a:txBody>
                    <a:bodyPr/>
                    <a:lstStyle/>
                    <a:p>
                      <a:r>
                        <a:rPr lang="en-US" b="1" dirty="0">
                          <a:effectLst/>
                        </a:rPr>
                        <a:t>is</a:t>
                      </a:r>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effectLst/>
                        </a:rPr>
                        <a:t>of</a:t>
                      </a:r>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effectLst/>
                        </a:rPr>
                        <a:t>second</a:t>
                      </a:r>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a:effectLst/>
                        </a:rPr>
                        <a:t>country</a:t>
                      </a:r>
                      <a:endParaRPr lang="en-US">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a:effectLst/>
                        </a:rPr>
                        <a:t>season</a:t>
                      </a:r>
                      <a:endParaRPr lang="en-US">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a:effectLst/>
                        </a:rPr>
                        <a:t>rains</a:t>
                      </a:r>
                      <a:endParaRPr lang="en-US">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lang="en-US" b="1" dirty="0">
                          <a:effectLst/>
                        </a:rPr>
                        <a:t>the</a:t>
                      </a:r>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effectLst/>
                        </a:rPr>
                        <a:t>washes</a:t>
                      </a:r>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effectLst/>
                        </a:rPr>
                        <a:t>bad</a:t>
                      </a:r>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effectLst/>
                        </a:rPr>
                        <a:t>continuously</a:t>
                      </a:r>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effectLst/>
                        </a:rPr>
                        <a:t>planting</a:t>
                      </a:r>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effectLst/>
                      </a:endParaRPr>
                    </a:p>
                  </a:txBody>
                  <a:tcPr marL="76200" marR="7620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868763" y="1792202"/>
            <a:ext cx="10796154" cy="212365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maven pro"/>
              </a:rPr>
              <a:t>Bangladesh is a tropical (a) ___.  It is the land (b) ___ six seasons. Among them (c) ___ rainy season is the (d) ___ season. It is the (e) ___ of much rainfall. It (f) ___ also the season of (g) ___ trees. It has also (h) ___ sides. When it rains (</a:t>
            </a:r>
            <a:r>
              <a:rPr kumimoji="0" lang="en-US" sz="2400" b="0" i="0" u="none" strike="noStrike" cap="none" normalizeH="0" baseline="0" dirty="0" err="1" smtClean="0">
                <a:ln>
                  <a:noFill/>
                </a:ln>
                <a:solidFill>
                  <a:srgbClr val="222222"/>
                </a:solidFill>
                <a:effectLst/>
                <a:latin typeface="maven pro"/>
              </a:rPr>
              <a:t>i</a:t>
            </a:r>
            <a:r>
              <a:rPr kumimoji="0" lang="en-US" sz="2400" b="0" i="0" u="none" strike="noStrike" cap="none" normalizeH="0" baseline="0" dirty="0" smtClean="0">
                <a:ln>
                  <a:noFill/>
                </a:ln>
                <a:solidFill>
                  <a:srgbClr val="222222"/>
                </a:solidFill>
                <a:effectLst/>
                <a:latin typeface="maven pro"/>
              </a:rPr>
              <a:t>) ___, it causes floods. It (j) ___ away houses, trees, domestic animals, etc.</a:t>
            </a:r>
            <a:endParaRPr kumimoji="0" lang="en-US" sz="36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p:nvPr/>
        </p:nvSpPr>
        <p:spPr>
          <a:xfrm>
            <a:off x="736940" y="335741"/>
            <a:ext cx="10531695" cy="369332"/>
          </a:xfrm>
          <a:prstGeom prst="rect">
            <a:avLst/>
          </a:prstGeom>
        </p:spPr>
        <p:txBody>
          <a:bodyPr wrap="square">
            <a:spAutoFit/>
          </a:bodyPr>
          <a:lstStyle/>
          <a:p>
            <a:r>
              <a:rPr lang="en-US" b="1" dirty="0">
                <a:solidFill>
                  <a:srgbClr val="222222"/>
                </a:solidFill>
                <a:latin typeface="maven pro"/>
              </a:rPr>
              <a:t>5</a:t>
            </a:r>
            <a:r>
              <a:rPr kumimoji="0" lang="en-US" b="1" i="0" u="none" strike="noStrike" cap="none" normalizeH="0" baseline="0" dirty="0" smtClean="0">
                <a:ln>
                  <a:noFill/>
                </a:ln>
                <a:solidFill>
                  <a:srgbClr val="222222"/>
                </a:solidFill>
                <a:effectLst/>
                <a:latin typeface="maven pro"/>
              </a:rPr>
              <a:t>. Complete the text with rights words in the box.</a:t>
            </a:r>
            <a:r>
              <a:rPr kumimoji="0" lang="en-US" b="0" i="0" u="none" strike="noStrike" cap="none" normalizeH="0" baseline="0" dirty="0" smtClean="0">
                <a:ln>
                  <a:noFill/>
                </a:ln>
                <a:solidFill>
                  <a:srgbClr val="222222"/>
                </a:solidFill>
                <a:effectLst/>
                <a:latin typeface="maven pro"/>
              </a:rPr>
              <a:t> [1×5=5</a:t>
            </a:r>
            <a:endParaRPr lang="en-US" dirty="0"/>
          </a:p>
        </p:txBody>
      </p:sp>
    </p:spTree>
    <p:extLst>
      <p:ext uri="{BB962C8B-B14F-4D97-AF65-F5344CB8AC3E}">
        <p14:creationId xmlns:p14="http://schemas.microsoft.com/office/powerpoint/2010/main" val="3805817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1013</Words>
  <Application>Microsoft Office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Book Antiqua</vt:lpstr>
      <vt:lpstr>Calibri</vt:lpstr>
      <vt:lpstr>Calibri Light</vt:lpstr>
      <vt:lpstr>maven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8</cp:revision>
  <dcterms:created xsi:type="dcterms:W3CDTF">2021-12-02T23:02:44Z</dcterms:created>
  <dcterms:modified xsi:type="dcterms:W3CDTF">2021-12-03T01:26:47Z</dcterms:modified>
</cp:coreProperties>
</file>