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2"/>
  </p:notes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13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10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1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D33"/>
    <a:srgbClr val="FF60FF"/>
    <a:srgbClr val="F174C9"/>
    <a:srgbClr val="FDDA06"/>
    <a:srgbClr val="9B6BB4"/>
    <a:srgbClr val="FD51AC"/>
    <a:srgbClr val="FFFFFF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D5087-654D-4BB5-BCF5-FDF0B8745EC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03120-42E2-474D-A1C0-0658BE322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 need to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258E5-E453-463F-8849-12625CA13E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87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example of a collective noun.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258E5-E453-463F-8849-12625CA13E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example of a material noun.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258E5-E453-463F-8849-12625CA13E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3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Four kinds of noun are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258E5-E453-463F-8849-12625CA13E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17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Concrete noun is divided into four</a:t>
            </a:r>
            <a:r>
              <a:rPr lang="en-US" baseline="0" dirty="0" smtClean="0"/>
              <a:t> kinds.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258E5-E453-463F-8849-12625CA13E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2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</a:t>
            </a:r>
            <a:r>
              <a:rPr lang="en-US" baseline="0" dirty="0" smtClean="0"/>
              <a:t> may discuss it specifically.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C258E5-E453-463F-8849-12625CA13E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07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0103-2328-41F6-80CF-E6C1406D10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D77EC-DB88-4634-94A1-C54C70DB72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904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0103-2328-41F6-80CF-E6C1406D10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D77EC-DB88-4634-94A1-C54C70DB72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21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0103-2328-41F6-80CF-E6C1406D10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D77EC-DB88-4634-94A1-C54C70DB72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33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1F2C-99DC-49D5-B611-502915B1CE3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68DE7-8FF1-4B6C-9DC5-D066DB177AD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71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1F2C-99DC-49D5-B611-502915B1CE3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68DE7-8FF1-4B6C-9DC5-D066DB177AD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067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1F2C-99DC-49D5-B611-502915B1CE3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68DE7-8FF1-4B6C-9DC5-D066DB177AD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09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1F2C-99DC-49D5-B611-502915B1CE3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68DE7-8FF1-4B6C-9DC5-D066DB177AD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652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1F2C-99DC-49D5-B611-502915B1CE3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68DE7-8FF1-4B6C-9DC5-D066DB177AD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983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1F2C-99DC-49D5-B611-502915B1CE3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68DE7-8FF1-4B6C-9DC5-D066DB177AD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750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1F2C-99DC-49D5-B611-502915B1CE3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68DE7-8FF1-4B6C-9DC5-D066DB177AD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9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1F2C-99DC-49D5-B611-502915B1CE3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68DE7-8FF1-4B6C-9DC5-D066DB177AD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04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0103-2328-41F6-80CF-E6C1406D10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D77EC-DB88-4634-94A1-C54C70DB72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50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1F2C-99DC-49D5-B611-502915B1CE3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68DE7-8FF1-4B6C-9DC5-D066DB177AD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52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1F2C-99DC-49D5-B611-502915B1CE3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68DE7-8FF1-4B6C-9DC5-D066DB177AD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936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1F2C-99DC-49D5-B611-502915B1CE3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68DE7-8FF1-4B6C-9DC5-D066DB177AD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42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  <a:prstGeom prst="rect">
            <a:avLst/>
          </a:prstGeo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0103-2328-41F6-80CF-E6C1406D10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D77EC-DB88-4634-94A1-C54C70DB72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03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0103-2328-41F6-80CF-E6C1406D10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D77EC-DB88-4634-94A1-C54C70DB72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0103-2328-41F6-80CF-E6C1406D10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D77EC-DB88-4634-94A1-C54C70DB72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90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0103-2328-41F6-80CF-E6C1406D10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D77EC-DB88-4634-94A1-C54C70DB72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69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0103-2328-41F6-80CF-E6C1406D10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D77EC-DB88-4634-94A1-C54C70DB72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56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0103-2328-41F6-80CF-E6C1406D10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D77EC-DB88-4634-94A1-C54C70DB72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3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  <a:prstGeom prst="rect">
            <a:avLst/>
          </a:prstGeo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  <a:prstGeom prst="rect">
            <a:avLst/>
          </a:prstGeo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E0103-2328-41F6-80CF-E6C1406D10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D77EC-DB88-4634-94A1-C54C70DB723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5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2192000" cy="6934200"/>
          </a:xfrm>
          <a:prstGeom prst="frame">
            <a:avLst>
              <a:gd name="adj1" fmla="val 7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336" y="38100"/>
            <a:ext cx="884464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22" y="3517"/>
            <a:ext cx="762238" cy="5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0147" cy="736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207" y="81888"/>
            <a:ext cx="828615" cy="464023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0" y="0"/>
            <a:ext cx="12192000" cy="6858001"/>
          </a:xfrm>
          <a:prstGeom prst="frame">
            <a:avLst>
              <a:gd name="adj1" fmla="val 89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729553" y="6475862"/>
            <a:ext cx="2115402" cy="3821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/>
                <a:solidFill>
                  <a:srgbClr val="F5C7E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Md.Abdur</a:t>
            </a:r>
            <a:r>
              <a:rPr kumimoji="0" lang="en-US" sz="1800" b="1" i="0" u="none" strike="noStrike" kern="1200" cap="none" spc="0" normalizeH="0" baseline="0" noProof="0" dirty="0" smtClean="0">
                <a:ln/>
                <a:solidFill>
                  <a:srgbClr val="F5C7E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/>
                <a:solidFill>
                  <a:srgbClr val="F5C7E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Razzak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F5C7E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218227" y="6475863"/>
            <a:ext cx="2115402" cy="3821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/>
                <a:solidFill>
                  <a:srgbClr val="F5C7E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01731181479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F5C7E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9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4924425"/>
            <a:ext cx="2362200" cy="1933575"/>
          </a:xfrm>
          <a:prstGeom prst="rect">
            <a:avLst/>
          </a:prstGeom>
        </p:spPr>
      </p:pic>
      <p:pic>
        <p:nvPicPr>
          <p:cNvPr id="1028" name="Picture 4" descr="▷ Flowers: Animated Images, Gifs, Pictures &amp;amp; Animations - 100% FREE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3100387"/>
            <a:ext cx="29718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-228600"/>
            <a:ext cx="11004234" cy="2597121"/>
          </a:xfrm>
          <a:prstGeom prst="rect">
            <a:avLst/>
          </a:prstGeom>
        </p:spPr>
      </p:pic>
      <p:pic>
        <p:nvPicPr>
          <p:cNvPr id="1026" name="Picture 2" descr="Birds Fly In The Sky --- - Album on Imgu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90" y="3505200"/>
            <a:ext cx="43053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74948 -0.597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74" y="-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04800" y="89338"/>
            <a:ext cx="10287000" cy="1905000"/>
          </a:xfrm>
          <a:prstGeom prst="ribbon2">
            <a:avLst>
              <a:gd name="adj1" fmla="val 14184"/>
              <a:gd name="adj2" fmla="val 50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89338"/>
            <a:ext cx="5562600" cy="17394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2600" y="2133600"/>
            <a:ext cx="8153400" cy="4419600"/>
            <a:chOff x="1752600" y="2133600"/>
            <a:chExt cx="8153400" cy="4419600"/>
          </a:xfrm>
        </p:grpSpPr>
        <p:grpSp>
          <p:nvGrpSpPr>
            <p:cNvPr id="6" name="Group 5"/>
            <p:cNvGrpSpPr/>
            <p:nvPr/>
          </p:nvGrpSpPr>
          <p:grpSpPr>
            <a:xfrm>
              <a:off x="1752600" y="2133600"/>
              <a:ext cx="8153400" cy="4419600"/>
              <a:chOff x="1752600" y="2133600"/>
              <a:chExt cx="8153400" cy="4419600"/>
            </a:xfrm>
          </p:grpSpPr>
          <p:sp>
            <p:nvSpPr>
              <p:cNvPr id="3" name="Bevel 2"/>
              <p:cNvSpPr/>
              <p:nvPr/>
            </p:nvSpPr>
            <p:spPr>
              <a:xfrm>
                <a:off x="1752600" y="2133600"/>
                <a:ext cx="8153400" cy="4419600"/>
              </a:xfrm>
              <a:prstGeom prst="bevel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81199" y="2431473"/>
                <a:ext cx="7696201" cy="2464045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716480" y="3993062"/>
              <a:ext cx="4225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7200" b="1" dirty="0" smtClean="0">
                  <a:ln/>
                  <a:solidFill>
                    <a:srgbClr val="553D33"/>
                  </a:solidFill>
                </a:rPr>
                <a:t>Part one</a:t>
              </a:r>
              <a:endParaRPr lang="en-US" sz="7200" b="1" dirty="0">
                <a:ln/>
                <a:solidFill>
                  <a:srgbClr val="553D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7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607713"/>
            <a:ext cx="9260114" cy="3397849"/>
            <a:chOff x="-32391" y="1995874"/>
            <a:chExt cx="9357052" cy="3648039"/>
          </a:xfrm>
        </p:grpSpPr>
        <p:sp>
          <p:nvSpPr>
            <p:cNvPr id="4" name="Rectangle 26"/>
            <p:cNvSpPr/>
            <p:nvPr/>
          </p:nvSpPr>
          <p:spPr>
            <a:xfrm>
              <a:off x="2980390" y="4386144"/>
              <a:ext cx="6344271" cy="4906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80" b="1" dirty="0">
                  <a:ln/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i</a:t>
              </a:r>
              <a:r>
                <a:rPr lang="en-US" sz="3280" b="1" dirty="0" smtClean="0">
                  <a:ln/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dentify proper noun</a:t>
              </a:r>
              <a:r>
                <a:rPr kumimoji="0" lang="en-US" sz="3280" b="1" i="0" u="none" strike="noStrike" kern="1200" cap="none" spc="0" normalizeH="0" baseline="0" noProof="0" dirty="0" smtClean="0">
                  <a:ln/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endParaRPr kumimoji="0" lang="en-GB" sz="3280" b="1" i="0" u="none" strike="noStrike" kern="1200" cap="none" spc="0" normalizeH="0" baseline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c 12"/>
            <p:cNvSpPr/>
            <p:nvPr/>
          </p:nvSpPr>
          <p:spPr>
            <a:xfrm>
              <a:off x="-32391" y="1995874"/>
              <a:ext cx="2899198" cy="3126401"/>
            </a:xfrm>
            <a:prstGeom prst="arc">
              <a:avLst>
                <a:gd name="adj1" fmla="val 11691591"/>
                <a:gd name="adj2" fmla="val 11402583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13"/>
            <p:cNvSpPr/>
            <p:nvPr/>
          </p:nvSpPr>
          <p:spPr>
            <a:xfrm>
              <a:off x="2731983" y="2294167"/>
              <a:ext cx="496816" cy="47733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1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" name="Rectangle 14"/>
            <p:cNvSpPr/>
            <p:nvPr/>
          </p:nvSpPr>
          <p:spPr>
            <a:xfrm>
              <a:off x="2184435" y="5137958"/>
              <a:ext cx="4971820" cy="50595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90" b="1" dirty="0" smtClean="0">
                  <a:ln/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identify common noun</a:t>
              </a:r>
              <a:r>
                <a:rPr kumimoji="0" lang="en-US" sz="3690" b="1" i="0" u="none" strike="noStrike" kern="1200" cap="none" spc="0" normalizeH="0" baseline="0" noProof="0" dirty="0" smtClean="0">
                  <a:ln/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3690" b="1" i="0" u="none" strike="noStrike" kern="1200" cap="none" spc="0" normalizeH="0" baseline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21"/>
            <p:cNvSpPr/>
            <p:nvPr/>
          </p:nvSpPr>
          <p:spPr>
            <a:xfrm>
              <a:off x="2903221" y="3346552"/>
              <a:ext cx="535941" cy="5553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1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0" name="Oval 25"/>
            <p:cNvSpPr/>
            <p:nvPr/>
          </p:nvSpPr>
          <p:spPr>
            <a:xfrm>
              <a:off x="2511862" y="4439211"/>
              <a:ext cx="535941" cy="54674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1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" name="Rectangle 26"/>
            <p:cNvSpPr/>
            <p:nvPr/>
          </p:nvSpPr>
          <p:spPr>
            <a:xfrm>
              <a:off x="3508935" y="3360544"/>
              <a:ext cx="4212718" cy="54134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80" b="1" dirty="0" smtClean="0">
                  <a:ln/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classify noun</a:t>
              </a:r>
              <a:r>
                <a:rPr kumimoji="0" lang="en-US" altLang="en-US" sz="3280" b="1" i="0" u="none" strike="noStrike" kern="0" cap="none" spc="0" normalizeH="0" baseline="0" noProof="0" dirty="0" smtClean="0">
                  <a:ln/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SolaimanLipi"/>
                  <a:ea typeface="+mn-ea"/>
                  <a:cs typeface="+mn-cs"/>
                </a:rPr>
                <a:t>.</a:t>
              </a:r>
              <a:endParaRPr kumimoji="0" lang="zh-CN" altLang="en-US" sz="3280" b="1" i="0" u="none" strike="noStrike" kern="0" cap="none" spc="0" normalizeH="0" baseline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" name="Oval 25"/>
            <p:cNvSpPr/>
            <p:nvPr/>
          </p:nvSpPr>
          <p:spPr>
            <a:xfrm>
              <a:off x="1725952" y="4985953"/>
              <a:ext cx="535941" cy="546742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1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291495" y="2270702"/>
              <a:ext cx="4502243" cy="582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80" b="1" dirty="0">
                  <a:ln/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d</a:t>
              </a:r>
              <a:r>
                <a:rPr lang="en-US" sz="3280" b="1" dirty="0" smtClean="0">
                  <a:ln/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efine noun</a:t>
              </a:r>
              <a:r>
                <a:rPr kumimoji="0" lang="en-US" sz="3280" b="1" i="0" u="none" strike="noStrike" kern="1200" cap="none" spc="0" normalizeH="0" baseline="0" noProof="0" dirty="0" smtClean="0">
                  <a:ln/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GB" sz="3280" b="1" i="0" u="none" strike="noStrike" kern="1200" cap="none" spc="0" normalizeH="0" baseline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48601" name="TextBox 1048597"/>
          <p:cNvSpPr txBox="1"/>
          <p:nvPr/>
        </p:nvSpPr>
        <p:spPr>
          <a:xfrm>
            <a:off x="2422259" y="74347"/>
            <a:ext cx="8042541" cy="1125647"/>
          </a:xfrm>
          <a:prstGeom prst="rect">
            <a:avLst/>
          </a:prstGeom>
        </p:spPr>
        <p:txBody>
          <a:bodyPr wrap="square" rtlCol="0">
            <a:prstTxWarp prst="textPlain">
              <a:avLst>
                <a:gd name="adj" fmla="val 5000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</a:t>
            </a: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  <a:endParaRPr kumimoji="0" lang="en-GB" sz="7200" b="1" i="0" u="none" strike="noStrike" kern="1200" cap="none" spc="0" normalizeH="0" baseline="0" noProof="0" dirty="0">
              <a:ln/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/>
          <p:cNvSpPr/>
          <p:nvPr/>
        </p:nvSpPr>
        <p:spPr>
          <a:xfrm>
            <a:off x="3356675" y="3306638"/>
            <a:ext cx="8770482" cy="6911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90" b="1" i="0" u="none" strike="noStrike" kern="0" cap="none" spc="0" normalizeH="0" baseline="0" noProof="0" dirty="0">
                <a:ln/>
                <a:solidFill>
                  <a:srgbClr val="005426"/>
                </a:solidFill>
                <a:effectLst/>
                <a:uLnTx/>
                <a:uFillTx/>
                <a:latin typeface="SolaimanLipi"/>
                <a:cs typeface="+mn-cs"/>
              </a:rPr>
              <a:t> </a:t>
            </a:r>
            <a:endParaRPr kumimoji="0" lang="zh-CN" altLang="en-US" sz="3690" b="1" i="0" u="none" strike="noStrike" kern="0" cap="none" spc="0" normalizeH="0" baseline="0" noProof="0" dirty="0">
              <a:ln/>
              <a:solidFill>
                <a:srgbClr val="005426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14" name="Group 11"/>
          <p:cNvGrpSpPr/>
          <p:nvPr/>
        </p:nvGrpSpPr>
        <p:grpSpPr>
          <a:xfrm rot="3000000">
            <a:off x="-112724" y="1577339"/>
            <a:ext cx="702945" cy="4148771"/>
            <a:chOff x="38099" y="1386842"/>
            <a:chExt cx="685800" cy="4099562"/>
          </a:xfrm>
        </p:grpSpPr>
        <p:grpSp>
          <p:nvGrpSpPr>
            <p:cNvPr id="15" name="Group 9"/>
            <p:cNvGrpSpPr/>
            <p:nvPr/>
          </p:nvGrpSpPr>
          <p:grpSpPr>
            <a:xfrm>
              <a:off x="152400" y="1386842"/>
              <a:ext cx="457200" cy="4099562"/>
              <a:chOff x="152400" y="1386841"/>
              <a:chExt cx="457200" cy="4099559"/>
            </a:xfrm>
          </p:grpSpPr>
          <p:sp>
            <p:nvSpPr>
              <p:cNvPr id="17" name="Isosceles Triangle 5"/>
              <p:cNvSpPr/>
              <p:nvPr/>
            </p:nvSpPr>
            <p:spPr>
              <a:xfrm>
                <a:off x="152400" y="1386841"/>
                <a:ext cx="457200" cy="2057400"/>
              </a:xfrm>
              <a:prstGeom prst="triangle">
                <a:avLst>
                  <a:gd name="adj" fmla="val 57603"/>
                </a:avLst>
              </a:prstGeom>
              <a:solidFill>
                <a:schemeClr val="tx1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4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Isosceles Triangle 6"/>
              <p:cNvSpPr/>
              <p:nvPr/>
            </p:nvSpPr>
            <p:spPr>
              <a:xfrm rot="10800000">
                <a:off x="152400" y="3429000"/>
                <a:ext cx="457200" cy="2057400"/>
              </a:xfrm>
              <a:prstGeom prst="triangl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4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Oval 10"/>
            <p:cNvSpPr/>
            <p:nvPr/>
          </p:nvSpPr>
          <p:spPr>
            <a:xfrm>
              <a:off x="38099" y="3200400"/>
              <a:ext cx="685800" cy="6096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1048598"/>
          <p:cNvSpPr txBox="1"/>
          <p:nvPr/>
        </p:nvSpPr>
        <p:spPr>
          <a:xfrm>
            <a:off x="1482092" y="1036153"/>
            <a:ext cx="10567598" cy="660181"/>
          </a:xfrm>
          <a:prstGeom prst="rect">
            <a:avLst/>
          </a:prstGeom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0" b="1" i="0" u="none" strike="noStrike" kern="1200" cap="none" spc="0" normalizeH="0" baseline="0" noProof="0" dirty="0">
                <a:ln/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the end of the </a:t>
            </a:r>
            <a:r>
              <a:rPr kumimoji="0" lang="en-US" sz="3690" b="1" i="0" u="none" strike="noStrike" kern="1200" cap="none" spc="0" normalizeH="0" baseline="0" noProof="0" dirty="0" err="1">
                <a:ln/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lesson,the</a:t>
            </a:r>
            <a:r>
              <a:rPr kumimoji="0" lang="en-US" sz="3690" b="1" i="0" u="none" strike="noStrike" kern="1200" cap="none" spc="0" normalizeH="0" baseline="0" noProof="0" dirty="0">
                <a:ln/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learners will be able to -</a:t>
            </a:r>
            <a:endParaRPr kumimoji="0" sz="3690" b="1" i="0" u="none" strike="noStrike" kern="1200" cap="none" spc="0" normalizeH="0" baseline="0" noProof="0" dirty="0">
              <a:ln/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8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20,662 William Shakespeare Photos and Premium High Res Pictures - Getty 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787" y="627744"/>
            <a:ext cx="4410213" cy="4758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575" y="5486400"/>
            <a:ext cx="1188402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These are all 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nouns. The noun is a naming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0070C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word.It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may name a person place or thing. 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here is a bewildering variety of things in the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0070C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world.So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0070C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, there is a bewildering number of nouns in a language. </a:t>
            </a:r>
            <a:endParaRPr kumimoji="0" lang="en-US" sz="28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612192"/>
            <a:ext cx="7820891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Shakespeare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born in 1564 at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Stanford-upon-Avon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England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.He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poet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playwright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actor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.He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widely regarded as the greatest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writer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English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the world’s prominent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dramatist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.He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enjoys enormous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popularity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even in the modern age for his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poems.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E6BC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89220"/>
            <a:ext cx="8001000" cy="1236340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8825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28800" y="533400"/>
            <a:ext cx="8458200" cy="2514600"/>
          </a:xfrm>
          <a:prstGeom prst="downArrowCallout">
            <a:avLst>
              <a:gd name="adj1" fmla="val 69350"/>
              <a:gd name="adj2" fmla="val 123482"/>
              <a:gd name="adj3" fmla="val 32550"/>
              <a:gd name="adj4" fmla="val 542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6BB1C9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N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ouns 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are classified into 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five 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categories----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6368" y="3092410"/>
            <a:ext cx="155595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Proper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092410"/>
            <a:ext cx="186405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Common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7738" y="3120733"/>
            <a:ext cx="188850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Collective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1928" y="3120733"/>
            <a:ext cx="170369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Material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4343400"/>
            <a:ext cx="8458200" cy="2133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Let us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discuss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nouns in details.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35152" y="3079246"/>
            <a:ext cx="170369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Abstract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81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148743"/>
            <a:ext cx="43434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/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Konal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7E6BC9">
                  <a:lumMod val="75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1745" y="5313346"/>
            <a:ext cx="799407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Specific name of a singer.</a:t>
            </a:r>
            <a:endParaRPr kumimoji="0" lang="en-US" sz="40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745" y="1068322"/>
            <a:ext cx="6724219" cy="38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066800"/>
            <a:ext cx="7086600" cy="4846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121034"/>
            <a:ext cx="43434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8FA249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Dhaka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8FA24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1" y="6048144"/>
            <a:ext cx="7543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Specific name of a city in Bangladesh.</a:t>
            </a:r>
            <a:endParaRPr kumimoji="0" lang="en-US" sz="32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5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2400" y="5867400"/>
            <a:ext cx="5794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Specific name of a flower.</a:t>
            </a:r>
            <a:endParaRPr kumimoji="0" lang="en-US" sz="32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2400" y="407709"/>
            <a:ext cx="57944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A10719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Rose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A1071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2" name="Picture 2" descr="https://o.remove.bg/downloads/7f73145d-c682-4c8e-b35a-43ea1f91069f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2" y="712734"/>
            <a:ext cx="4807527" cy="480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7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7944" y="5420334"/>
            <a:ext cx="70104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Specific name of a fruit.</a:t>
            </a:r>
            <a:endParaRPr kumimoji="0" lang="en-US" sz="44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6579" y="290945"/>
            <a:ext cx="43434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B95605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Mango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B95605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2050" name="Picture 2" descr="https://o.remove.bg/downloads/06325ebd-a672-4194-b735-71179e319f57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105" y="706443"/>
            <a:ext cx="7000642" cy="46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1" y="1557109"/>
            <a:ext cx="2015807" cy="23487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4782" y="4096501"/>
            <a:ext cx="2015807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Konal</a:t>
            </a:r>
            <a:endParaRPr kumimoji="0" lang="en-US" sz="2800" b="1" i="0" u="none" strike="noStrike" kern="1200" cap="none" spc="0" normalizeH="0" baseline="0" noProof="0" dirty="0">
              <a:ln/>
              <a:solidFill>
                <a:srgbClr val="05157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34" y="1511124"/>
            <a:ext cx="2743200" cy="23947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22425" y="4034946"/>
            <a:ext cx="27432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8FA249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Dhaka</a:t>
            </a:r>
            <a:endParaRPr kumimoji="0" lang="en-US" sz="2800" b="1" i="0" u="none" strike="noStrike" kern="1200" cap="none" spc="0" normalizeH="0" baseline="0" noProof="0" dirty="0">
              <a:ln/>
              <a:solidFill>
                <a:srgbClr val="8FA24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309" y="1493274"/>
            <a:ext cx="2667000" cy="24126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01600" y="4023553"/>
            <a:ext cx="26670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21B45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Rose</a:t>
            </a:r>
            <a:endParaRPr kumimoji="0" lang="en-US" sz="2800" b="1" i="0" u="none" strike="noStrike" kern="1200" cap="none" spc="0" normalizeH="0" baseline="0" noProof="0" dirty="0">
              <a:ln/>
              <a:solidFill>
                <a:srgbClr val="D21B45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53" t="6666" r="8895"/>
          <a:stretch/>
        </p:blipFill>
        <p:spPr>
          <a:xfrm>
            <a:off x="9253509" y="1511124"/>
            <a:ext cx="2514600" cy="23947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225800" y="4034946"/>
            <a:ext cx="251459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7550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Mango</a:t>
            </a:r>
            <a:endParaRPr kumimoji="0" lang="en-US" sz="2800" b="1" i="0" u="none" strike="noStrike" kern="1200" cap="none" spc="0" normalizeH="0" baseline="0" noProof="0" dirty="0">
              <a:ln/>
              <a:solidFill>
                <a:srgbClr val="D7550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16" y="4907107"/>
            <a:ext cx="9980017" cy="10523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0787" y="5695256"/>
            <a:ext cx="861060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They are proper 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noun.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05157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616" y="5036982"/>
            <a:ext cx="10027300" cy="14465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Proper noun is </a:t>
            </a: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 specific name of a person, place or things.</a:t>
            </a:r>
            <a:endParaRPr kumimoji="0" lang="en-US" sz="4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7649" y="120190"/>
            <a:ext cx="894790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>
                <a:ln/>
                <a:solidFill>
                  <a:sysClr val="windowText" lastClr="000000"/>
                </a:solidFill>
              </a:rPr>
              <a:t>Look at the </a:t>
            </a:r>
            <a:r>
              <a:rPr lang="en-US" sz="7200" b="1" dirty="0" smtClean="0">
                <a:ln/>
                <a:solidFill>
                  <a:sysClr val="windowText" lastClr="000000"/>
                </a:solidFill>
              </a:rPr>
              <a:t>pictures.</a:t>
            </a:r>
            <a:endParaRPr lang="en-US" sz="7200" b="1" dirty="0">
              <a:ln/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4" grpId="0"/>
      <p:bldP spid="14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87653"/>
            <a:ext cx="860708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Jakir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is a student of class 6.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He lives in </a:t>
            </a:r>
            <a:r>
              <a:rPr kumimoji="0" lang="en-US" sz="4000" b="1" i="0" u="none" strike="noStrike" kern="1200" cap="none" spc="0" normalizeH="0" baseline="0" noProof="0" dirty="0" err="1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Kabirpur.He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is a student of </a:t>
            </a:r>
            <a:r>
              <a:rPr kumimoji="0" lang="en-US" sz="4000" b="1" i="0" u="none" strike="noStrike" kern="1200" cap="none" spc="0" normalizeH="0" baseline="0" noProof="0" dirty="0" err="1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Satgram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Akota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High School.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0515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e reads the holy Quran every day.</a:t>
            </a:r>
            <a:endParaRPr kumimoji="0" lang="en-US" sz="4000" b="1" i="0" u="none" strike="noStrike" kern="1200" cap="none" spc="0" normalizeH="0" baseline="0" noProof="0" dirty="0">
              <a:ln/>
              <a:solidFill>
                <a:srgbClr val="05157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0"/>
            <a:ext cx="84582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514600"/>
            <a:ext cx="1295400" cy="76200"/>
          </a:xfrm>
          <a:prstGeom prst="rect">
            <a:avLst/>
          </a:prstGeom>
          <a:solidFill>
            <a:srgbClr val="C02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2743200" y="3078481"/>
            <a:ext cx="2286000" cy="45719"/>
          </a:xfrm>
          <a:prstGeom prst="rect">
            <a:avLst/>
          </a:prstGeom>
          <a:solidFill>
            <a:srgbClr val="C02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699232"/>
            <a:ext cx="6477000" cy="45719"/>
          </a:xfrm>
          <a:prstGeom prst="rect">
            <a:avLst/>
          </a:prstGeom>
          <a:solidFill>
            <a:srgbClr val="C02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3276600" y="4373881"/>
            <a:ext cx="2590800" cy="45719"/>
          </a:xfrm>
          <a:prstGeom prst="rect">
            <a:avLst/>
          </a:prstGeom>
          <a:solidFill>
            <a:srgbClr val="C02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1008" y="3576052"/>
            <a:ext cx="5264728" cy="273921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/>
                <a:solidFill>
                  <a:srgbClr val="69676D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Md.Abdur</a:t>
            </a:r>
            <a:r>
              <a:rPr kumimoji="0" lang="en-US" sz="4400" b="1" i="0" u="none" strike="noStrike" kern="1200" cap="none" spc="0" normalizeH="0" baseline="0" noProof="0" dirty="0" smtClean="0">
                <a:ln/>
                <a:solidFill>
                  <a:srgbClr val="69676D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/>
                <a:solidFill>
                  <a:srgbClr val="69676D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Razzak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69676D">
                  <a:lumMod val="50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58267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     </a:t>
            </a: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Assistant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Teacher (English)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Shatgram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Akota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Baniachang,Habigang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District </a:t>
            </a:r>
            <a:r>
              <a:rPr kumimoji="0" lang="en-US" sz="24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Ambassador,Habigang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Mobile Number:01731181479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1028" name="Picture 4" descr="https://o.remove.bg/downloads/fe41d2d4-f4cc-4023-9741-73418d13eb40/image-removebg-preview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6510" y="291011"/>
            <a:ext cx="1475301" cy="60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8102">
            <a:off x="-278085" y="5266034"/>
            <a:ext cx="2361335" cy="1716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18309">
            <a:off x="10260139" y="5235288"/>
            <a:ext cx="2361335" cy="17166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60767" y="3576052"/>
            <a:ext cx="4352360" cy="249299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Class:Eight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Subject: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English For Today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ook Antiqua"/>
                <a:ea typeface="+mn-ea"/>
                <a:cs typeface="+mn-cs"/>
              </a:rPr>
              <a:t>Unit:Three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>
              <a:defRPr/>
            </a:pPr>
            <a:r>
              <a:rPr lang="en-US" sz="3200" b="1" dirty="0" err="1" smtClean="0"/>
              <a:t>Lesson:Three</a:t>
            </a:r>
            <a:endParaRPr lang="en-US" sz="3200" b="1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882">
            <a:off x="8547419" y="187083"/>
            <a:ext cx="2391956" cy="290555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800000" rev="0"/>
            </a:camera>
            <a:lightRig rig="threePt" dir="t">
              <a:rot lat="0" lon="0" rev="4800000"/>
            </a:lightRig>
          </a:scene3d>
          <a:sp3d extrusionH="152400">
            <a:bevelT w="279400" h="292100"/>
            <a:bevelB w="266700" h="292100"/>
            <a:extrusionClr>
              <a:schemeClr val="bg1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5" y="94632"/>
            <a:ext cx="3341602" cy="32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912" y="1946564"/>
            <a:ext cx="85555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smtClean="0">
                <a:ln/>
                <a:solidFill>
                  <a:sysClr val="windowText" lastClr="000000"/>
                </a:solidFill>
              </a:rPr>
              <a:t>1.What is proper noun?</a:t>
            </a:r>
            <a:endParaRPr lang="en-US" sz="6000" b="1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64" y="-136243"/>
            <a:ext cx="9114330" cy="19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12" y="3135409"/>
            <a:ext cx="7958926" cy="260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59406" y="1623745"/>
            <a:ext cx="2216727" cy="2211199"/>
          </a:xfrm>
          <a:prstGeom prst="ellipse">
            <a:avLst/>
          </a:prstGeom>
          <a:ln w="38100" cap="rnd">
            <a:solidFill>
              <a:srgbClr val="544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120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1" y="4715282"/>
            <a:ext cx="11888230" cy="2127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209800"/>
            <a:ext cx="4340728" cy="1859441"/>
          </a:xfrm>
          <a:prstGeom prst="rect">
            <a:avLst/>
          </a:prstGeom>
        </p:spPr>
      </p:pic>
      <p:pic>
        <p:nvPicPr>
          <p:cNvPr id="3074" name="Picture 2" descr="https://o.remove.bg/downloads/28caafe8-adbf-4d7f-aad7-e8f19d9998d5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47" y="446099"/>
            <a:ext cx="6930862" cy="46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-381000"/>
            <a:ext cx="4114800" cy="560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4686" y="21336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Student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16091"/>
            <a:ext cx="11049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Common name of all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students in the world.</a:t>
            </a:r>
            <a:endParaRPr kumimoji="0" lang="en-US" sz="6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85" y="317264"/>
            <a:ext cx="6934200" cy="4476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77807" y="989046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Tiger</a:t>
            </a:r>
            <a:endParaRPr kumimoji="0" lang="en-US" sz="8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73851"/>
            <a:ext cx="101346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Common name of 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tigers in the world</a:t>
            </a:r>
            <a:endParaRPr kumimoji="0" lang="en-US" sz="6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33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1747863"/>
            <a:ext cx="3886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Bird</a:t>
            </a:r>
            <a:endParaRPr kumimoji="0" lang="en-US" sz="13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531283"/>
            <a:ext cx="9677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Common name of all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birds in the world.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6" name="Picture 5" descr="Birds Cute GIF - Birds Cute Funny Animals - Discover &amp;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74636"/>
            <a:ext cx="7239000" cy="4373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87" y="212832"/>
            <a:ext cx="2266294" cy="251101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450" y="212831"/>
            <a:ext cx="2118750" cy="2511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698" y="152400"/>
            <a:ext cx="2497187" cy="25714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Birds Cute GIF - Birds Cute Funny Animals - Discover &amp;amp; Share GIF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152400"/>
            <a:ext cx="2819399" cy="25872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" t="19124" r="1505" b="4631"/>
          <a:stretch/>
        </p:blipFill>
        <p:spPr>
          <a:xfrm>
            <a:off x="228600" y="3657601"/>
            <a:ext cx="11887200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106" y="3371193"/>
            <a:ext cx="1152229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 common noun refers to every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person,place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or thing of the same class or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kind.It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does not refer to anything in particular.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9" t="18910" r="2264" b="31570"/>
          <a:stretch/>
        </p:blipFill>
        <p:spPr>
          <a:xfrm>
            <a:off x="228600" y="4790369"/>
            <a:ext cx="11658600" cy="1371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640" y="2675719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Nurse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7E6BC9">
                  <a:lumMod val="75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4931" y="2723850"/>
            <a:ext cx="246911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Student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7E6BC9">
                  <a:lumMod val="75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7900" y="2646683"/>
            <a:ext cx="246911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tiger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7E6BC9">
                  <a:lumMod val="75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18150" y="2646683"/>
            <a:ext cx="246911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rgbClr val="7E6BC9">
                    <a:lumMod val="75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bird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7E6BC9">
                  <a:lumMod val="75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981200" y="381000"/>
            <a:ext cx="8319448" cy="1447800"/>
          </a:xfrm>
          <a:prstGeom prst="downArrowCallout">
            <a:avLst>
              <a:gd name="adj1" fmla="val 49509"/>
              <a:gd name="adj2" fmla="val 57050"/>
              <a:gd name="adj3" fmla="val 25000"/>
              <a:gd name="adj4" fmla="val 489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To get idea clear more -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81200" y="1981200"/>
          <a:ext cx="8319448" cy="4343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Common Noun</a:t>
                      </a:r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Proper Noun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Man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Rahim, Karim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Girl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Luna, Tania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City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Dhaka, Khulna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River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/>
                        <a:t>Padma, </a:t>
                      </a:r>
                      <a:r>
                        <a:rPr lang="en-US" sz="4000" dirty="0" err="1" smtClean="0"/>
                        <a:t>Surma</a:t>
                      </a:r>
                      <a:endParaRPr lang="en-US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715000" y="19812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9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99" y="125100"/>
            <a:ext cx="4495800" cy="1258824"/>
          </a:xfrm>
          <a:prstGeom prst="wav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571" y="2712221"/>
            <a:ext cx="115606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1.To make cake, we need eggs, flour, sugar and butter.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7E6BC9">
                  <a:lumMod val="50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057" y="3273224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2.Rakib reads Gulliver’s Travel 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last week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7E6BC9">
                  <a:lumMod val="50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057" y="3805232"/>
            <a:ext cx="89123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3.Every 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Tuesday in June 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,my 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team 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takes part in a charity match.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7E6BC9">
                  <a:lumMod val="50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699" y="5028233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4.Spelling 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bee is my favorite show on television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7E6BC9">
                  <a:lumMod val="50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71" y="5593176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5.The </a:t>
            </a:r>
            <a:r>
              <a:rPr kumimoji="0" lang="en-US" sz="3200" b="1" i="0" u="none" strike="noStrike" kern="1200" cap="none" spc="0" normalizeH="0" baseline="0" noProof="0" dirty="0" err="1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Shishu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Park 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is a place to visit with friends and parents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7E6BC9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7E6BC9">
                  <a:lumMod val="50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19587"/>
            <a:ext cx="10949249" cy="1675711"/>
          </a:xfrm>
          <a:prstGeom prst="rect">
            <a:avLst/>
          </a:prstGeom>
        </p:spPr>
      </p:pic>
      <p:sp>
        <p:nvSpPr>
          <p:cNvPr id="12" name="Flowchart: Terminator 11"/>
          <p:cNvSpPr/>
          <p:nvPr/>
        </p:nvSpPr>
        <p:spPr>
          <a:xfrm>
            <a:off x="5567361" y="3319118"/>
            <a:ext cx="1138239" cy="45719"/>
          </a:xfrm>
          <a:prstGeom prst="flowChartTerminator">
            <a:avLst/>
          </a:prstGeom>
          <a:solidFill>
            <a:srgbClr val="3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3" name="Flowchart: Terminator 12"/>
          <p:cNvSpPr/>
          <p:nvPr/>
        </p:nvSpPr>
        <p:spPr>
          <a:xfrm flipV="1">
            <a:off x="6858000" y="3301310"/>
            <a:ext cx="990599" cy="45719"/>
          </a:xfrm>
          <a:prstGeom prst="flowChartTerminator">
            <a:avLst/>
          </a:prstGeom>
          <a:solidFill>
            <a:srgbClr val="3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4" name="Flowchart: Terminator 13"/>
          <p:cNvSpPr/>
          <p:nvPr/>
        </p:nvSpPr>
        <p:spPr>
          <a:xfrm flipV="1">
            <a:off x="8020049" y="3313729"/>
            <a:ext cx="1438276" cy="45719"/>
          </a:xfrm>
          <a:prstGeom prst="flowChartTerminator">
            <a:avLst/>
          </a:prstGeom>
          <a:solidFill>
            <a:srgbClr val="3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5" name="Flowchart: Terminator 14"/>
          <p:cNvSpPr/>
          <p:nvPr/>
        </p:nvSpPr>
        <p:spPr>
          <a:xfrm flipV="1">
            <a:off x="10322240" y="3273398"/>
            <a:ext cx="1183960" cy="45719"/>
          </a:xfrm>
          <a:prstGeom prst="flowChartTerminator">
            <a:avLst/>
          </a:prstGeom>
          <a:solidFill>
            <a:srgbClr val="3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6" name="Flowchart: Terminator 15"/>
          <p:cNvSpPr/>
          <p:nvPr/>
        </p:nvSpPr>
        <p:spPr>
          <a:xfrm flipV="1">
            <a:off x="8274364" y="5616127"/>
            <a:ext cx="2165035" cy="45719"/>
          </a:xfrm>
          <a:prstGeom prst="flowChartTerminator">
            <a:avLst/>
          </a:prstGeom>
          <a:solidFill>
            <a:srgbClr val="3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0" name="Flowchart: Terminator 19"/>
          <p:cNvSpPr/>
          <p:nvPr/>
        </p:nvSpPr>
        <p:spPr>
          <a:xfrm flipV="1">
            <a:off x="4484844" y="6226000"/>
            <a:ext cx="1082518" cy="45719"/>
          </a:xfrm>
          <a:prstGeom prst="flowChartTerminator">
            <a:avLst/>
          </a:prstGeom>
          <a:solidFill>
            <a:srgbClr val="3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1" name="Flowchart: Terminator 20"/>
          <p:cNvSpPr/>
          <p:nvPr/>
        </p:nvSpPr>
        <p:spPr>
          <a:xfrm flipV="1">
            <a:off x="8141851" y="6127157"/>
            <a:ext cx="1082518" cy="45719"/>
          </a:xfrm>
          <a:prstGeom prst="flowChartTerminator">
            <a:avLst/>
          </a:prstGeom>
          <a:solidFill>
            <a:srgbClr val="3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2" name="Flowchart: Terminator 21"/>
          <p:cNvSpPr/>
          <p:nvPr/>
        </p:nvSpPr>
        <p:spPr>
          <a:xfrm flipV="1">
            <a:off x="10372961" y="6136218"/>
            <a:ext cx="1082518" cy="45719"/>
          </a:xfrm>
          <a:prstGeom prst="flowChartTerminator">
            <a:avLst/>
          </a:prstGeom>
          <a:solidFill>
            <a:srgbClr val="3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685800" y="3250553"/>
            <a:ext cx="1371600" cy="640007"/>
          </a:xfrm>
          <a:prstGeom prst="flowChartConnector">
            <a:avLst/>
          </a:prstGeom>
          <a:noFill/>
          <a:ln>
            <a:solidFill>
              <a:srgbClr val="8F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3304952" y="3157020"/>
            <a:ext cx="3705448" cy="847421"/>
          </a:xfrm>
          <a:prstGeom prst="flowChartConnector">
            <a:avLst/>
          </a:prstGeom>
          <a:noFill/>
          <a:ln>
            <a:solidFill>
              <a:srgbClr val="8F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1994008" y="3664172"/>
            <a:ext cx="1968392" cy="834237"/>
          </a:xfrm>
          <a:prstGeom prst="flowChartConnector">
            <a:avLst/>
          </a:prstGeom>
          <a:noFill/>
          <a:ln>
            <a:solidFill>
              <a:srgbClr val="8F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340303" y="3838175"/>
            <a:ext cx="1227058" cy="640007"/>
          </a:xfrm>
          <a:prstGeom prst="flowChartConnector">
            <a:avLst/>
          </a:prstGeom>
          <a:noFill/>
          <a:ln>
            <a:solidFill>
              <a:srgbClr val="8F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622408" y="4938804"/>
            <a:ext cx="2882792" cy="758432"/>
          </a:xfrm>
          <a:prstGeom prst="flowChartConnector">
            <a:avLst/>
          </a:prstGeom>
          <a:noFill/>
          <a:ln>
            <a:solidFill>
              <a:srgbClr val="8F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22408" y="5445956"/>
            <a:ext cx="2425592" cy="825763"/>
          </a:xfrm>
          <a:prstGeom prst="flowChartConnector">
            <a:avLst/>
          </a:prstGeom>
          <a:noFill/>
          <a:ln>
            <a:solidFill>
              <a:srgbClr val="8F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175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72" y="171489"/>
            <a:ext cx="8950036" cy="50343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165" y="-114220"/>
            <a:ext cx="7059736" cy="18460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0436" y="5491593"/>
            <a:ext cx="1039090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</a:rPr>
              <a:t>Find </a:t>
            </a:r>
            <a:r>
              <a:rPr lang="en-US" sz="3600" b="1" dirty="0" smtClean="0">
                <a:ln/>
              </a:rPr>
              <a:t>out ten common noun from your surroundings and write down on your notebook.</a:t>
            </a:r>
            <a:endParaRPr lang="en-US" sz="3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8491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0545" y="2111570"/>
            <a:ext cx="4793673" cy="280076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>
                <a:ln/>
                <a:solidFill>
                  <a:srgbClr val="FD51AC"/>
                </a:solidFill>
              </a:rPr>
              <a:t>S</a:t>
            </a:r>
            <a:r>
              <a:rPr lang="en-US" sz="8800" b="1" dirty="0" smtClean="0">
                <a:ln/>
                <a:solidFill>
                  <a:srgbClr val="FD51AC"/>
                </a:solidFill>
              </a:rPr>
              <a:t>ee </a:t>
            </a:r>
            <a:r>
              <a:rPr lang="en-US" sz="8800" b="1" dirty="0">
                <a:ln/>
                <a:solidFill>
                  <a:srgbClr val="FD51AC"/>
                </a:solidFill>
              </a:rPr>
              <a:t>you </a:t>
            </a:r>
            <a:r>
              <a:rPr lang="en-US" sz="8800" b="1" dirty="0" smtClean="0">
                <a:ln/>
                <a:solidFill>
                  <a:srgbClr val="FD51AC"/>
                </a:solidFill>
              </a:rPr>
              <a:t>again.</a:t>
            </a:r>
            <a:endParaRPr lang="en-US" sz="8800" b="1" dirty="0">
              <a:ln/>
              <a:solidFill>
                <a:srgbClr val="FD51A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62871"/>
            <a:ext cx="7204364" cy="18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283449" y="5291000"/>
            <a:ext cx="4180829" cy="31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6348" y="0"/>
            <a:ext cx="896312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/>
                <a:solidFill>
                  <a:srgbClr val="002060"/>
                </a:solidFill>
              </a:rPr>
              <a:t>Let’s observe some images.</a:t>
            </a:r>
            <a:endParaRPr lang="en-US" sz="96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99987 -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8181" y="5522548"/>
            <a:ext cx="783841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/>
                <a:solidFill>
                  <a:srgbClr val="C028A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Rajshahi</a:t>
            </a:r>
            <a:r>
              <a:rPr kumimoji="0" lang="en-US" sz="4800" b="1" i="0" u="none" strike="noStrike" kern="1200" cap="none" spc="0" normalizeH="0" baseline="0" noProof="0" dirty="0" smtClean="0">
                <a:ln/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is a peaceful city.</a:t>
            </a:r>
            <a:endParaRPr kumimoji="0" lang="en-US" sz="48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9659" y="304800"/>
            <a:ext cx="9144000" cy="5122607"/>
            <a:chOff x="2655908" y="212373"/>
            <a:chExt cx="8850292" cy="54182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6600" y="2971800"/>
              <a:ext cx="4419600" cy="265879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5908" y="2971800"/>
              <a:ext cx="4430692" cy="26587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6600" y="212373"/>
              <a:ext cx="4381427" cy="27594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0" y="212373"/>
              <a:ext cx="4419600" cy="275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ex of /wp-content/uploads/2019/09/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-1676400"/>
            <a:ext cx="8271831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371600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The 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28A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horse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 is  running.</a:t>
            </a:r>
            <a:endParaRPr kumimoji="0" lang="en-US" sz="80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9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836" y="193344"/>
            <a:ext cx="8676564" cy="5833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62836" y="5947887"/>
            <a:ext cx="867656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Our 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C028A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team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has won the match.</a:t>
            </a:r>
          </a:p>
        </p:txBody>
      </p:sp>
    </p:spTree>
    <p:extLst>
      <p:ext uri="{BB962C8B-B14F-4D97-AF65-F5344CB8AC3E}">
        <p14:creationId xmlns:p14="http://schemas.microsoft.com/office/powerpoint/2010/main" val="39103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867400"/>
            <a:ext cx="8534400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C028A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Gold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is a precious metal.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52400"/>
            <a:ext cx="861337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5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609599"/>
            <a:ext cx="4415952" cy="26443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501" y="585020"/>
            <a:ext cx="4419600" cy="26689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352800"/>
            <a:ext cx="4415953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503" y="3377380"/>
            <a:ext cx="4459598" cy="29472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7696200" y="5758542"/>
            <a:ext cx="1981200" cy="566057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Gold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2687897"/>
            <a:ext cx="2324140" cy="566057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Rajshahi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35352" y="2638027"/>
            <a:ext cx="2895600" cy="739353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Horse,rider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5715001"/>
            <a:ext cx="1981200" cy="566057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team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38500" y="2242984"/>
            <a:ext cx="6324600" cy="297180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Let us see what our today’s lesson is-</a:t>
            </a:r>
          </a:p>
        </p:txBody>
      </p:sp>
      <p:sp>
        <p:nvSpPr>
          <p:cNvPr id="3" name="Oval 2"/>
          <p:cNvSpPr/>
          <p:nvPr/>
        </p:nvSpPr>
        <p:spPr>
          <a:xfrm>
            <a:off x="4343400" y="2814484"/>
            <a:ext cx="4648200" cy="18288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Different kinds of Noun.</a:t>
            </a:r>
            <a:endParaRPr kumimoji="0" lang="en-US" sz="32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38500" y="2242984"/>
            <a:ext cx="6324600" cy="2971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What have you observed?</a:t>
            </a:r>
          </a:p>
        </p:txBody>
      </p:sp>
    </p:spTree>
    <p:extLst>
      <p:ext uri="{BB962C8B-B14F-4D97-AF65-F5344CB8AC3E}">
        <p14:creationId xmlns:p14="http://schemas.microsoft.com/office/powerpoint/2010/main" val="33451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513</Words>
  <Application>Microsoft Office PowerPoint</Application>
  <PresentationFormat>Widescreen</PresentationFormat>
  <Paragraphs>106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Book Antiqua</vt:lpstr>
      <vt:lpstr>Calibri</vt:lpstr>
      <vt:lpstr>Calibri Light</vt:lpstr>
      <vt:lpstr>等线</vt:lpstr>
      <vt:lpstr>Lucida Sans</vt:lpstr>
      <vt:lpstr>NikoshBAN</vt:lpstr>
      <vt:lpstr>SolaimanLipi</vt:lpstr>
      <vt:lpstr>Times New Roman</vt:lpstr>
      <vt:lpstr>Wingdings</vt:lpstr>
      <vt:lpstr>Wingdings 2</vt:lpstr>
      <vt:lpstr>Wingdings 3</vt:lpstr>
      <vt:lpstr>1_Apex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26</cp:revision>
  <dcterms:created xsi:type="dcterms:W3CDTF">2021-12-01T11:30:23Z</dcterms:created>
  <dcterms:modified xsi:type="dcterms:W3CDTF">2021-12-01T18:10:33Z</dcterms:modified>
</cp:coreProperties>
</file>