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3" r:id="rId3"/>
    <p:sldId id="324" r:id="rId4"/>
    <p:sldId id="288" r:id="rId5"/>
    <p:sldId id="287" r:id="rId6"/>
    <p:sldId id="304" r:id="rId7"/>
    <p:sldId id="293" r:id="rId8"/>
    <p:sldId id="297" r:id="rId9"/>
    <p:sldId id="320" r:id="rId10"/>
    <p:sldId id="329" r:id="rId11"/>
    <p:sldId id="326" r:id="rId12"/>
    <p:sldId id="330" r:id="rId13"/>
    <p:sldId id="296" r:id="rId14"/>
    <p:sldId id="316" r:id="rId15"/>
    <p:sldId id="317" r:id="rId16"/>
    <p:sldId id="312" r:id="rId17"/>
    <p:sldId id="308" r:id="rId18"/>
    <p:sldId id="310" r:id="rId19"/>
    <p:sldId id="315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00FF"/>
    <a:srgbClr val="FFFFCC"/>
    <a:srgbClr val="CC9900"/>
    <a:srgbClr val="006600"/>
    <a:srgbClr val="008000"/>
    <a:srgbClr val="B69A68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77" autoAdjust="0"/>
    <p:restoredTop sz="94660"/>
  </p:normalViewPr>
  <p:slideViewPr>
    <p:cSldViewPr snapToGrid="0">
      <p:cViewPr varScale="1">
        <p:scale>
          <a:sx n="70" d="100"/>
          <a:sy n="70" d="100"/>
        </p:scale>
        <p:origin x="3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as-IN" smtClean="0"/>
              <a:t>একুশের গান -০২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A8147-D001-4E92-A5DE-3F0DA2A0DA8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C938A-73BE-42F8-AAD6-8C007401E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103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as-IN" smtClean="0"/>
              <a:t>একুশের গান -০২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45890-FB92-41FF-BDAA-DBFDE117D62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D2DD5-0796-4DE6-A66E-0240CA4D3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0123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2DD5-0796-4DE6-A66E-0240CA4D3016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as-IN" smtClean="0"/>
              <a:t>একুশের গান -০২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01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as-IN" smtClean="0"/>
              <a:t>একুশের গান -০২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D2DD5-0796-4DE6-A66E-0240CA4D30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1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as-IN" smtClean="0"/>
              <a:t>একুশের গান -০২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D2DD5-0796-4DE6-A66E-0240CA4D30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3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as-IN" smtClean="0"/>
              <a:t>একুশের গান -০২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D2DD5-0796-4DE6-A66E-0240CA4D30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78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as-IN" smtClean="0"/>
              <a:t>একুশের গান -০২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D2DD5-0796-4DE6-A66E-0240CA4D30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67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2DD5-0796-4DE6-A66E-0240CA4D3016}" type="slidenum">
              <a:rPr lang="en-US" smtClean="0"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as-IN" smtClean="0"/>
              <a:t>একুশের গান -০২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61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as-IN" smtClean="0"/>
              <a:t>একুশের গান -০২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D2DD5-0796-4DE6-A66E-0240CA4D30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DD76-AF84-4F09-9DB5-43D9BF3178B1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6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A6F5-A081-417D-A7D5-629D965251A2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3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2871-6A37-4529-9F8D-2F06B0334392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5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4FAA-427F-4014-83A2-BA6560DE9A93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97D1-CB67-45FC-B065-A91DECC2B832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5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B331-6703-4973-91A6-93A06EE450E3}" type="datetime1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1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2078-AA9B-45CE-BC6E-389A7FE66ADF}" type="datetime1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6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D5BD-8050-4BA2-954E-742C3B9B88D5}" type="datetime1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72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617D-3621-47D1-811B-F9BB74646F68}" type="datetime1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8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2E95-4577-4087-BCAB-A21E6F578774}" type="datetime1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7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F996-D783-4396-80DC-91C4CFC52D42}" type="datetime1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2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49896-3E9C-438D-9D84-D5A56BD2F509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4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7.png"/><Relationship Id="rId4" Type="http://schemas.openxmlformats.org/officeDocument/2006/relationships/image" Target="../media/image2.gif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1.wav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3.jpg"/><Relationship Id="rId10" Type="http://schemas.openxmlformats.org/officeDocument/2006/relationships/image" Target="../media/image34.jpg"/><Relationship Id="rId4" Type="http://schemas.openxmlformats.org/officeDocument/2006/relationships/image" Target="../media/image29.jpeg"/><Relationship Id="rId9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8.jpeg"/><Relationship Id="rId3" Type="http://schemas.openxmlformats.org/officeDocument/2006/relationships/image" Target="../media/image40.jpg"/><Relationship Id="rId7" Type="http://schemas.openxmlformats.org/officeDocument/2006/relationships/image" Target="../media/image43.png"/><Relationship Id="rId12" Type="http://schemas.openxmlformats.org/officeDocument/2006/relationships/image" Target="../media/image4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2.jpg"/><Relationship Id="rId11" Type="http://schemas.openxmlformats.org/officeDocument/2006/relationships/image" Target="../media/image46.png"/><Relationship Id="rId5" Type="http://schemas.openxmlformats.org/officeDocument/2006/relationships/image" Target="../media/image13.jpg"/><Relationship Id="rId10" Type="http://schemas.openxmlformats.org/officeDocument/2006/relationships/image" Target="../media/image45.jpg"/><Relationship Id="rId4" Type="http://schemas.openxmlformats.org/officeDocument/2006/relationships/image" Target="../media/image41.jp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50.jpg"/><Relationship Id="rId7" Type="http://schemas.openxmlformats.org/officeDocument/2006/relationships/image" Target="../media/image5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13" Type="http://schemas.openxmlformats.org/officeDocument/2006/relationships/image" Target="../media/image30.jpg"/><Relationship Id="rId3" Type="http://schemas.openxmlformats.org/officeDocument/2006/relationships/image" Target="../media/image3.jpg"/><Relationship Id="rId7" Type="http://schemas.openxmlformats.org/officeDocument/2006/relationships/image" Target="../media/image61.jpg"/><Relationship Id="rId12" Type="http://schemas.openxmlformats.org/officeDocument/2006/relationships/image" Target="../media/image66.jpg"/><Relationship Id="rId2" Type="http://schemas.openxmlformats.org/officeDocument/2006/relationships/image" Target="../media/image16.jpg"/><Relationship Id="rId16" Type="http://schemas.openxmlformats.org/officeDocument/2006/relationships/image" Target="../media/image6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gif"/><Relationship Id="rId11" Type="http://schemas.openxmlformats.org/officeDocument/2006/relationships/image" Target="../media/image65.jpg"/><Relationship Id="rId5" Type="http://schemas.openxmlformats.org/officeDocument/2006/relationships/image" Target="../media/image59.jpg"/><Relationship Id="rId15" Type="http://schemas.openxmlformats.org/officeDocument/2006/relationships/image" Target="../media/image49.jpg"/><Relationship Id="rId10" Type="http://schemas.openxmlformats.org/officeDocument/2006/relationships/image" Target="../media/image64.jpg"/><Relationship Id="rId4" Type="http://schemas.openxmlformats.org/officeDocument/2006/relationships/image" Target="../media/image58.jpg"/><Relationship Id="rId9" Type="http://schemas.openxmlformats.org/officeDocument/2006/relationships/image" Target="../media/image63.jpg"/><Relationship Id="rId1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5.jpg"/><Relationship Id="rId4" Type="http://schemas.openxmlformats.org/officeDocument/2006/relationships/image" Target="../media/image7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61.jp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84693" y="3568305"/>
            <a:ext cx="3075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/>
              <a:t>স্বাগতম</a:t>
            </a:r>
            <a:endParaRPr lang="en-US" sz="8800" dirty="0"/>
          </a:p>
        </p:txBody>
      </p:sp>
      <p:sp>
        <p:nvSpPr>
          <p:cNvPr id="4" name="TextBox 3"/>
          <p:cNvSpPr txBox="1"/>
          <p:nvPr/>
        </p:nvSpPr>
        <p:spPr>
          <a:xfrm>
            <a:off x="3626079" y="3568305"/>
            <a:ext cx="3075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/>
              <a:t>স্বাগতম</a:t>
            </a:r>
            <a:endParaRPr lang="en-US" sz="8800" dirty="0"/>
          </a:p>
        </p:txBody>
      </p:sp>
      <p:grpSp>
        <p:nvGrpSpPr>
          <p:cNvPr id="3" name="Group 2"/>
          <p:cNvGrpSpPr/>
          <p:nvPr/>
        </p:nvGrpSpPr>
        <p:grpSpPr>
          <a:xfrm>
            <a:off x="1490506" y="49570"/>
            <a:ext cx="8467004" cy="6427476"/>
            <a:chOff x="2986164" y="1941637"/>
            <a:chExt cx="7357730" cy="55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6164" y="1941637"/>
              <a:ext cx="7357730" cy="552893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0" r="14769"/>
            <a:stretch/>
          </p:blipFill>
          <p:spPr>
            <a:xfrm>
              <a:off x="2992508" y="5010979"/>
              <a:ext cx="2827487" cy="2285833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8610600" y="6513205"/>
            <a:ext cx="2311213" cy="3386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40A1-E04C-4C3D-834E-AA7D836453C2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@@@dphofmrabiul@gmail.com@@</a:t>
            </a:r>
            <a:endParaRPr lang="en-US" dirty="0"/>
          </a:p>
        </p:txBody>
      </p:sp>
      <p:sp>
        <p:nvSpPr>
          <p:cNvPr id="13" name="Footer Placeholder 12"/>
          <p:cNvSpPr txBox="1">
            <a:spLocks/>
          </p:cNvSpPr>
          <p:nvPr/>
        </p:nvSpPr>
        <p:spPr>
          <a:xfrm>
            <a:off x="8097521" y="61737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52" y="-47391"/>
            <a:ext cx="12355773" cy="720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39" y="1249683"/>
            <a:ext cx="5441976" cy="55750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619" y="1278753"/>
            <a:ext cx="5227535" cy="557315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559523" y="3693328"/>
            <a:ext cx="2370597" cy="1995056"/>
            <a:chOff x="8758237" y="4519579"/>
            <a:chExt cx="2689252" cy="19950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14" t="13422" r="14124" b="5603"/>
            <a:stretch/>
          </p:blipFill>
          <p:spPr>
            <a:xfrm>
              <a:off x="8758237" y="4519579"/>
              <a:ext cx="2689252" cy="199505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09721" y="5513750"/>
              <a:ext cx="1786283" cy="780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442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51159 0.0104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73477 -0.0395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32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up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upLeft)">
                                      <p:cBhvr>
                                        <p:cTn id="3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3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4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" grpId="0"/>
      <p:bldP spid="4" grpId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617D-3621-47D1-811B-F9BB74646F68}" type="datetime1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22" name="Footer Placeholder 12"/>
          <p:cNvSpPr txBox="1">
            <a:spLocks/>
          </p:cNvSpPr>
          <p:nvPr/>
        </p:nvSpPr>
        <p:spPr>
          <a:xfrm>
            <a:off x="8077200" y="6235918"/>
            <a:ext cx="3741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090099" y="461226"/>
            <a:ext cx="4476316" cy="469496"/>
          </a:xfrm>
          <a:prstGeom prst="rect">
            <a:avLst/>
          </a:prstGeom>
          <a:noFill/>
        </p:spPr>
        <p:txBody>
          <a:bodyPr vert="horz" wrap="none" rtlCol="0" anchor="t" anchorCtr="0">
            <a:prstTxWarp prst="textPlain">
              <a:avLst/>
            </a:prstTxWarp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bn-BD" sz="3600" dirty="0" smtClean="0">
                <a:blipFill>
                  <a:blip r:embed="rId4"/>
                  <a:tile tx="0" ty="0" sx="100000" sy="100000" flip="none" algn="tl"/>
                </a:blipFill>
              </a:rPr>
              <a:t>পাঠ পরিচিতি</a:t>
            </a:r>
            <a:endParaRPr lang="en-US" sz="3600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9903" y="4454026"/>
            <a:ext cx="8402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ভাষা-আন্দোলনের রক্তদান কিছুতেই বিস্মৃত হওয়া যায় না। এখানে  অন্যায়ভাবে গুলিবর্ষণকারী তৎকালীন পাকিস্তানি শোষকদের বিরুদ্ধে বাঙালি জাতির জাগ্রত প্রতিরোধ গড়ে তোলার প্রত্যয় ব্যক্ত হয়েছে।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44380" y="2390567"/>
            <a:ext cx="3428570" cy="1931489"/>
            <a:chOff x="962956" y="1176987"/>
            <a:chExt cx="5551006" cy="22486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90" r="14785"/>
            <a:stretch/>
          </p:blipFill>
          <p:spPr>
            <a:xfrm>
              <a:off x="3834633" y="1208135"/>
              <a:ext cx="2679329" cy="221745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2956" y="1176987"/>
              <a:ext cx="2618443" cy="224860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8829207" y="194026"/>
            <a:ext cx="2646416" cy="2276202"/>
            <a:chOff x="1697795" y="1920140"/>
            <a:chExt cx="2600325" cy="176212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795" y="1920140"/>
              <a:ext cx="2600325" cy="176212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6" name="TextBox 15"/>
            <p:cNvSpPr txBox="1"/>
            <p:nvPr/>
          </p:nvSpPr>
          <p:spPr>
            <a:xfrm rot="17816276">
              <a:off x="1696259" y="2215176"/>
              <a:ext cx="1170592" cy="744066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21201" y="523622"/>
            <a:ext cx="4476316" cy="469496"/>
          </a:xfrm>
          <a:prstGeom prst="rect">
            <a:avLst/>
          </a:prstGeom>
          <a:noFill/>
        </p:spPr>
        <p:txBody>
          <a:bodyPr vert="horz" wrap="none" rtlCol="0" anchor="t" anchorCtr="0">
            <a:prstTxWarp prst="textPlain">
              <a:avLst/>
            </a:prstTxWarp>
            <a:spAutoFit/>
            <a:scene3d>
              <a:camera prst="isometricOffAxis1Left"/>
              <a:lightRig rig="threePt" dir="t"/>
            </a:scene3d>
          </a:bodyPr>
          <a:lstStyle/>
          <a:p>
            <a:r>
              <a:rPr lang="bn-BD" sz="3600" dirty="0" smtClean="0">
                <a:blipFill>
                  <a:blip r:embed="rId8"/>
                  <a:tile tx="0" ty="0" sx="100000" sy="100000" flip="none" algn="tl"/>
                </a:blipFill>
              </a:rPr>
              <a:t>পাঠ পরিচিতি</a:t>
            </a:r>
            <a:endParaRPr lang="en-US" sz="3600" dirty="0">
              <a:blipFill>
                <a:blip r:embed="rId8"/>
                <a:tile tx="0" ty="0" sx="100000" sy="100000" flip="none" algn="tl"/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 rot="5400000">
            <a:off x="10467494" y="3992191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02961" y="2470228"/>
            <a:ext cx="3646228" cy="1848679"/>
            <a:chOff x="770326" y="4064202"/>
            <a:chExt cx="6243878" cy="217171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326" y="4064202"/>
              <a:ext cx="3220504" cy="217171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379" y="4064202"/>
              <a:ext cx="2790825" cy="217171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1"/>
          <a:stretch/>
        </p:blipFill>
        <p:spPr>
          <a:xfrm>
            <a:off x="287195" y="2338465"/>
            <a:ext cx="3230751" cy="198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2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2" grpId="0"/>
      <p:bldP spid="29" grpId="0"/>
      <p:bldP spid="29" grpId="1"/>
      <p:bldP spid="8" grpId="0"/>
      <p:bldP spid="8" grpId="1"/>
      <p:bldP spid="18" grpId="0"/>
      <p:bldP spid="18" grpId="1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617D-3621-47D1-811B-F9BB74646F68}" type="datetime1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57" y="2729378"/>
            <a:ext cx="1891285" cy="1994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816" y="2729378"/>
            <a:ext cx="1891285" cy="1994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0586" y="738746"/>
            <a:ext cx="8727311" cy="5731102"/>
          </a:xfrm>
          <a:prstGeom prst="rect">
            <a:avLst/>
          </a:prstGeom>
          <a:noFill/>
        </p:spPr>
        <p:txBody>
          <a:bodyPr vert="horz" wrap="none" rtlCol="0" anchor="t" anchorCtr="0">
            <a:prstTxWarp prst="textCirclePour">
              <a:avLst/>
            </a:prstTxWarp>
            <a:spAutoFit/>
          </a:bodyPr>
          <a:lstStyle/>
          <a:p>
            <a:r>
              <a:rPr lang="bn-BD" sz="3600" dirty="0" smtClean="0">
                <a:solidFill>
                  <a:srgbClr val="0000FF"/>
                </a:solidFill>
              </a:rPr>
              <a:t>শি</a:t>
            </a:r>
            <a:r>
              <a:rPr lang="bn-BD" sz="3600" dirty="0" smtClean="0"/>
              <a:t>শু</a:t>
            </a:r>
            <a:r>
              <a:rPr lang="bn-BD" sz="3600" dirty="0" smtClean="0">
                <a:solidFill>
                  <a:srgbClr val="CC9900"/>
                </a:solidFill>
              </a:rPr>
              <a:t>তো</a:t>
            </a:r>
            <a:r>
              <a:rPr lang="bn-BD" sz="3600" dirty="0" smtClean="0"/>
              <a:t>ষ </a:t>
            </a:r>
            <a:r>
              <a:rPr lang="bn-BD" sz="3600" dirty="0" smtClean="0">
                <a:solidFill>
                  <a:srgbClr val="33CCFF"/>
                </a:solidFill>
              </a:rPr>
              <a:t>গ্র</a:t>
            </a:r>
            <a:r>
              <a:rPr lang="bn-BD" sz="3600" dirty="0" smtClean="0"/>
              <a:t>ন্থঃ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9347897" y="1297858"/>
            <a:ext cx="1713393" cy="1784555"/>
            <a:chOff x="8859325" y="605610"/>
            <a:chExt cx="2466975" cy="27570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7"/>
            <a:stretch/>
          </p:blipFill>
          <p:spPr>
            <a:xfrm>
              <a:off x="8859325" y="605610"/>
              <a:ext cx="2466975" cy="2123768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8863320" y="2715556"/>
              <a:ext cx="2462980" cy="647076"/>
            </a:xfrm>
            <a:prstGeom prst="rect">
              <a:avLst/>
            </a:prstGeom>
            <a:noFill/>
          </p:spPr>
          <p:txBody>
            <a:bodyPr wrap="square" rtlCol="0">
              <a:prstTxWarp prst="textCurveUp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10" name="Footer Placeholder 12"/>
          <p:cNvSpPr txBox="1">
            <a:spLocks/>
          </p:cNvSpPr>
          <p:nvPr/>
        </p:nvSpPr>
        <p:spPr>
          <a:xfrm>
            <a:off x="8077200" y="6235918"/>
            <a:ext cx="3741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708628" y="97049"/>
            <a:ext cx="2451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3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7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6" grpId="1"/>
      <p:bldP spid="10" grpId="0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85932" y="53340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4619" y="533401"/>
            <a:ext cx="5918781" cy="7192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শিক্ষার্থীদের বোর্ড 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(শব্দার্থ লেখ)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9741" y="4138716"/>
            <a:ext cx="4466259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উত্তরঃ হাসান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হাফিজুর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 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4580" y="5786040"/>
            <a:ext cx="4996200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Grameem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BAN" pitchFamily="2" charset="0"/>
              </a:rPr>
              <a:t>৩. উত্তরঃ বিস্মৃত হওয়া যাবে না।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22502" y="2348629"/>
            <a:ext cx="4561776" cy="7892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১. উত্তরঃ শিশুতোষ গ্রন্থ 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48A8-811C-4EF6-A434-8450BF69118B}" type="datetime1">
              <a:rPr lang="en-US" smtClean="0"/>
              <a:t>4/2/2020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5E6CD16-0885-4183-8BBA-E78E8B5A7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60748"/>
            <a:ext cx="2095500" cy="2095500"/>
          </a:xfrm>
          <a:prstGeom prst="rect">
            <a:avLst/>
          </a:prstGeom>
        </p:spPr>
      </p:pic>
      <p:sp>
        <p:nvSpPr>
          <p:cNvPr id="17" name="Footer Placeholder 12"/>
          <p:cNvSpPr txBox="1">
            <a:spLocks/>
          </p:cNvSpPr>
          <p:nvPr/>
        </p:nvSpPr>
        <p:spPr>
          <a:xfrm>
            <a:off x="8077200" y="6235918"/>
            <a:ext cx="3741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885932" y="1321331"/>
            <a:ext cx="2731625" cy="1858419"/>
            <a:chOff x="5891514" y="3678682"/>
            <a:chExt cx="2731625" cy="185841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2" r="1483"/>
            <a:stretch/>
          </p:blipFill>
          <p:spPr>
            <a:xfrm>
              <a:off x="5891514" y="3936901"/>
              <a:ext cx="2731625" cy="16002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TextBox 18"/>
            <p:cNvSpPr txBox="1"/>
            <p:nvPr/>
          </p:nvSpPr>
          <p:spPr>
            <a:xfrm rot="2868682">
              <a:off x="7747866" y="3878343"/>
              <a:ext cx="1062008" cy="662686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434580" y="3403625"/>
            <a:ext cx="9609162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২. ১৯৫৩ </a:t>
            </a:r>
            <a:r>
              <a:rPr lang="bn-BD" sz="3600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খ্রিস্টাব্দে ‘একুশে ফেবুয়ারি’ সংকলন সম্পাদকের নাম কী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34580" y="5087479"/>
            <a:ext cx="9609162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৩.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ভাষা-আন্দোলনের 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রক্তদান কী হওয়া  যাবে না ?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61998" y="1476558"/>
            <a:ext cx="4561776" cy="7233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১.‘ডান পিঠে  শওকত’ কী ? </a:t>
            </a:r>
          </a:p>
        </p:txBody>
      </p:sp>
    </p:spTree>
    <p:extLst>
      <p:ext uri="{BB962C8B-B14F-4D97-AF65-F5344CB8AC3E}">
        <p14:creationId xmlns:p14="http://schemas.microsoft.com/office/powerpoint/2010/main" val="22899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/>
      <p:bldP spid="15" grpId="0"/>
      <p:bldP spid="17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123761" y="223088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.00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30383" y="2698112"/>
            <a:ext cx="1922344" cy="1472965"/>
            <a:chOff x="8873035" y="1529541"/>
            <a:chExt cx="1922344" cy="147296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010"/>
            <a:stretch/>
          </p:blipFill>
          <p:spPr>
            <a:xfrm>
              <a:off x="8873035" y="1529541"/>
              <a:ext cx="1922344" cy="14729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8913219" y="2203921"/>
              <a:ext cx="1778405" cy="53599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81562" y="1180807"/>
            <a:ext cx="3185554" cy="4895390"/>
            <a:chOff x="1608446" y="787046"/>
            <a:chExt cx="3185554" cy="4895390"/>
          </a:xfrm>
        </p:grpSpPr>
        <p:sp>
          <p:nvSpPr>
            <p:cNvPr id="9" name="Down Arrow Callout 8"/>
            <p:cNvSpPr/>
            <p:nvPr/>
          </p:nvSpPr>
          <p:spPr>
            <a:xfrm>
              <a:off x="1608446" y="787046"/>
              <a:ext cx="2881745" cy="1257300"/>
            </a:xfrm>
            <a:prstGeom prst="downArrowCallou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সরব </a:t>
              </a:r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5" t="19956" r="5718" b="19437"/>
            <a:stretch/>
          </p:blipFill>
          <p:spPr>
            <a:xfrm>
              <a:off x="1635164" y="2978731"/>
              <a:ext cx="3158836" cy="270370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226"/>
            <a:stretch/>
          </p:blipFill>
          <p:spPr>
            <a:xfrm>
              <a:off x="2323995" y="2084167"/>
              <a:ext cx="1781175" cy="100718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7099148" y="994164"/>
            <a:ext cx="4471431" cy="5394822"/>
            <a:chOff x="6870213" y="1163537"/>
            <a:chExt cx="4471431" cy="5394822"/>
          </a:xfrm>
        </p:grpSpPr>
        <p:grpSp>
          <p:nvGrpSpPr>
            <p:cNvPr id="8" name="Group 7"/>
            <p:cNvGrpSpPr/>
            <p:nvPr/>
          </p:nvGrpSpPr>
          <p:grpSpPr>
            <a:xfrm>
              <a:off x="7655549" y="1163537"/>
              <a:ext cx="2909084" cy="1257300"/>
              <a:chOff x="744682" y="469078"/>
              <a:chExt cx="2909084" cy="1257300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6" name="Down Arrow Callout 5"/>
              <p:cNvSpPr/>
              <p:nvPr/>
            </p:nvSpPr>
            <p:spPr>
              <a:xfrm>
                <a:off x="772021" y="469078"/>
                <a:ext cx="2881745" cy="1257300"/>
              </a:xfrm>
              <a:prstGeom prst="downArrowCallou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আর্দশ পাঠ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7" name="Picture 2" descr="C:\Users\User\Pictures\234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81" t="1377" r="5275" b="43045"/>
              <a:stretch/>
            </p:blipFill>
            <p:spPr bwMode="auto">
              <a:xfrm>
                <a:off x="744682" y="505691"/>
                <a:ext cx="1042738" cy="799646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6870213" y="2634931"/>
              <a:ext cx="4471431" cy="3923428"/>
              <a:chOff x="701156" y="531377"/>
              <a:chExt cx="8077199" cy="4751068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701156" y="531377"/>
                <a:ext cx="8077199" cy="4751068"/>
                <a:chOff x="663056" y="607577"/>
                <a:chExt cx="8077199" cy="4751068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1054"/>
                <a:stretch/>
              </p:blipFill>
              <p:spPr>
                <a:xfrm>
                  <a:off x="663056" y="607577"/>
                  <a:ext cx="8077199" cy="4751068"/>
                </a:xfrm>
                <a:prstGeom prst="rect">
                  <a:avLst/>
                </a:prstGeom>
              </p:spPr>
            </p:pic>
            <p:grpSp>
              <p:nvGrpSpPr>
                <p:cNvPr id="26" name="Group 25"/>
                <p:cNvGrpSpPr/>
                <p:nvPr/>
              </p:nvGrpSpPr>
              <p:grpSpPr>
                <a:xfrm>
                  <a:off x="4923229" y="1288287"/>
                  <a:ext cx="2411991" cy="2505074"/>
                  <a:chOff x="7123473" y="2563716"/>
                  <a:chExt cx="2411991" cy="2505074"/>
                </a:xfrm>
              </p:grpSpPr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123473" y="2563716"/>
                    <a:ext cx="2381221" cy="1914525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666" t="28803" r="10000" b="49818"/>
                  <a:stretch/>
                </p:blipFill>
                <p:spPr>
                  <a:xfrm>
                    <a:off x="7154245" y="4478240"/>
                    <a:ext cx="2381219" cy="59055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51862" y="3746347"/>
                  <a:ext cx="1820930" cy="846268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29" name="TextBox 28"/>
                <p:cNvSpPr txBox="1"/>
                <p:nvPr/>
              </p:nvSpPr>
              <p:spPr>
                <a:xfrm>
                  <a:off x="2081688" y="3363783"/>
                  <a:ext cx="2539708" cy="37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err="1" smtClean="0"/>
                    <a:t>Editor:Rabiul</a:t>
                  </a:r>
                  <a:endParaRPr lang="en-US" sz="1400" dirty="0"/>
                </a:p>
              </p:txBody>
            </p:sp>
          </p:grp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338" y="2572417"/>
                <a:ext cx="1045225" cy="554195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D1B5-F22A-47C5-A074-7A6B8ED364A9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28" name="Footer Placeholder 12"/>
          <p:cNvSpPr txBox="1">
            <a:spLocks/>
          </p:cNvSpPr>
          <p:nvPr/>
        </p:nvSpPr>
        <p:spPr>
          <a:xfrm>
            <a:off x="8115634" y="6339353"/>
            <a:ext cx="3741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935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900">
        <p14:prism dir="d" isInverted="1"/>
      </p:transition>
    </mc:Choice>
    <mc:Fallback xmlns="">
      <p:transition spd="slow" advTm="339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2876" y="301534"/>
            <a:ext cx="3067682" cy="64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সৃজনশীল প্রশ্ন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74158" y="112432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9858" y="1245668"/>
            <a:ext cx="30072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১. সাভারে গিয়াছ স্মৃতিসৌধের পাশে – </a:t>
            </a:r>
          </a:p>
          <a:p>
            <a:r>
              <a:rPr lang="bn-BD" dirty="0" smtClean="0"/>
              <a:t>     তিরিশ লক্ষ শহিদের স্মৃতি ভাসে ।</a:t>
            </a:r>
          </a:p>
          <a:p>
            <a:r>
              <a:rPr lang="bn-BD" dirty="0"/>
              <a:t> </a:t>
            </a:r>
            <a:r>
              <a:rPr lang="bn-BD" dirty="0" smtClean="0"/>
              <a:t>     সেখানে সাহসী বীরযোদ্ধার দম্ভ</a:t>
            </a:r>
          </a:p>
          <a:p>
            <a:r>
              <a:rPr lang="bn-BD" dirty="0" smtClean="0"/>
              <a:t>     তাদের রক্তে এই সৌধের স্তম্ভ।</a:t>
            </a:r>
          </a:p>
          <a:p>
            <a:r>
              <a:rPr lang="bn-BD" dirty="0" smtClean="0"/>
              <a:t>     ইতিহাসে তারা হৃদয়ে সমুজ্জ্বল</a:t>
            </a:r>
          </a:p>
          <a:p>
            <a:r>
              <a:rPr lang="bn-BD" dirty="0" smtClean="0"/>
              <a:t>      তোমরা সেখানে শ্রদ্ধায় উচ্ছল </a:t>
            </a:r>
          </a:p>
          <a:p>
            <a:r>
              <a:rPr lang="bn-BD" dirty="0"/>
              <a:t> </a:t>
            </a:r>
            <a:r>
              <a:rPr lang="bn-BD" dirty="0" smtClean="0"/>
              <a:t>    ................................</a:t>
            </a:r>
          </a:p>
          <a:p>
            <a:r>
              <a:rPr lang="bn-BD" dirty="0" smtClean="0"/>
              <a:t>     স্মৃতিসৌধের প্রতিটি কণায় গাঁথা</a:t>
            </a:r>
          </a:p>
          <a:p>
            <a:r>
              <a:rPr lang="bn-BD" dirty="0" smtClean="0"/>
              <a:t>     মুক্তি সেনার রক্ত দানের গাথা।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306" y="3952334"/>
            <a:ext cx="8521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ক. ‘একুশের গান’ কবিতাটি কোন সালে প্রকাশিত হয়?                                                                                ১                                                                                        </a:t>
            </a:r>
          </a:p>
          <a:p>
            <a:r>
              <a:rPr lang="bn-BD" dirty="0" smtClean="0"/>
              <a:t>খ. ‘দেশের ভাগ্য ওরা করে বিক্রয়’- কথাটি দ্বারা ‘একুশের গান’ কবিতায় কী বোঝানো হয়েছে?।                              ২</a:t>
            </a:r>
          </a:p>
          <a:p>
            <a:r>
              <a:rPr lang="bn-BD" dirty="0" smtClean="0"/>
              <a:t>গ. উদ্দীপকের সাথে  ‘একুশের গান’ কবিতার যে দিক মিল রয়েছে তা ব্যাখ্যা কর</a:t>
            </a:r>
            <a:r>
              <a:rPr lang="bn-BD" dirty="0"/>
              <a:t>। </a:t>
            </a:r>
            <a:r>
              <a:rPr lang="bn-BD" dirty="0" smtClean="0"/>
              <a:t>                                              ৩</a:t>
            </a:r>
          </a:p>
          <a:p>
            <a:r>
              <a:rPr lang="bn-BD" dirty="0" smtClean="0"/>
              <a:t>ঘ. “উদ্দীপক এবং </a:t>
            </a:r>
            <a:r>
              <a:rPr lang="bn-BD" dirty="0"/>
              <a:t>‘একুশের গান’ </a:t>
            </a:r>
            <a:r>
              <a:rPr lang="bn-BD" dirty="0" smtClean="0"/>
              <a:t>কবিতায় শুধু সাদৃশ্য নয়, বৈসাদৃশ্যও রয়েছে।” – মন্তব্যটি সঠিক কিনা বিচার কর।      ৪  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006840" y="3082066"/>
            <a:ext cx="2263140" cy="2004186"/>
            <a:chOff x="2452042" y="4565064"/>
            <a:chExt cx="1950778" cy="17145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042" y="4565064"/>
              <a:ext cx="1950778" cy="17145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2689112" y="5422314"/>
              <a:ext cx="1476639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FFFFCC"/>
                  </a:solidFill>
                </a:rPr>
                <a:t>ক্লিক করুন</a:t>
              </a:r>
              <a:endParaRPr lang="en-US" sz="3600" dirty="0">
                <a:solidFill>
                  <a:srgbClr val="FFFFCC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8CD5-9032-4FA6-AC46-7D8C4133166F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15" name="Footer Placeholder 12"/>
          <p:cNvSpPr txBox="1">
            <a:spLocks/>
          </p:cNvSpPr>
          <p:nvPr/>
        </p:nvSpPr>
        <p:spPr>
          <a:xfrm>
            <a:off x="8077200" y="6235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08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/>
      <p:bldP spid="9" grpId="1"/>
      <p:bldP spid="11" grpId="0"/>
      <p:bldP spid="11" grpId="1"/>
      <p:bldP spid="20" grpId="0" animBg="1"/>
      <p:bldP spid="2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617D-3621-47D1-811B-F9BB74646F68}" type="datetime1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94493" y="200216"/>
            <a:ext cx="219456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শব্দার্থ ও টীকা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567" y="1439753"/>
            <a:ext cx="2194560" cy="1032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রক্তে রাঙানো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3400" y="1372170"/>
            <a:ext cx="3657599" cy="1257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আলংকারিক অর্থে বহু মানুষের আত্মোৎসর্গে সিক্ত বা উজ্জ্বল 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832" y="3652244"/>
            <a:ext cx="219456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ওরা গুলি ছোড়ে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53400" y="3315826"/>
            <a:ext cx="3713504" cy="2744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 পাকিস্তানি সৈন্যদের বোঝানো হয়েছে। ১৯৫২ খ্রিস্টাব্দের ফেব্রুয়ারি বাংলা ভাষাকে রাষ্ট্রীয় স্বীকৃতির দাবিতে আন্দোলনকারীদের ওপর তারা গুলি ছুড়েছিল।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61" y="1327355"/>
            <a:ext cx="1967527" cy="16926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5" r="16326"/>
          <a:stretch/>
        </p:blipFill>
        <p:spPr>
          <a:xfrm>
            <a:off x="5126551" y="3410537"/>
            <a:ext cx="2847788" cy="27353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322" y="1327355"/>
            <a:ext cx="3036786" cy="169269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558488" y="3410537"/>
            <a:ext cx="2568063" cy="2735388"/>
            <a:chOff x="2549296" y="3443100"/>
            <a:chExt cx="2878110" cy="311507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296" y="3443100"/>
              <a:ext cx="2878110" cy="16097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296" y="4929402"/>
              <a:ext cx="2847975" cy="1628774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8885932" y="53340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5754" y="4439588"/>
            <a:ext cx="2185127" cy="1931736"/>
            <a:chOff x="5456902" y="2050026"/>
            <a:chExt cx="2696497" cy="216750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902" y="2050026"/>
              <a:ext cx="2696497" cy="216750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5915687" y="3335335"/>
              <a:ext cx="1778926" cy="540782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ক্লিক করুন</a:t>
              </a:r>
              <a:endPara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9" name="Footer Placeholder 12"/>
          <p:cNvSpPr txBox="1">
            <a:spLocks/>
          </p:cNvSpPr>
          <p:nvPr/>
        </p:nvSpPr>
        <p:spPr>
          <a:xfrm>
            <a:off x="8077200" y="6235918"/>
            <a:ext cx="3741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2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5" grpId="0" animBg="1"/>
      <p:bldP spid="15" grpId="1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8412996">
            <a:off x="9747725" y="741535"/>
            <a:ext cx="2266588" cy="2323743"/>
            <a:chOff x="4723674" y="4570099"/>
            <a:chExt cx="2266588" cy="23237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1459" y="4570099"/>
              <a:ext cx="2248803" cy="232374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 rot="2608832">
              <a:off x="4723674" y="5685110"/>
              <a:ext cx="1778405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98071" y="2335805"/>
            <a:ext cx="668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</a:rPr>
              <a:t>১. </a:t>
            </a:r>
            <a:r>
              <a:rPr lang="bn-BD" dirty="0" smtClean="0">
                <a:solidFill>
                  <a:schemeClr val="bg1"/>
                </a:solidFill>
              </a:rPr>
              <a:t>‘</a:t>
            </a:r>
            <a:r>
              <a:rPr lang="bn-BD" sz="3600" dirty="0" smtClean="0">
                <a:solidFill>
                  <a:schemeClr val="bg1"/>
                </a:solidFill>
              </a:rPr>
              <a:t>একুশের গান’ কবিতার  কবির নাম কী 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871" y="2947577"/>
            <a:ext cx="11104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</a:rPr>
              <a:t>২</a:t>
            </a:r>
            <a:r>
              <a:rPr lang="bn-BD" sz="3600" dirty="0" smtClean="0">
                <a:solidFill>
                  <a:schemeClr val="bg1"/>
                </a:solidFill>
              </a:rPr>
              <a:t>. ‘আমার ভাইয়ের রক্তে রাঙানো একুশে ফেব্রুয়ারি’ – আমার ভাই কে কে 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4393" y="3491962"/>
            <a:ext cx="831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</a:rPr>
              <a:t>৩</a:t>
            </a:r>
            <a:r>
              <a:rPr lang="bn-BD" dirty="0" smtClean="0"/>
              <a:t>. </a:t>
            </a:r>
            <a:r>
              <a:rPr lang="bn-BD" sz="3600" dirty="0" smtClean="0">
                <a:solidFill>
                  <a:schemeClr val="bg1"/>
                </a:solidFill>
              </a:rPr>
              <a:t> ‘রক্তে রাঙানো’ এর  </a:t>
            </a:r>
            <a:r>
              <a:rPr lang="bn-BD" sz="3600" dirty="0">
                <a:solidFill>
                  <a:schemeClr val="bg1"/>
                </a:solidFill>
              </a:rPr>
              <a:t>শব্দার্থ </a:t>
            </a:r>
            <a:r>
              <a:rPr lang="bn-BD" sz="3600" dirty="0" smtClean="0">
                <a:solidFill>
                  <a:schemeClr val="bg1"/>
                </a:solidFill>
              </a:rPr>
              <a:t> কী  ?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871" y="4277004"/>
            <a:ext cx="624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</a:rPr>
              <a:t>৪</a:t>
            </a:r>
            <a:r>
              <a:rPr lang="bn-BD" sz="3600" dirty="0" smtClean="0">
                <a:solidFill>
                  <a:schemeClr val="bg1"/>
                </a:solidFill>
              </a:rPr>
              <a:t>. ‘ওরা গুলি ছোড়ে’ – ওরা কারা ?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23761" y="223088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০৫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.00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7E2D-B569-4608-A36C-2121B7A5439B}" type="datetime1">
              <a:rPr lang="en-US" smtClean="0"/>
              <a:t>4/2/2020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14" name="Footer Placeholder 12"/>
          <p:cNvSpPr txBox="1">
            <a:spLocks/>
          </p:cNvSpPr>
          <p:nvPr/>
        </p:nvSpPr>
        <p:spPr>
          <a:xfrm>
            <a:off x="8077200" y="6235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908911" y="216040"/>
            <a:ext cx="5118886" cy="2054302"/>
          </a:xfrm>
          <a:custGeom>
            <a:avLst/>
            <a:gdLst>
              <a:gd name="connsiteX0" fmla="*/ 0 w 3814407"/>
              <a:gd name="connsiteY0" fmla="*/ 0 h 2306895"/>
              <a:gd name="connsiteX1" fmla="*/ 3814407 w 3814407"/>
              <a:gd name="connsiteY1" fmla="*/ 0 h 2306895"/>
              <a:gd name="connsiteX2" fmla="*/ 3814407 w 3814407"/>
              <a:gd name="connsiteY2" fmla="*/ 2306895 h 2306895"/>
              <a:gd name="connsiteX3" fmla="*/ 0 w 3814407"/>
              <a:gd name="connsiteY3" fmla="*/ 2306895 h 2306895"/>
              <a:gd name="connsiteX4" fmla="*/ 0 w 3814407"/>
              <a:gd name="connsiteY4" fmla="*/ 0 h 2306895"/>
              <a:gd name="connsiteX0" fmla="*/ 286871 w 3814407"/>
              <a:gd name="connsiteY0" fmla="*/ 322729 h 2306895"/>
              <a:gd name="connsiteX1" fmla="*/ 3814407 w 3814407"/>
              <a:gd name="connsiteY1" fmla="*/ 0 h 2306895"/>
              <a:gd name="connsiteX2" fmla="*/ 3814407 w 3814407"/>
              <a:gd name="connsiteY2" fmla="*/ 2306895 h 2306895"/>
              <a:gd name="connsiteX3" fmla="*/ 0 w 3814407"/>
              <a:gd name="connsiteY3" fmla="*/ 2306895 h 2306895"/>
              <a:gd name="connsiteX4" fmla="*/ 286871 w 3814407"/>
              <a:gd name="connsiteY4" fmla="*/ 322729 h 2306895"/>
              <a:gd name="connsiteX0" fmla="*/ 286871 w 3814407"/>
              <a:gd name="connsiteY0" fmla="*/ 322729 h 2306895"/>
              <a:gd name="connsiteX1" fmla="*/ 3814407 w 3814407"/>
              <a:gd name="connsiteY1" fmla="*/ 0 h 2306895"/>
              <a:gd name="connsiteX2" fmla="*/ 3796478 w 3814407"/>
              <a:gd name="connsiteY2" fmla="*/ 1876589 h 2306895"/>
              <a:gd name="connsiteX3" fmla="*/ 0 w 3814407"/>
              <a:gd name="connsiteY3" fmla="*/ 2306895 h 2306895"/>
              <a:gd name="connsiteX4" fmla="*/ 286871 w 3814407"/>
              <a:gd name="connsiteY4" fmla="*/ 322729 h 2306895"/>
              <a:gd name="connsiteX0" fmla="*/ 286871 w 3832337"/>
              <a:gd name="connsiteY0" fmla="*/ 322729 h 2306895"/>
              <a:gd name="connsiteX1" fmla="*/ 3814407 w 3832337"/>
              <a:gd name="connsiteY1" fmla="*/ 0 h 2306895"/>
              <a:gd name="connsiteX2" fmla="*/ 3832337 w 3832337"/>
              <a:gd name="connsiteY2" fmla="*/ 2235177 h 2306895"/>
              <a:gd name="connsiteX3" fmla="*/ 0 w 3832337"/>
              <a:gd name="connsiteY3" fmla="*/ 2306895 h 2306895"/>
              <a:gd name="connsiteX4" fmla="*/ 286871 w 3832337"/>
              <a:gd name="connsiteY4" fmla="*/ 322729 h 2306895"/>
              <a:gd name="connsiteX0" fmla="*/ 107577 w 3653043"/>
              <a:gd name="connsiteY0" fmla="*/ 322729 h 2271036"/>
              <a:gd name="connsiteX1" fmla="*/ 3635113 w 3653043"/>
              <a:gd name="connsiteY1" fmla="*/ 0 h 2271036"/>
              <a:gd name="connsiteX2" fmla="*/ 3653043 w 3653043"/>
              <a:gd name="connsiteY2" fmla="*/ 2235177 h 2271036"/>
              <a:gd name="connsiteX3" fmla="*/ 0 w 3653043"/>
              <a:gd name="connsiteY3" fmla="*/ 2271036 h 2271036"/>
              <a:gd name="connsiteX4" fmla="*/ 107577 w 3653043"/>
              <a:gd name="connsiteY4" fmla="*/ 322729 h 2271036"/>
              <a:gd name="connsiteX0" fmla="*/ 107577 w 3653043"/>
              <a:gd name="connsiteY0" fmla="*/ 179294 h 2127601"/>
              <a:gd name="connsiteX1" fmla="*/ 3509607 w 3653043"/>
              <a:gd name="connsiteY1" fmla="*/ 0 h 2127601"/>
              <a:gd name="connsiteX2" fmla="*/ 3653043 w 3653043"/>
              <a:gd name="connsiteY2" fmla="*/ 2091742 h 2127601"/>
              <a:gd name="connsiteX3" fmla="*/ 0 w 3653043"/>
              <a:gd name="connsiteY3" fmla="*/ 2127601 h 2127601"/>
              <a:gd name="connsiteX4" fmla="*/ 107577 w 3653043"/>
              <a:gd name="connsiteY4" fmla="*/ 179294 h 2127601"/>
              <a:gd name="connsiteX0" fmla="*/ 107577 w 3653043"/>
              <a:gd name="connsiteY0" fmla="*/ 263071 h 2211378"/>
              <a:gd name="connsiteX1" fmla="*/ 3509607 w 3653043"/>
              <a:gd name="connsiteY1" fmla="*/ 83777 h 2211378"/>
              <a:gd name="connsiteX2" fmla="*/ 3653043 w 3653043"/>
              <a:gd name="connsiteY2" fmla="*/ 2175519 h 2211378"/>
              <a:gd name="connsiteX3" fmla="*/ 0 w 3653043"/>
              <a:gd name="connsiteY3" fmla="*/ 2211378 h 2211378"/>
              <a:gd name="connsiteX4" fmla="*/ 107577 w 3653043"/>
              <a:gd name="connsiteY4" fmla="*/ 263071 h 2211378"/>
              <a:gd name="connsiteX0" fmla="*/ 143436 w 3653043"/>
              <a:gd name="connsiteY0" fmla="*/ 89159 h 2270549"/>
              <a:gd name="connsiteX1" fmla="*/ 3509607 w 3653043"/>
              <a:gd name="connsiteY1" fmla="*/ 142948 h 2270549"/>
              <a:gd name="connsiteX2" fmla="*/ 3653043 w 3653043"/>
              <a:gd name="connsiteY2" fmla="*/ 2234690 h 2270549"/>
              <a:gd name="connsiteX3" fmla="*/ 0 w 3653043"/>
              <a:gd name="connsiteY3" fmla="*/ 2270549 h 2270549"/>
              <a:gd name="connsiteX4" fmla="*/ 143436 w 3653043"/>
              <a:gd name="connsiteY4" fmla="*/ 89159 h 2270549"/>
              <a:gd name="connsiteX0" fmla="*/ 143436 w 3653043"/>
              <a:gd name="connsiteY0" fmla="*/ 89159 h 2270549"/>
              <a:gd name="connsiteX1" fmla="*/ 3509607 w 3653043"/>
              <a:gd name="connsiteY1" fmla="*/ 142948 h 2270549"/>
              <a:gd name="connsiteX2" fmla="*/ 3653043 w 3653043"/>
              <a:gd name="connsiteY2" fmla="*/ 2234690 h 2270549"/>
              <a:gd name="connsiteX3" fmla="*/ 0 w 3653043"/>
              <a:gd name="connsiteY3" fmla="*/ 2270549 h 2270549"/>
              <a:gd name="connsiteX4" fmla="*/ 143436 w 3653043"/>
              <a:gd name="connsiteY4" fmla="*/ 89159 h 2270549"/>
              <a:gd name="connsiteX0" fmla="*/ 448236 w 3957843"/>
              <a:gd name="connsiteY0" fmla="*/ 89159 h 2270549"/>
              <a:gd name="connsiteX1" fmla="*/ 3814407 w 3957843"/>
              <a:gd name="connsiteY1" fmla="*/ 142948 h 2270549"/>
              <a:gd name="connsiteX2" fmla="*/ 3957843 w 3957843"/>
              <a:gd name="connsiteY2" fmla="*/ 2234690 h 2270549"/>
              <a:gd name="connsiteX3" fmla="*/ 0 w 3957843"/>
              <a:gd name="connsiteY3" fmla="*/ 2270549 h 2270549"/>
              <a:gd name="connsiteX4" fmla="*/ 448236 w 3957843"/>
              <a:gd name="connsiteY4" fmla="*/ 89159 h 2270549"/>
              <a:gd name="connsiteX0" fmla="*/ 448236 w 4101278"/>
              <a:gd name="connsiteY0" fmla="*/ 89159 h 2360196"/>
              <a:gd name="connsiteX1" fmla="*/ 3814407 w 4101278"/>
              <a:gd name="connsiteY1" fmla="*/ 142948 h 2360196"/>
              <a:gd name="connsiteX2" fmla="*/ 4101278 w 4101278"/>
              <a:gd name="connsiteY2" fmla="*/ 2360196 h 2360196"/>
              <a:gd name="connsiteX3" fmla="*/ 0 w 4101278"/>
              <a:gd name="connsiteY3" fmla="*/ 2270549 h 2360196"/>
              <a:gd name="connsiteX4" fmla="*/ 448236 w 4101278"/>
              <a:gd name="connsiteY4" fmla="*/ 89159 h 2360196"/>
              <a:gd name="connsiteX0" fmla="*/ 448236 w 4101278"/>
              <a:gd name="connsiteY0" fmla="*/ 89159 h 2360196"/>
              <a:gd name="connsiteX1" fmla="*/ 3814407 w 4101278"/>
              <a:gd name="connsiteY1" fmla="*/ 142948 h 2360196"/>
              <a:gd name="connsiteX2" fmla="*/ 4101278 w 4101278"/>
              <a:gd name="connsiteY2" fmla="*/ 2360196 h 2360196"/>
              <a:gd name="connsiteX3" fmla="*/ 0 w 4101278"/>
              <a:gd name="connsiteY3" fmla="*/ 2270549 h 2360196"/>
              <a:gd name="connsiteX4" fmla="*/ 448236 w 4101278"/>
              <a:gd name="connsiteY4" fmla="*/ 89159 h 2360196"/>
              <a:gd name="connsiteX0" fmla="*/ 448236 w 4112362"/>
              <a:gd name="connsiteY0" fmla="*/ 45933 h 2316970"/>
              <a:gd name="connsiteX1" fmla="*/ 4101278 w 4112362"/>
              <a:gd name="connsiteY1" fmla="*/ 189369 h 2316970"/>
              <a:gd name="connsiteX2" fmla="*/ 4101278 w 4112362"/>
              <a:gd name="connsiteY2" fmla="*/ 2316970 h 2316970"/>
              <a:gd name="connsiteX3" fmla="*/ 0 w 4112362"/>
              <a:gd name="connsiteY3" fmla="*/ 2227323 h 2316970"/>
              <a:gd name="connsiteX4" fmla="*/ 448236 w 4112362"/>
              <a:gd name="connsiteY4" fmla="*/ 45933 h 2316970"/>
              <a:gd name="connsiteX0" fmla="*/ 638985 w 4303111"/>
              <a:gd name="connsiteY0" fmla="*/ 45933 h 2316970"/>
              <a:gd name="connsiteX1" fmla="*/ 4292027 w 4303111"/>
              <a:gd name="connsiteY1" fmla="*/ 189369 h 2316970"/>
              <a:gd name="connsiteX2" fmla="*/ 4292027 w 4303111"/>
              <a:gd name="connsiteY2" fmla="*/ 2316970 h 2316970"/>
              <a:gd name="connsiteX3" fmla="*/ 190749 w 4303111"/>
              <a:gd name="connsiteY3" fmla="*/ 2227323 h 2316970"/>
              <a:gd name="connsiteX4" fmla="*/ 674767 w 4303111"/>
              <a:gd name="connsiteY4" fmla="*/ 995426 h 2316970"/>
              <a:gd name="connsiteX5" fmla="*/ 638985 w 4303111"/>
              <a:gd name="connsiteY5" fmla="*/ 45933 h 2316970"/>
              <a:gd name="connsiteX0" fmla="*/ 592555 w 4256681"/>
              <a:gd name="connsiteY0" fmla="*/ 45933 h 2316970"/>
              <a:gd name="connsiteX1" fmla="*/ 4245597 w 4256681"/>
              <a:gd name="connsiteY1" fmla="*/ 189369 h 2316970"/>
              <a:gd name="connsiteX2" fmla="*/ 4245597 w 4256681"/>
              <a:gd name="connsiteY2" fmla="*/ 2316970 h 2316970"/>
              <a:gd name="connsiteX3" fmla="*/ 198107 w 4256681"/>
              <a:gd name="connsiteY3" fmla="*/ 1976311 h 2316970"/>
              <a:gd name="connsiteX4" fmla="*/ 628337 w 4256681"/>
              <a:gd name="connsiteY4" fmla="*/ 995426 h 2316970"/>
              <a:gd name="connsiteX5" fmla="*/ 592555 w 4256681"/>
              <a:gd name="connsiteY5" fmla="*/ 45933 h 2316970"/>
              <a:gd name="connsiteX0" fmla="*/ 251896 w 4256681"/>
              <a:gd name="connsiteY0" fmla="*/ 52929 h 2306037"/>
              <a:gd name="connsiteX1" fmla="*/ 4245597 w 4256681"/>
              <a:gd name="connsiteY1" fmla="*/ 178436 h 2306037"/>
              <a:gd name="connsiteX2" fmla="*/ 4245597 w 4256681"/>
              <a:gd name="connsiteY2" fmla="*/ 2306037 h 2306037"/>
              <a:gd name="connsiteX3" fmla="*/ 198107 w 4256681"/>
              <a:gd name="connsiteY3" fmla="*/ 1965378 h 2306037"/>
              <a:gd name="connsiteX4" fmla="*/ 628337 w 4256681"/>
              <a:gd name="connsiteY4" fmla="*/ 984493 h 2306037"/>
              <a:gd name="connsiteX5" fmla="*/ 251896 w 4256681"/>
              <a:gd name="connsiteY5" fmla="*/ 52929 h 2306037"/>
              <a:gd name="connsiteX0" fmla="*/ 251896 w 4504458"/>
              <a:gd name="connsiteY0" fmla="*/ 39816 h 2292924"/>
              <a:gd name="connsiteX1" fmla="*/ 4496609 w 4504458"/>
              <a:gd name="connsiteY1" fmla="*/ 201182 h 2292924"/>
              <a:gd name="connsiteX2" fmla="*/ 4245597 w 4504458"/>
              <a:gd name="connsiteY2" fmla="*/ 2292924 h 2292924"/>
              <a:gd name="connsiteX3" fmla="*/ 198107 w 4504458"/>
              <a:gd name="connsiteY3" fmla="*/ 1952265 h 2292924"/>
              <a:gd name="connsiteX4" fmla="*/ 628337 w 4504458"/>
              <a:gd name="connsiteY4" fmla="*/ 971380 h 2292924"/>
              <a:gd name="connsiteX5" fmla="*/ 251896 w 4504458"/>
              <a:gd name="connsiteY5" fmla="*/ 39816 h 2292924"/>
              <a:gd name="connsiteX0" fmla="*/ 251896 w 4506266"/>
              <a:gd name="connsiteY0" fmla="*/ 39816 h 2418430"/>
              <a:gd name="connsiteX1" fmla="*/ 4496609 w 4506266"/>
              <a:gd name="connsiteY1" fmla="*/ 201182 h 2418430"/>
              <a:gd name="connsiteX2" fmla="*/ 4406962 w 4506266"/>
              <a:gd name="connsiteY2" fmla="*/ 2418430 h 2418430"/>
              <a:gd name="connsiteX3" fmla="*/ 198107 w 4506266"/>
              <a:gd name="connsiteY3" fmla="*/ 1952265 h 2418430"/>
              <a:gd name="connsiteX4" fmla="*/ 628337 w 4506266"/>
              <a:gd name="connsiteY4" fmla="*/ 971380 h 2418430"/>
              <a:gd name="connsiteX5" fmla="*/ 251896 w 4506266"/>
              <a:gd name="connsiteY5" fmla="*/ 39816 h 2418430"/>
              <a:gd name="connsiteX0" fmla="*/ 266968 w 4521338"/>
              <a:gd name="connsiteY0" fmla="*/ 39816 h 2418430"/>
              <a:gd name="connsiteX1" fmla="*/ 4511681 w 4521338"/>
              <a:gd name="connsiteY1" fmla="*/ 201182 h 2418430"/>
              <a:gd name="connsiteX2" fmla="*/ 4422034 w 4521338"/>
              <a:gd name="connsiteY2" fmla="*/ 2418430 h 2418430"/>
              <a:gd name="connsiteX3" fmla="*/ 195648 w 4521338"/>
              <a:gd name="connsiteY3" fmla="*/ 2247770 h 2418430"/>
              <a:gd name="connsiteX4" fmla="*/ 643409 w 4521338"/>
              <a:gd name="connsiteY4" fmla="*/ 971380 h 2418430"/>
              <a:gd name="connsiteX5" fmla="*/ 266968 w 4521338"/>
              <a:gd name="connsiteY5" fmla="*/ 39816 h 2418430"/>
              <a:gd name="connsiteX0" fmla="*/ 266968 w 4521338"/>
              <a:gd name="connsiteY0" fmla="*/ 39816 h 2418430"/>
              <a:gd name="connsiteX1" fmla="*/ 4511681 w 4521338"/>
              <a:gd name="connsiteY1" fmla="*/ 201182 h 2418430"/>
              <a:gd name="connsiteX2" fmla="*/ 4422034 w 4521338"/>
              <a:gd name="connsiteY2" fmla="*/ 2418430 h 2418430"/>
              <a:gd name="connsiteX3" fmla="*/ 195648 w 4521338"/>
              <a:gd name="connsiteY3" fmla="*/ 2416630 h 2418430"/>
              <a:gd name="connsiteX4" fmla="*/ 643409 w 4521338"/>
              <a:gd name="connsiteY4" fmla="*/ 971380 h 2418430"/>
              <a:gd name="connsiteX5" fmla="*/ 266968 w 4521338"/>
              <a:gd name="connsiteY5" fmla="*/ 39816 h 2418430"/>
              <a:gd name="connsiteX0" fmla="*/ 266968 w 4779181"/>
              <a:gd name="connsiteY0" fmla="*/ 39816 h 2418430"/>
              <a:gd name="connsiteX1" fmla="*/ 4511681 w 4779181"/>
              <a:gd name="connsiteY1" fmla="*/ 201182 h 2418430"/>
              <a:gd name="connsiteX2" fmla="*/ 4347405 w 4779181"/>
              <a:gd name="connsiteY2" fmla="*/ 1159865 h 2418430"/>
              <a:gd name="connsiteX3" fmla="*/ 4422034 w 4779181"/>
              <a:gd name="connsiteY3" fmla="*/ 2418430 h 2418430"/>
              <a:gd name="connsiteX4" fmla="*/ 195648 w 4779181"/>
              <a:gd name="connsiteY4" fmla="*/ 2416630 h 2418430"/>
              <a:gd name="connsiteX5" fmla="*/ 643409 w 4779181"/>
              <a:gd name="connsiteY5" fmla="*/ 971380 h 2418430"/>
              <a:gd name="connsiteX6" fmla="*/ 266968 w 4779181"/>
              <a:gd name="connsiteY6" fmla="*/ 39816 h 2418430"/>
              <a:gd name="connsiteX0" fmla="*/ 266968 w 4889046"/>
              <a:gd name="connsiteY0" fmla="*/ 39816 h 2418430"/>
              <a:gd name="connsiteX1" fmla="*/ 4511681 w 4889046"/>
              <a:gd name="connsiteY1" fmla="*/ 201182 h 2418430"/>
              <a:gd name="connsiteX2" fmla="*/ 4733088 w 4889046"/>
              <a:gd name="connsiteY2" fmla="*/ 1265402 h 2418430"/>
              <a:gd name="connsiteX3" fmla="*/ 4422034 w 4889046"/>
              <a:gd name="connsiteY3" fmla="*/ 2418430 h 2418430"/>
              <a:gd name="connsiteX4" fmla="*/ 195648 w 4889046"/>
              <a:gd name="connsiteY4" fmla="*/ 2416630 h 2418430"/>
              <a:gd name="connsiteX5" fmla="*/ 643409 w 4889046"/>
              <a:gd name="connsiteY5" fmla="*/ 971380 h 2418430"/>
              <a:gd name="connsiteX6" fmla="*/ 266968 w 4889046"/>
              <a:gd name="connsiteY6" fmla="*/ 39816 h 2418430"/>
              <a:gd name="connsiteX0" fmla="*/ 266968 w 5005150"/>
              <a:gd name="connsiteY0" fmla="*/ 39816 h 2418430"/>
              <a:gd name="connsiteX1" fmla="*/ 4511681 w 5005150"/>
              <a:gd name="connsiteY1" fmla="*/ 201182 h 2418430"/>
              <a:gd name="connsiteX2" fmla="*/ 4960992 w 5005150"/>
              <a:gd name="connsiteY2" fmla="*/ 1328724 h 2418430"/>
              <a:gd name="connsiteX3" fmla="*/ 4422034 w 5005150"/>
              <a:gd name="connsiteY3" fmla="*/ 2418430 h 2418430"/>
              <a:gd name="connsiteX4" fmla="*/ 195648 w 5005150"/>
              <a:gd name="connsiteY4" fmla="*/ 2416630 h 2418430"/>
              <a:gd name="connsiteX5" fmla="*/ 643409 w 5005150"/>
              <a:gd name="connsiteY5" fmla="*/ 971380 h 2418430"/>
              <a:gd name="connsiteX6" fmla="*/ 266968 w 5005150"/>
              <a:gd name="connsiteY6" fmla="*/ 39816 h 241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05150" h="2418430">
                <a:moveTo>
                  <a:pt x="266968" y="39816"/>
                </a:moveTo>
                <a:cubicBezTo>
                  <a:pt x="1400978" y="-19949"/>
                  <a:pt x="3431459" y="-43853"/>
                  <a:pt x="4511681" y="201182"/>
                </a:cubicBezTo>
                <a:cubicBezTo>
                  <a:pt x="5191754" y="387857"/>
                  <a:pt x="4975933" y="959183"/>
                  <a:pt x="4960992" y="1328724"/>
                </a:cubicBezTo>
                <a:cubicBezTo>
                  <a:pt x="4946051" y="1698265"/>
                  <a:pt x="5113993" y="2208969"/>
                  <a:pt x="4422034" y="2418430"/>
                </a:cubicBezTo>
                <a:lnTo>
                  <a:pt x="195648" y="2416630"/>
                </a:lnTo>
                <a:cubicBezTo>
                  <a:pt x="-407229" y="2196373"/>
                  <a:pt x="568703" y="1334945"/>
                  <a:pt x="643409" y="971380"/>
                </a:cubicBezTo>
                <a:cubicBezTo>
                  <a:pt x="718115" y="607815"/>
                  <a:pt x="-335909" y="174159"/>
                  <a:pt x="266968" y="3981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CirclePour">
              <a:avLst/>
            </a:prstTxWarp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কাজঃ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9EEC9C9-B383-4BF8-9FDE-C87652CE7FD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472" y="731795"/>
            <a:ext cx="1213758" cy="1094184"/>
          </a:xfrm>
          <a:prstGeom prst="rect">
            <a:avLst/>
          </a:prstGeom>
        </p:spPr>
      </p:pic>
      <p:sp>
        <p:nvSpPr>
          <p:cNvPr id="17" name="Footer Placeholder 12"/>
          <p:cNvSpPr txBox="1">
            <a:spLocks/>
          </p:cNvSpPr>
          <p:nvPr/>
        </p:nvSpPr>
        <p:spPr>
          <a:xfrm>
            <a:off x="8077200" y="6235918"/>
            <a:ext cx="3741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7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0" grpId="0" animBg="1"/>
      <p:bldP spid="10" grpId="1" animBg="1"/>
      <p:bldP spid="12" grpId="0"/>
      <p:bldP spid="13" grpId="0"/>
      <p:bldP spid="14" grpId="0"/>
      <p:bldP spid="15" grpId="0" animBg="1"/>
      <p:bldP spid="15" grpId="1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r="6386"/>
          <a:stretch/>
        </p:blipFill>
        <p:spPr>
          <a:xfrm>
            <a:off x="8481580" y="238695"/>
            <a:ext cx="2640076" cy="1753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6" r="15256"/>
          <a:stretch/>
        </p:blipFill>
        <p:spPr>
          <a:xfrm>
            <a:off x="658609" y="220546"/>
            <a:ext cx="2144685" cy="1504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68" y="238695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" t="7064" r="2226" b="3716"/>
          <a:stretch/>
        </p:blipFill>
        <p:spPr>
          <a:xfrm>
            <a:off x="646770" y="2086269"/>
            <a:ext cx="3225395" cy="183204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39" y="2123768"/>
            <a:ext cx="2194429" cy="1829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31" y="220546"/>
            <a:ext cx="2743200" cy="166687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888279" y="4192101"/>
            <a:ext cx="2002378" cy="1923385"/>
            <a:chOff x="3868358" y="4226256"/>
            <a:chExt cx="2571750" cy="178117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358" y="4226256"/>
              <a:ext cx="2571750" cy="178117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4198992" y="5082969"/>
              <a:ext cx="1778405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400" dirty="0" smtClean="0"/>
                <a:t>ক্লিক করুন</a:t>
              </a:r>
              <a:endParaRPr lang="en-US" sz="400" dirty="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0" t="16739" r="28282"/>
          <a:stretch/>
        </p:blipFill>
        <p:spPr>
          <a:xfrm>
            <a:off x="4920437" y="4152443"/>
            <a:ext cx="1860791" cy="21169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7202-7D77-434E-A6F3-FB73937AEE58}" type="datetime1">
              <a:rPr lang="en-US" smtClean="0"/>
              <a:t>4/2/2020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17" name="Footer Placeholder 12"/>
          <p:cNvSpPr txBox="1">
            <a:spLocks/>
          </p:cNvSpPr>
          <p:nvPr/>
        </p:nvSpPr>
        <p:spPr>
          <a:xfrm>
            <a:off x="8077200" y="6235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341" y="2086269"/>
            <a:ext cx="1996314" cy="1985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72" y="4139311"/>
            <a:ext cx="2084021" cy="21301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16" y="2086545"/>
            <a:ext cx="2724150" cy="186677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823894" y="4152168"/>
            <a:ext cx="2074832" cy="2134182"/>
            <a:chOff x="2823894" y="4152168"/>
            <a:chExt cx="2230503" cy="21341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234" y="4152168"/>
              <a:ext cx="2207163" cy="213418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3894" y="5589639"/>
              <a:ext cx="2230503" cy="6797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78"/>
          <a:stretch/>
        </p:blipFill>
        <p:spPr>
          <a:xfrm>
            <a:off x="6802939" y="4192101"/>
            <a:ext cx="2740998" cy="212924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 rot="5400000">
            <a:off x="10259500" y="1408790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2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1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12" repeatCount="2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12" repeatCount="2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12" repeatCount="2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12" repeatCount="2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4" grpId="3"/>
      <p:bldP spid="10" grpId="0"/>
      <p:bldP spid="10" grpId="3"/>
      <p:bldP spid="17" grpId="0"/>
      <p:bldP spid="17" grpId="3"/>
      <p:bldP spid="24" grpId="0" animBg="1"/>
      <p:bldP spid="24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DA8A-CA3B-4474-B8C3-3A5A1E0FD4C5}" type="datetime1">
              <a:rPr lang="en-US" smtClean="0"/>
              <a:t>4/2/2020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10" name="Footer Placeholder 12"/>
          <p:cNvSpPr txBox="1">
            <a:spLocks/>
          </p:cNvSpPr>
          <p:nvPr/>
        </p:nvSpPr>
        <p:spPr>
          <a:xfrm>
            <a:off x="8077200" y="6235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885932" y="53340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447" y="532456"/>
            <a:ext cx="1858106" cy="198299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63611" y="2919309"/>
            <a:ext cx="916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ওপরের ক্লিপটি মনোযোগ দিয়ে দেখতে ক্লিপটি ক্লিক করুন।  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3478974" y="128599"/>
            <a:ext cx="2157551" cy="442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40501" y="3969498"/>
            <a:ext cx="2530549" cy="1869470"/>
            <a:chOff x="7100045" y="3969496"/>
            <a:chExt cx="2952750" cy="24141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93" b="14530"/>
            <a:stretch/>
          </p:blipFill>
          <p:spPr>
            <a:xfrm>
              <a:off x="7100045" y="3969496"/>
              <a:ext cx="2952750" cy="189259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7149826" y="5862091"/>
              <a:ext cx="2853186" cy="521514"/>
            </a:xfrm>
            <a:prstGeom prst="rect">
              <a:avLst/>
            </a:prstGeom>
            <a:noFill/>
          </p:spPr>
          <p:txBody>
            <a:bodyPr wrap="square" rtlCol="0">
              <a:prstTxWarp prst="textChevronInverted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176530"/>
              </p:ext>
            </p:extLst>
          </p:nvPr>
        </p:nvGraphicFramePr>
        <p:xfrm>
          <a:off x="4748981" y="1523954"/>
          <a:ext cx="1936955" cy="1297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1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48981" y="1523954"/>
                        <a:ext cx="1936955" cy="1297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46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54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1" grpId="1" animBg="1"/>
      <p:bldP spid="17" grpId="0"/>
      <p:bldP spid="17" grpId="1"/>
      <p:bldP spid="17" grpId="2"/>
      <p:bldP spid="18" grpId="0" animBg="1"/>
      <p:bldP spid="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2876" y="301534"/>
            <a:ext cx="3067682" cy="64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সৃজনশীল প্রশ্ন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74158" y="112432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4158" y="1220018"/>
            <a:ext cx="3826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১.মোরা একটি ফুলকে বাঁচাবো বলে যুদ্ধ করি</a:t>
            </a:r>
          </a:p>
          <a:p>
            <a:r>
              <a:rPr lang="bn-BD" dirty="0" smtClean="0"/>
              <a:t> মোরা একটি মুখের হাসি জন্য  অস্ত্র ধরি।</a:t>
            </a:r>
          </a:p>
          <a:p>
            <a:r>
              <a:rPr lang="bn-BD" dirty="0" smtClean="0"/>
              <a:t>যে মাটির চির মমতা আমার অঙ্গে মাখা</a:t>
            </a:r>
          </a:p>
          <a:p>
            <a:r>
              <a:rPr lang="bn-BD" dirty="0" smtClean="0"/>
              <a:t>যার নদী জল ফুলে ফল মোর স্বপ্নে আঁকা</a:t>
            </a:r>
          </a:p>
          <a:p>
            <a:r>
              <a:rPr lang="bn-BD" dirty="0" smtClean="0"/>
              <a:t>যে দেশের নীল অম্বরে মন মেলেছে পাখা</a:t>
            </a:r>
          </a:p>
          <a:p>
            <a:r>
              <a:rPr lang="bn-BD" dirty="0" smtClean="0"/>
              <a:t>সারাটি জনম সে মাটির গানে বক্ষ ভরি।</a:t>
            </a:r>
          </a:p>
          <a:p>
            <a:r>
              <a:rPr lang="bn-BD" dirty="0" smtClean="0"/>
              <a:t>মোরা একটি কবিতা লিখতে যুদ্ধ করি </a:t>
            </a:r>
          </a:p>
          <a:p>
            <a:r>
              <a:rPr lang="bn-BD" dirty="0" smtClean="0"/>
              <a:t>মোরা নতুন একটি গানের জন্য যুদ্ধ করি </a:t>
            </a:r>
          </a:p>
          <a:p>
            <a:r>
              <a:rPr lang="bn-BD" dirty="0" smtClean="0"/>
              <a:t>মোরা একটি ভালো ছবির জন্য যুদ্ধ করি  </a:t>
            </a:r>
          </a:p>
          <a:p>
            <a:r>
              <a:rPr lang="bn-BD" dirty="0" smtClean="0"/>
              <a:t>মোরা সারা বিশ্বের শান্তি বাঁচাতে আজকে লড়ি।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2877" y="4239531"/>
            <a:ext cx="7635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ক. আব্দুল গাফ্‌ফার চৌধুরী কোথায় জন্মগ্রহণ করেন ?                                                                  ১</a:t>
            </a:r>
          </a:p>
          <a:p>
            <a:r>
              <a:rPr lang="bn-BD" dirty="0" smtClean="0"/>
              <a:t>খ. </a:t>
            </a:r>
            <a:r>
              <a:rPr lang="bn-BD" dirty="0"/>
              <a:t>‘একুশের গান</a:t>
            </a:r>
            <a:r>
              <a:rPr lang="bn-BD" dirty="0" smtClean="0"/>
              <a:t>’ কবিতাটিতে ‘ওরা গুলি ছোড়ে’ বলতে কী বোঝানো হয়েছে </a:t>
            </a:r>
            <a:r>
              <a:rPr lang="bn-BD" dirty="0"/>
              <a:t>?              </a:t>
            </a:r>
            <a:r>
              <a:rPr lang="bn-BD" dirty="0" smtClean="0"/>
              <a:t>                     ২</a:t>
            </a:r>
          </a:p>
          <a:p>
            <a:r>
              <a:rPr lang="bn-BD" dirty="0" smtClean="0"/>
              <a:t>গ. </a:t>
            </a:r>
            <a:r>
              <a:rPr lang="bn-BD" dirty="0"/>
              <a:t>উদ্দীপকের </a:t>
            </a:r>
            <a:r>
              <a:rPr lang="bn-BD" dirty="0" smtClean="0"/>
              <a:t>‘মোরা </a:t>
            </a:r>
            <a:r>
              <a:rPr lang="bn-BD" dirty="0"/>
              <a:t>নতুন একটি গানের জন্য যুদ্ধ </a:t>
            </a:r>
            <a:r>
              <a:rPr lang="bn-BD" dirty="0" smtClean="0"/>
              <a:t>করি’ – এ চরণের সাথে ‘একুশের গান’  কবিতার কোন চরণের সম্পৃক্ততা  হয়েছে ? ব্যাখ্যা কর।                                                                                  ৩</a:t>
            </a:r>
          </a:p>
          <a:p>
            <a:r>
              <a:rPr lang="bn-BD" dirty="0" smtClean="0"/>
              <a:t>ঘ. উদ্দীপকটি  ‘</a:t>
            </a:r>
            <a:r>
              <a:rPr lang="bn-BD" dirty="0"/>
              <a:t>একুশের গান’ </a:t>
            </a:r>
            <a:r>
              <a:rPr lang="bn-BD" dirty="0" smtClean="0"/>
              <a:t>কবিতার  সামগ্রিক ভাবনার প্রতিচ্ছবি বলি কী তুমি মনে কর ?– যুক্তি দিয়ে উপস্থাপন কর।                                                                                                                 ৪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006840" y="3082066"/>
            <a:ext cx="2263140" cy="2004186"/>
            <a:chOff x="2452042" y="4565064"/>
            <a:chExt cx="1950778" cy="17145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042" y="4565064"/>
              <a:ext cx="1950778" cy="17145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2689112" y="5422314"/>
              <a:ext cx="1476639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FFFFCC"/>
                  </a:solidFill>
                </a:rPr>
                <a:t>ক্লিক করুন</a:t>
              </a:r>
              <a:endParaRPr lang="en-US" sz="3600" dirty="0">
                <a:solidFill>
                  <a:srgbClr val="FFFFCC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A852-BB96-4010-AACB-D1AE7F0FDD97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15" name="Footer Placeholder 12"/>
          <p:cNvSpPr txBox="1">
            <a:spLocks/>
          </p:cNvSpPr>
          <p:nvPr/>
        </p:nvSpPr>
        <p:spPr>
          <a:xfrm>
            <a:off x="8077200" y="6235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65791" y="37129"/>
            <a:ext cx="1783374" cy="1102903"/>
            <a:chOff x="665791" y="37129"/>
            <a:chExt cx="1783374" cy="11029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91" y="37129"/>
              <a:ext cx="1544009" cy="11029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Rectangle 16"/>
            <p:cNvSpPr/>
            <p:nvPr/>
          </p:nvSpPr>
          <p:spPr>
            <a:xfrm rot="5400000">
              <a:off x="1813475" y="448643"/>
              <a:ext cx="975915" cy="2954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bn-BD" sz="1600" dirty="0" smtClean="0">
                  <a:solidFill>
                    <a:schemeClr val="tx1"/>
                  </a:solidFill>
                  <a:latin typeface="NikoshGrameem" pitchFamily="2" charset="0"/>
                  <a:cs typeface="NikoshGrameem" pitchFamily="2" charset="0"/>
                </a:rPr>
                <a:t>বাড়ির কাজঃ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000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/>
      <p:bldP spid="9" grpId="1"/>
      <p:bldP spid="11" grpId="0"/>
      <p:bldP spid="11" grpId="1"/>
      <p:bldP spid="20" grpId="0" animBg="1"/>
      <p:bldP spid="2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48245" y="1826415"/>
            <a:ext cx="457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কুষ্টিয়া,বাংলাদেশ।</a:t>
            </a:r>
            <a:r>
              <a:rPr lang="bn-BD" sz="2800" dirty="0">
                <a:solidFill>
                  <a:srgbClr val="0000FF"/>
                </a:solidFill>
                <a:latin typeface="Calibri" pitchFamily="34" charset="0"/>
                <a:cs typeface="Vrinda" pitchFamily="34" charset="0"/>
              </a:rPr>
              <a:t> </a:t>
            </a:r>
            <a:endParaRPr lang="bn-BD" sz="3200" dirty="0">
              <a:solidFill>
                <a:srgbClr val="0000FF"/>
              </a:solidFill>
              <a:latin typeface="Calibri" pitchFamily="34" charset="0"/>
              <a:cs typeface="Vrinda" pitchFamily="34" charset="0"/>
            </a:endParaRPr>
          </a:p>
        </p:txBody>
      </p:sp>
      <p:pic>
        <p:nvPicPr>
          <p:cNvPr id="6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72" y="1396495"/>
            <a:ext cx="609600" cy="4211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5400000">
            <a:off x="10371265" y="1292515"/>
            <a:ext cx="2638340" cy="442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০৪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.00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8724021" y="4033518"/>
            <a:ext cx="2744958" cy="2738970"/>
          </a:xfrm>
          <a:prstGeom prst="star5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FFFF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isometricOffAxis1Right"/>
            <a:lightRig rig="brightRoom" dir="t">
              <a:rot lat="0" lon="0" rev="600000"/>
            </a:lightRig>
          </a:scene3d>
          <a:sp3d prstMaterial="metal">
            <a:bevelT w="38100" h="571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dirty="0" smtClean="0"/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ক্লিক করুন</a:t>
            </a:r>
            <a:endParaRPr lang="en-US" sz="360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35E40A1-E04C-4C3D-834E-AA7D836453C2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@@@dphofmrabiul@gmail.com@@</a:t>
            </a:r>
            <a:endParaRPr lang="en-US" dirty="0"/>
          </a:p>
        </p:txBody>
      </p:sp>
      <p:sp>
        <p:nvSpPr>
          <p:cNvPr id="11" name="Footer Placeholder 12"/>
          <p:cNvSpPr txBox="1">
            <a:spLocks/>
          </p:cNvSpPr>
          <p:nvPr/>
        </p:nvSpPr>
        <p:spPr>
          <a:xfrm>
            <a:off x="8362013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98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4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074" grpId="0"/>
      <p:bldP spid="3074" grpId="1"/>
      <p:bldP spid="7" grpId="0" animBg="1"/>
      <p:bldP spid="7" grpId="1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23661" y="2219444"/>
            <a:ext cx="2668849" cy="646331"/>
            <a:chOff x="1063701" y="2249424"/>
            <a:chExt cx="2668849" cy="646331"/>
          </a:xfrm>
        </p:grpSpPr>
        <p:sp>
          <p:nvSpPr>
            <p:cNvPr id="3" name="Rectangle 2"/>
            <p:cNvSpPr/>
            <p:nvPr/>
          </p:nvSpPr>
          <p:spPr>
            <a:xfrm flipV="1">
              <a:off x="1517904" y="2249424"/>
              <a:ext cx="1280160" cy="53035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63701" y="2249424"/>
              <a:ext cx="26688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(একুশের  গান) </a:t>
              </a:r>
              <a:endParaRPr lang="en-US" sz="36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" y="906137"/>
            <a:ext cx="8875086" cy="5951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892261" y="1303246"/>
            <a:ext cx="6081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00B0F0"/>
                </a:solidFill>
              </a:rPr>
              <a:t>সবাইকে ধন্যবাদ</a:t>
            </a:r>
            <a:endParaRPr lang="en-US" sz="8800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2907149"/>
            <a:ext cx="1934346" cy="1685925"/>
            <a:chOff x="7234562" y="1130662"/>
            <a:chExt cx="1934346" cy="16859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4562" y="1130662"/>
              <a:ext cx="1934346" cy="16859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7292360" y="1894116"/>
              <a:ext cx="1778405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FD27-6480-48DE-86D8-45865B3BA14C}" type="datetime1">
              <a:rPr lang="en-US" smtClean="0"/>
              <a:t>4/2/2020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13" name="Footer Placeholder 12"/>
          <p:cNvSpPr txBox="1">
            <a:spLocks/>
          </p:cNvSpPr>
          <p:nvPr/>
        </p:nvSpPr>
        <p:spPr>
          <a:xfrm>
            <a:off x="7472516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pic>
        <p:nvPicPr>
          <p:cNvPr id="16" name="Picture 15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29470" y="-156117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48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0417 L -0.53164 -0.0180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491505" y="2945970"/>
            <a:ext cx="28194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অষ্টম। 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সাহিত্য কনিকা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একুশের গান</a:t>
            </a:r>
            <a:endParaRPr lang="bn-BD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মোট শিক্ষার্থীঃ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৪৭ 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</a:t>
            </a:r>
          </a:p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৪৩ 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 </a:t>
            </a:r>
          </a:p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৬০মিনিট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19568" y="529253"/>
            <a:ext cx="2819400" cy="442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.00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142" y="2945970"/>
            <a:ext cx="595560" cy="2369880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8724021" y="4033518"/>
            <a:ext cx="2744958" cy="2738970"/>
          </a:xfrm>
          <a:prstGeom prst="star5">
            <a:avLst/>
          </a:prstGeom>
          <a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38100">
            <a:solidFill>
              <a:srgbClr val="FFFF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isometricOffAxis1Right"/>
            <a:lightRig rig="brightRoom" dir="t">
              <a:rot lat="0" lon="0" rev="600000"/>
            </a:lightRig>
          </a:scene3d>
          <a:sp3d prstMaterial="metal">
            <a:bevelT w="38100" h="571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ক্লিক করুন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19956" r="5718" b="19437"/>
          <a:stretch/>
        </p:blipFill>
        <p:spPr>
          <a:xfrm>
            <a:off x="8029268" y="1427205"/>
            <a:ext cx="3158836" cy="2703705"/>
          </a:xfrm>
          <a:prstGeom prst="rect">
            <a:avLst/>
          </a:prstGeom>
        </p:spPr>
      </p:pic>
      <p:sp>
        <p:nvSpPr>
          <p:cNvPr id="8" name="Footer Placeholder 12"/>
          <p:cNvSpPr txBox="1">
            <a:spLocks/>
          </p:cNvSpPr>
          <p:nvPr/>
        </p:nvSpPr>
        <p:spPr>
          <a:xfrm>
            <a:off x="8077200" y="6235918"/>
            <a:ext cx="3741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35E40A1-E04C-4C3D-834E-AA7D836453C2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12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@@@dphofmrabiul@gmail.com@@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2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075" grpId="0"/>
      <p:bldP spid="3075" grpId="1"/>
      <p:bldP spid="7" grpId="0" animBg="1"/>
      <p:bldP spid="7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65870" y="474180"/>
            <a:ext cx="8180987" cy="5669280"/>
            <a:chOff x="3562421" y="582722"/>
            <a:chExt cx="6114288" cy="5669280"/>
          </a:xfrm>
        </p:grpSpPr>
        <p:grpSp>
          <p:nvGrpSpPr>
            <p:cNvPr id="4" name="Group 3"/>
            <p:cNvGrpSpPr/>
            <p:nvPr/>
          </p:nvGrpSpPr>
          <p:grpSpPr>
            <a:xfrm>
              <a:off x="3562421" y="582722"/>
              <a:ext cx="6114288" cy="5669280"/>
              <a:chOff x="2722972" y="582722"/>
              <a:chExt cx="6114288" cy="566928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2972" y="582722"/>
                <a:ext cx="6114288" cy="5669280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4608576" y="3639312"/>
                <a:ext cx="1591056" cy="585216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448025" y="3639753"/>
              <a:ext cx="1591055" cy="584775"/>
            </a:xfrm>
            <a:prstGeom prst="rect">
              <a:avLst/>
            </a:prstGeom>
            <a:solidFill>
              <a:srgbClr val="33CCFF"/>
            </a:solidFill>
          </p:spPr>
          <p:txBody>
            <a:bodyPr wrap="square" rtlCol="0">
              <a:spAutoFit/>
            </a:bodyPr>
            <a:lstStyle/>
            <a:p>
              <a:r>
                <a:rPr lang="bn-BD" sz="3200" dirty="0" smtClean="0"/>
                <a:t>ভাষা শহীদগণ</a:t>
              </a:r>
              <a:endParaRPr lang="en-US" sz="32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51309" y="5181768"/>
            <a:ext cx="5552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ওপরের ছবিতে কী দেখতে পারছো 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675974" y="2538399"/>
            <a:ext cx="1993843" cy="1762299"/>
            <a:chOff x="3940960" y="4669120"/>
            <a:chExt cx="2133600" cy="176229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8" r="8871"/>
            <a:stretch/>
          </p:blipFill>
          <p:spPr>
            <a:xfrm>
              <a:off x="3940960" y="4669120"/>
              <a:ext cx="2133600" cy="176229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4295168" y="5469774"/>
              <a:ext cx="1779392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36FC-3A6C-47B5-9528-6F00F7B4B703}" type="datetime1">
              <a:rPr lang="en-US" smtClean="0"/>
              <a:t>4/2/2020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14" name="Footer Placeholder 12"/>
          <p:cNvSpPr txBox="1">
            <a:spLocks/>
          </p:cNvSpPr>
          <p:nvPr/>
        </p:nvSpPr>
        <p:spPr>
          <a:xfrm>
            <a:off x="8077200" y="61737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5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1350264" y="1262417"/>
            <a:ext cx="4462272" cy="2231136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0223" y="4209132"/>
            <a:ext cx="916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ওপরের ভিডিওটি মনোযোগ দিয়ে দেখতে ভিডিওটি ক্লিক করুন।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545431" y="1610954"/>
            <a:ext cx="373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বলো</a:t>
            </a:r>
            <a:r>
              <a:rPr lang="en-US" sz="3600" dirty="0" smtClean="0"/>
              <a:t> </a:t>
            </a:r>
            <a:r>
              <a:rPr lang="bn-BD" sz="3600" dirty="0" smtClean="0"/>
              <a:t>তো কীসের গান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?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788215" y="2965676"/>
            <a:ext cx="2267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একুশের গান </a:t>
            </a:r>
            <a:r>
              <a:rPr lang="bn-BD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039932" y="5244334"/>
            <a:ext cx="6719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বলোতো আমাদের পাঠ্যবিষয় কী হতে পারে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?</a:t>
            </a:r>
            <a:r>
              <a:rPr lang="bn-BD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725025" y="3813175"/>
            <a:ext cx="2241232" cy="2004580"/>
            <a:chOff x="9725026" y="4878359"/>
            <a:chExt cx="2241232" cy="18478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5026" y="4878359"/>
              <a:ext cx="2241232" cy="184785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9814432" y="5659314"/>
              <a:ext cx="1923139" cy="83535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0000FF"/>
                  </a:solidFill>
                </a:rPr>
                <a:t>ক্লিক করুন</a:t>
              </a:r>
              <a:endParaRPr lang="en-US" sz="3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45C4-9827-4241-B373-F6627E99A123}" type="datetime1">
              <a:rPr lang="en-US" smtClean="0"/>
              <a:t>4/2/2020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@@@dphofmrabiul@gmail.com@@</a:t>
            </a:r>
            <a:endParaRPr lang="en-US" dirty="0"/>
          </a:p>
        </p:txBody>
      </p:sp>
      <p:sp>
        <p:nvSpPr>
          <p:cNvPr id="14" name="Footer Placeholder 12"/>
          <p:cNvSpPr txBox="1">
            <a:spLocks/>
          </p:cNvSpPr>
          <p:nvPr/>
        </p:nvSpPr>
        <p:spPr>
          <a:xfrm>
            <a:off x="8077200" y="6235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graphicFrame>
        <p:nvGraphicFramePr>
          <p:cNvPr id="15" name="Object 1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160743"/>
              </p:ext>
            </p:extLst>
          </p:nvPr>
        </p:nvGraphicFramePr>
        <p:xfrm>
          <a:off x="3315508" y="212240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5508" y="212240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62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upLeft)">
                                      <p:cBhvr>
                                        <p:cTn id="4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9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82" y="348887"/>
            <a:ext cx="9851136" cy="4364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2344" y="1457402"/>
            <a:ext cx="3334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‘</a:t>
            </a:r>
            <a:r>
              <a:rPr lang="bn-BD" sz="6000" dirty="0" smtClean="0">
                <a:solidFill>
                  <a:schemeClr val="bg1"/>
                </a:solidFill>
              </a:rPr>
              <a:t>একুশের গান</a:t>
            </a:r>
            <a:r>
              <a:rPr lang="bn-BD" sz="3600" dirty="0" smtClean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70119" y="2473065"/>
            <a:ext cx="295933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23790" y="3942043"/>
            <a:ext cx="3283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আব্দুল গাফ্‌ফার চৌধুরী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82442" y="3632663"/>
            <a:ext cx="3524876" cy="10809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008555" y="4655433"/>
            <a:ext cx="2315235" cy="1920240"/>
            <a:chOff x="2973624" y="3054730"/>
            <a:chExt cx="2161309" cy="182218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1" r="11932"/>
            <a:stretch/>
          </p:blipFill>
          <p:spPr>
            <a:xfrm>
              <a:off x="2973624" y="3054730"/>
              <a:ext cx="2161309" cy="182218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3165077" y="3319491"/>
              <a:ext cx="1778405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10" name="Rectangle 9"/>
          <p:cNvSpPr/>
          <p:nvPr/>
        </p:nvSpPr>
        <p:spPr>
          <a:xfrm rot="5400000">
            <a:off x="10370522" y="1449279"/>
            <a:ext cx="2643693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5041" y="6356350"/>
            <a:ext cx="2743200" cy="365125"/>
          </a:xfrm>
        </p:spPr>
        <p:txBody>
          <a:bodyPr/>
          <a:lstStyle/>
          <a:p>
            <a:fld id="{4E690A98-5493-4528-88F6-67800C2F6934}" type="datetime1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8772" y="6370225"/>
            <a:ext cx="4114800" cy="365125"/>
          </a:xfrm>
        </p:spPr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13" name="Footer Placeholder 12"/>
          <p:cNvSpPr txBox="1">
            <a:spLocks/>
          </p:cNvSpPr>
          <p:nvPr/>
        </p:nvSpPr>
        <p:spPr>
          <a:xfrm>
            <a:off x="8077200" y="627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5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54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2" grpId="0" animBg="1"/>
      <p:bldP spid="12" grpId="1" animBg="1"/>
      <p:bldP spid="12" grpId="2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0436" y="2162751"/>
            <a:ext cx="94207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শিখনফলঃ 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প্রত্যাশা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এ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…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১.‘একুশের গান’ কবিতার পাঠ পরিচিতি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আব্দুল গাফ্‌ফার চৌধুরীর শিশুতোষ গ্রন্থের নাম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  </a:t>
            </a:r>
          </a:p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শব্দের শব্দার্থ ও টীকা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 সৃজনশীল প্রশ্নের উত্তর দিতে পারবে।  </a:t>
            </a: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8839199" y="4717297"/>
            <a:ext cx="2601567" cy="1627748"/>
          </a:xfrm>
          <a:prstGeom prst="star32">
            <a:avLst/>
          </a:prstGeom>
          <a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2857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 ক্লিক </a:t>
            </a:r>
          </a:p>
          <a:p>
            <a:r>
              <a:rPr lang="bn-BD" sz="3600" dirty="0">
                <a:solidFill>
                  <a:schemeClr val="tx1"/>
                </a:solidFill>
              </a:rPr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করুন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8839199" y="371168"/>
            <a:ext cx="3004459" cy="670823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</a:t>
            </a:r>
            <a:r>
              <a:rPr lang="bn-BD" sz="3200" dirty="0" smtClean="0"/>
              <a:t>০.০০</a:t>
            </a:r>
            <a:r>
              <a:rPr lang="en-US" sz="3200" dirty="0" err="1" smtClean="0"/>
              <a:t>মিনিট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3284-694C-4898-A4B0-F123DE79A00B}" type="datetime1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@@@dphofmrabiul@gmail.com@@</a:t>
            </a:r>
            <a:endParaRPr lang="en-US" dirty="0"/>
          </a:p>
        </p:txBody>
      </p:sp>
      <p:sp>
        <p:nvSpPr>
          <p:cNvPr id="7" name="Footer Placeholder 12"/>
          <p:cNvSpPr txBox="1">
            <a:spLocks/>
          </p:cNvSpPr>
          <p:nvPr/>
        </p:nvSpPr>
        <p:spPr>
          <a:xfrm>
            <a:off x="8077200" y="6235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8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6995" y="143886"/>
            <a:ext cx="738664" cy="6348319"/>
          </a:xfrm>
          <a:prstGeom prst="rect">
            <a:avLst/>
          </a:prstGeom>
          <a:noFill/>
        </p:spPr>
        <p:txBody>
          <a:bodyPr vert="vert270" wrap="square" rtlCol="0" anchor="t" anchorCtr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bn-BD" sz="3600" dirty="0" smtClean="0"/>
              <a:t>১. “একুশের গান” কবিতাটি কে লেখেছেন ?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 rot="10800000">
            <a:off x="5375676" y="186881"/>
            <a:ext cx="738664" cy="6438482"/>
          </a:xfrm>
          <a:prstGeom prst="rect">
            <a:avLst/>
          </a:prstGeom>
          <a:noFill/>
        </p:spPr>
        <p:txBody>
          <a:bodyPr vert="vert" wrap="square" rtlCol="0" anchor="b" anchorCtr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bn-BD" sz="3600" dirty="0" smtClean="0"/>
              <a:t>২. আটই ফাল্গুন ইংরেজি মাসের কয় তারিখ ? 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1258436" y="2657012"/>
            <a:ext cx="4165648" cy="737937"/>
          </a:xfrm>
          <a:prstGeom prst="rect">
            <a:avLst/>
          </a:prstGeom>
          <a:noFill/>
        </p:spPr>
        <p:txBody>
          <a:bodyPr vert="vert270" wrap="none" rtlCol="0" anchor="t" anchorCtr="0">
            <a:prstTxWarp prst="textPlain">
              <a:avLst/>
            </a:prstTxWarp>
            <a:spAutoFit/>
          </a:bodyPr>
          <a:lstStyle/>
          <a:p>
            <a:r>
              <a:rPr lang="bn-BD" sz="3600" dirty="0" smtClean="0"/>
              <a:t>এ</a:t>
            </a:r>
            <a:r>
              <a:rPr lang="bn-BD" sz="3600" dirty="0" smtClean="0">
                <a:solidFill>
                  <a:srgbClr val="0033CC"/>
                </a:solidFill>
              </a:rPr>
              <a:t>ক</a:t>
            </a:r>
            <a:r>
              <a:rPr lang="bn-BD" sz="3600" dirty="0" smtClean="0"/>
              <a:t>ক কা</a:t>
            </a:r>
            <a:r>
              <a:rPr lang="bn-BD" sz="3600" dirty="0" smtClean="0">
                <a:solidFill>
                  <a:srgbClr val="7030A0"/>
                </a:solidFill>
              </a:rPr>
              <a:t>জঃ</a:t>
            </a:r>
            <a:r>
              <a:rPr lang="bn-BD" sz="3600" dirty="0" smtClean="0"/>
              <a:t>   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-1157687" y="2839889"/>
            <a:ext cx="3422311" cy="7595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০৩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 rot="10800000">
            <a:off x="6335185" y="203383"/>
            <a:ext cx="738664" cy="6032535"/>
          </a:xfrm>
          <a:prstGeom prst="rect">
            <a:avLst/>
          </a:prstGeom>
          <a:noFill/>
        </p:spPr>
        <p:txBody>
          <a:bodyPr vert="vert" wrap="square" spcCol="0" rtlCol="0" anchor="b" anchorCtr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bn-BD" sz="3600" dirty="0"/>
              <a:t>৩</a:t>
            </a:r>
            <a:r>
              <a:rPr lang="bn-BD" sz="3600" dirty="0" smtClean="0"/>
              <a:t>. আমার ভাইয়ের রক্তে রাঙানো কী ? 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7138B9-2612-4346-A8CE-B50F4242B8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31" y="2070268"/>
            <a:ext cx="2039426" cy="2159925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ED9A-0D70-4028-8E4D-ADF43CB11C5E}" type="datetime1">
              <a:rPr lang="en-US" smtClean="0"/>
              <a:t>4/2/2020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14" name="Footer Placeholder 12"/>
          <p:cNvSpPr txBox="1">
            <a:spLocks/>
          </p:cNvSpPr>
          <p:nvPr/>
        </p:nvSpPr>
        <p:spPr>
          <a:xfrm>
            <a:off x="8077200" y="6235918"/>
            <a:ext cx="3741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180439" y="1655180"/>
            <a:ext cx="2266924" cy="2338087"/>
            <a:chOff x="9282897" y="3600604"/>
            <a:chExt cx="1932972" cy="19605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7" t="3514" r="3225"/>
            <a:stretch/>
          </p:blipFill>
          <p:spPr>
            <a:xfrm>
              <a:off x="9404981" y="3600604"/>
              <a:ext cx="1713053" cy="133563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9282897" y="4948325"/>
              <a:ext cx="1932972" cy="612857"/>
            </a:xfrm>
            <a:prstGeom prst="rect">
              <a:avLst/>
            </a:prstGeom>
            <a:noFill/>
          </p:spPr>
          <p:txBody>
            <a:bodyPr wrap="square" rtlCol="0">
              <a:prstTxWarp prst="textChevronInverted">
                <a:avLst/>
              </a:prstTxWarp>
              <a:spAutoFit/>
            </a:bodyPr>
            <a:lstStyle/>
            <a:p>
              <a:r>
                <a:rPr lang="en-US" b="1" dirty="0" err="1" smtClean="0">
                  <a:ln w="12700">
                    <a:solidFill>
                      <a:schemeClr val="accent5"/>
                    </a:solidFill>
                    <a:prstDash val="solid"/>
                  </a:ln>
                  <a:solidFill>
                    <a:srgbClr val="FFFFCC"/>
                  </a:solidFill>
                </a:rPr>
                <a:t>ক্লিক</a:t>
              </a:r>
              <a:r>
                <a:rPr lang="en-US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solidFill>
                    <a:srgbClr val="FFFFCC"/>
                  </a:solidFill>
                </a:rPr>
                <a:t> </a:t>
              </a:r>
              <a:r>
                <a:rPr lang="en-US" b="1" dirty="0" err="1" smtClean="0">
                  <a:ln w="12700">
                    <a:solidFill>
                      <a:schemeClr val="accent5"/>
                    </a:solidFill>
                    <a:prstDash val="solid"/>
                  </a:ln>
                  <a:solidFill>
                    <a:srgbClr val="FFFFCC"/>
                  </a:solidFill>
                </a:rPr>
                <a:t>করুন</a:t>
              </a:r>
              <a:endParaRPr lang="en-US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792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 animBg="1"/>
      <p:bldP spid="8" grpId="1" animBg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617D-3621-47D1-811B-F9BB74646F68}" type="datetime1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22" name="Footer Placeholder 12"/>
          <p:cNvSpPr txBox="1">
            <a:spLocks/>
          </p:cNvSpPr>
          <p:nvPr/>
        </p:nvSpPr>
        <p:spPr>
          <a:xfrm>
            <a:off x="8077200" y="6235918"/>
            <a:ext cx="3741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-817296" y="1633068"/>
            <a:ext cx="2947989" cy="363003"/>
          </a:xfrm>
          <a:prstGeom prst="rect">
            <a:avLst/>
          </a:prstGeom>
          <a:noFill/>
        </p:spPr>
        <p:txBody>
          <a:bodyPr vert="horz" wrap="none" rtlCol="0" anchor="t" anchorCtr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blipFill>
                  <a:blip r:embed="rId3"/>
                  <a:tile tx="0" ty="0" sx="100000" sy="100000" flip="none" algn="tl"/>
                </a:blipFill>
              </a:rPr>
              <a:t>পাঠ পরিচিতি</a:t>
            </a:r>
            <a:endParaRPr lang="en-US" sz="36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080938" y="1875185"/>
            <a:ext cx="2497503" cy="2050642"/>
            <a:chOff x="9080938" y="1875185"/>
            <a:chExt cx="2497503" cy="20506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0938" y="1875185"/>
              <a:ext cx="2497503" cy="20506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0" name="TextBox 29"/>
            <p:cNvSpPr txBox="1"/>
            <p:nvPr/>
          </p:nvSpPr>
          <p:spPr>
            <a:xfrm>
              <a:off x="9948080" y="2512448"/>
              <a:ext cx="1267357" cy="776114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38200" y="3925827"/>
            <a:ext cx="84025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১৯৫৩ খ্রিস্টাব্দে হাসান হাফিজুর রহমান সম্পাদিত ‘একুশে ফেবুয়ারি’ সংকলনে ‘একুশের গান’ প্রথম ছাপা হয়। এখানে ১৯৫২ খ্রিস্টাব্দে সংঘটিত ভাষা আন্দোলনে বাঙালি ছাত্র-জনতার আত্মোৎসর্গের স্মৃতি স্মরণ করা হয়েছে।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67" y="409784"/>
            <a:ext cx="5092509" cy="32577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 rot="5400000">
            <a:off x="10289066" y="4762984"/>
            <a:ext cx="2947989" cy="363003"/>
          </a:xfrm>
          <a:prstGeom prst="rect">
            <a:avLst/>
          </a:prstGeom>
          <a:noFill/>
        </p:spPr>
        <p:txBody>
          <a:bodyPr vert="horz" wrap="none" rtlCol="0" anchor="t" anchorCtr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blipFill>
                  <a:blip r:embed="rId6"/>
                  <a:tile tx="0" ty="0" sx="100000" sy="100000" flip="none" algn="tl"/>
                </a:blipFill>
              </a:rPr>
              <a:t>পাঠ পরিচিতি</a:t>
            </a:r>
            <a:endParaRPr lang="en-US" sz="3600" dirty="0">
              <a:blipFill>
                <a:blip r:embed="rId6"/>
                <a:tile tx="0" ty="0" sx="100000" sy="100000" flip="none" algn="tl"/>
              </a:blip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0493322" y="1280537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০২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0" y="469584"/>
            <a:ext cx="2955089" cy="32082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638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2" grpId="0"/>
      <p:bldP spid="29" grpId="0"/>
      <p:bldP spid="29" grpId="1"/>
      <p:bldP spid="8" grpId="0"/>
      <p:bldP spid="8" grpId="1"/>
      <p:bldP spid="11" grpId="0"/>
      <p:bldP spid="11" grpId="1"/>
      <p:bldP spid="6" grpId="0"/>
      <p:bldP spid="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9.2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5">
      <a:majorFont>
        <a:latin typeface="Nikosh"/>
        <a:ea typeface=""/>
        <a:cs typeface="NikoshBAN"/>
      </a:majorFont>
      <a:minorFont>
        <a:latin typeface="Nikosh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1017</Words>
  <Application>Microsoft Office PowerPoint</Application>
  <PresentationFormat>Widescreen</PresentationFormat>
  <Paragraphs>204</Paragraphs>
  <Slides>20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Arabic Typesetting</vt:lpstr>
      <vt:lpstr>Arial</vt:lpstr>
      <vt:lpstr>Calibri</vt:lpstr>
      <vt:lpstr>Nikosh</vt:lpstr>
      <vt:lpstr>NikoshBAN</vt:lpstr>
      <vt:lpstr>NikoshGrameem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327</cp:revision>
  <dcterms:created xsi:type="dcterms:W3CDTF">2020-01-09T12:45:43Z</dcterms:created>
  <dcterms:modified xsi:type="dcterms:W3CDTF">2020-04-02T09:49:26Z</dcterms:modified>
</cp:coreProperties>
</file>