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B69FB0-BB41-4A20-9A0D-17D099A8F8FE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FEC0CB-BE69-4898-AD2F-811B4411C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63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EC0CB-BE69-4898-AD2F-811B4411C62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87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69BFE220-79D8-4D6D-BA05-00AA8FAAFDD1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00DEE7-67C1-413B-8A48-E3D7701AF3BC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68973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E220-79D8-4D6D-BA05-00AA8FAAFDD1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0DEE7-67C1-413B-8A48-E3D7701AF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337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E220-79D8-4D6D-BA05-00AA8FAAFDD1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0DEE7-67C1-413B-8A48-E3D7701AF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149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E220-79D8-4D6D-BA05-00AA8FAAFDD1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0DEE7-67C1-413B-8A48-E3D7701AF3B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5791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E220-79D8-4D6D-BA05-00AA8FAAFDD1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0DEE7-67C1-413B-8A48-E3D7701AF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675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E220-79D8-4D6D-BA05-00AA8FAAFDD1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0DEE7-67C1-413B-8A48-E3D7701AF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03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E220-79D8-4D6D-BA05-00AA8FAAFDD1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0DEE7-67C1-413B-8A48-E3D7701AF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57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E220-79D8-4D6D-BA05-00AA8FAAFDD1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0DEE7-67C1-413B-8A48-E3D7701AF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966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E220-79D8-4D6D-BA05-00AA8FAAFDD1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0DEE7-67C1-413B-8A48-E3D7701AF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205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E220-79D8-4D6D-BA05-00AA8FAAFDD1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0DEE7-67C1-413B-8A48-E3D7701AF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791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E220-79D8-4D6D-BA05-00AA8FAAFDD1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0DEE7-67C1-413B-8A48-E3D7701AF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023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E220-79D8-4D6D-BA05-00AA8FAAFDD1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0DEE7-67C1-413B-8A48-E3D7701AF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97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E220-79D8-4D6D-BA05-00AA8FAAFDD1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0DEE7-67C1-413B-8A48-E3D7701AF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34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E220-79D8-4D6D-BA05-00AA8FAAFDD1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0DEE7-67C1-413B-8A48-E3D7701AF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31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E220-79D8-4D6D-BA05-00AA8FAAFDD1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0DEE7-67C1-413B-8A48-E3D7701AF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320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E220-79D8-4D6D-BA05-00AA8FAAFDD1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0DEE7-67C1-413B-8A48-E3D7701AF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32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E220-79D8-4D6D-BA05-00AA8FAAFDD1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0DEE7-67C1-413B-8A48-E3D7701AF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855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69BFE220-79D8-4D6D-BA05-00AA8FAAFDD1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7000DEE7-67C1-413B-8A48-E3D7701AF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615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mdshehab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8663" y="955344"/>
            <a:ext cx="4121886" cy="769441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248" y="2190723"/>
            <a:ext cx="2429301" cy="16038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78663" y="2535516"/>
            <a:ext cx="1324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34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2765" y="532263"/>
            <a:ext cx="65236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সহগঃ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একপদী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রাশিতে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চল্কের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গুণককে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রাশিটির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3x, 4y, 6xy, 8b   etc. </a:t>
            </a:r>
          </a:p>
          <a:p>
            <a:r>
              <a:rPr lang="en-US" sz="2800" dirty="0" err="1" smtClean="0">
                <a:latin typeface="+mj-lt"/>
                <a:cs typeface="NikoshBAN" panose="02000000000000000000" pitchFamily="2" charset="0"/>
              </a:rPr>
              <a:t>এখানে</a:t>
            </a:r>
            <a:r>
              <a:rPr lang="en-US" sz="2800" dirty="0" smtClean="0">
                <a:latin typeface="+mj-lt"/>
                <a:cs typeface="NikoshBAN" panose="02000000000000000000" pitchFamily="2" charset="0"/>
              </a:rPr>
              <a:t> 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3, 4, 6, 8  </a:t>
            </a:r>
            <a:r>
              <a:rPr lang="en-US" sz="2800" dirty="0" err="1" smtClean="0">
                <a:latin typeface="+mj-lt"/>
                <a:cs typeface="NikoshBAN" panose="02000000000000000000" pitchFamily="2" charset="0"/>
              </a:rPr>
              <a:t>যথাক্রমে</a:t>
            </a:r>
            <a:r>
              <a:rPr lang="en-US" sz="2800" dirty="0" smtClean="0">
                <a:latin typeface="+mj-lt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+mj-lt"/>
                <a:cs typeface="NikoshBAN" panose="02000000000000000000" pitchFamily="2" charset="0"/>
              </a:rPr>
              <a:t>এদের</a:t>
            </a:r>
            <a:r>
              <a:rPr lang="en-US" sz="2800" dirty="0" smtClean="0">
                <a:latin typeface="+mj-lt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+mj-lt"/>
                <a:cs typeface="NikoshBAN" panose="02000000000000000000" pitchFamily="2" charset="0"/>
              </a:rPr>
              <a:t>সহগ</a:t>
            </a:r>
            <a:r>
              <a:rPr lang="en-US" sz="2800" dirty="0" smtClean="0">
                <a:latin typeface="+mj-lt"/>
                <a:cs typeface="NikoshBAN" panose="02000000000000000000" pitchFamily="2" charset="0"/>
              </a:rPr>
              <a:t>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32764" y="3002507"/>
                <a:ext cx="6523631" cy="2318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সূচকঃ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কোনো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রাশিতে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উৎপাদক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যতবার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গুণ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আকারে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থাকে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</a:p>
              <a:p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সেই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সংখ্যাকে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উৎপাদকটির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সূচক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উৎপাদকটিকে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ভিত্তি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বলা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যেমনঃ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800" i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b × b × b 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 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800" i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b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হল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ভিত্তি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2800" dirty="0" smtClean="0">
                    <a:latin typeface="+mj-lt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+mj-lt"/>
                    <a:cs typeface="NikoshBAN" panose="02000000000000000000" pitchFamily="2" charset="0"/>
                  </a:rPr>
                  <a:t>হল</a:t>
                </a:r>
                <a:r>
                  <a:rPr lang="en-US" sz="2800" dirty="0" smtClean="0">
                    <a:latin typeface="+mj-lt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+mj-lt"/>
                    <a:cs typeface="NikoshBAN" panose="02000000000000000000" pitchFamily="2" charset="0"/>
                  </a:rPr>
                  <a:t>সূচক</a:t>
                </a:r>
                <a:r>
                  <a:rPr lang="en-US" sz="2800" dirty="0" smtClean="0">
                    <a:latin typeface="+mj-lt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+mj-lt"/>
                    <a:cs typeface="NikoshBAN" panose="02000000000000000000" pitchFamily="2" charset="0"/>
                  </a:rPr>
                  <a:t>বা</a:t>
                </a:r>
                <a:r>
                  <a:rPr lang="en-US" sz="2800" dirty="0" smtClean="0">
                    <a:latin typeface="+mj-lt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+mj-lt"/>
                    <a:cs typeface="NikoshBAN" panose="02000000000000000000" pitchFamily="2" charset="0"/>
                  </a:rPr>
                  <a:t>শক্তি</a:t>
                </a:r>
                <a:r>
                  <a:rPr lang="en-US" sz="2800" dirty="0" smtClean="0">
                    <a:latin typeface="+mj-lt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+mj-lt"/>
                    <a:cs typeface="NikoshBAN" panose="02000000000000000000" pitchFamily="2" charset="0"/>
                  </a:rPr>
                  <a:t>বা</a:t>
                </a:r>
                <a:r>
                  <a:rPr lang="en-US" sz="2800" dirty="0" smtClean="0">
                    <a:latin typeface="+mj-lt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power.</a:t>
                </a:r>
                <a:r>
                  <a:rPr lang="en-US" sz="2800" dirty="0" smtClean="0">
                    <a:latin typeface="+mj-lt"/>
                    <a:cs typeface="NikoshBAN" panose="02000000000000000000" pitchFamily="2" charset="0"/>
                  </a:rPr>
                  <a:t> </a:t>
                </a:r>
                <a:endPara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764" y="3002507"/>
                <a:ext cx="6523631" cy="2318070"/>
              </a:xfrm>
              <a:prstGeom prst="rect">
                <a:avLst/>
              </a:prstGeom>
              <a:blipFill rotWithShape="0">
                <a:blip r:embed="rId2"/>
                <a:stretch>
                  <a:fillRect l="-2430" t="-3421" r="-1215" b="-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2185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8107" y="648746"/>
            <a:ext cx="574570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3200" dirty="0" smtClean="0">
                <a:solidFill>
                  <a:prstClr val="black"/>
                </a:solidFill>
                <a:latin typeface="Calibri Light" panose="020F0302020204030204"/>
                <a:cs typeface="NikoshBAN" panose="02000000000000000000" pitchFamily="2" charset="0"/>
              </a:rPr>
              <a:t>একটি খাতার দাম </a:t>
            </a:r>
            <a:r>
              <a:rPr lang="en-US" sz="3200" b="1" dirty="0" smtClean="0">
                <a:solidFill>
                  <a:prstClr val="black"/>
                </a:solidFill>
                <a:latin typeface="Calibri Light" panose="020F0302020204030204"/>
                <a:cs typeface="NikoshBAN" panose="02000000000000000000" pitchFamily="2" charset="0"/>
              </a:rPr>
              <a:t>x</a:t>
            </a:r>
            <a:r>
              <a:rPr lang="bn-IN" sz="3200" b="1" dirty="0" smtClean="0">
                <a:solidFill>
                  <a:prstClr val="black"/>
                </a:solidFill>
                <a:latin typeface="Calibri Light" panose="020F0302020204030204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prstClr val="black"/>
                </a:solidFill>
                <a:latin typeface="Calibri Light" panose="020F0302020204030204"/>
                <a:cs typeface="NikoshBAN" panose="02000000000000000000" pitchFamily="2" charset="0"/>
              </a:rPr>
              <a:t>টাকা,একটি পেন্সিলের দাম  </a:t>
            </a:r>
            <a:r>
              <a:rPr lang="en-US" sz="3200" dirty="0" smtClean="0">
                <a:solidFill>
                  <a:prstClr val="black"/>
                </a:solidFill>
                <a:latin typeface="Calibri Light" panose="020F0302020204030204"/>
                <a:cs typeface="NikoshBAN" panose="02000000000000000000" pitchFamily="2" charset="0"/>
              </a:rPr>
              <a:t>y</a:t>
            </a:r>
            <a:r>
              <a:rPr lang="bn-IN" sz="3200" dirty="0" smtClean="0">
                <a:solidFill>
                  <a:prstClr val="black"/>
                </a:solidFill>
                <a:latin typeface="Calibri Light" panose="020F0302020204030204"/>
                <a:cs typeface="NikoshBAN" panose="02000000000000000000" pitchFamily="2" charset="0"/>
              </a:rPr>
              <a:t> টাকা ও একটি </a:t>
            </a:r>
            <a:r>
              <a:rPr lang="en-US" sz="3200" dirty="0" err="1" smtClean="0">
                <a:solidFill>
                  <a:prstClr val="black"/>
                </a:solidFill>
                <a:latin typeface="Calibri Light" panose="020F0302020204030204"/>
                <a:cs typeface="NikoshBAN" panose="02000000000000000000" pitchFamily="2" charset="0"/>
              </a:rPr>
              <a:t>রা</a:t>
            </a:r>
            <a:r>
              <a:rPr lang="bn-IN" sz="3200" dirty="0" smtClean="0">
                <a:solidFill>
                  <a:prstClr val="black"/>
                </a:solidFill>
                <a:latin typeface="Calibri Light" panose="020F0302020204030204"/>
                <a:cs typeface="NikoshBAN" panose="02000000000000000000" pitchFamily="2" charset="0"/>
              </a:rPr>
              <a:t>বারের দাম </a:t>
            </a:r>
            <a:r>
              <a:rPr lang="en-US" sz="3200" dirty="0" smtClean="0">
                <a:solidFill>
                  <a:prstClr val="black"/>
                </a:solidFill>
                <a:latin typeface="Calibri Light" panose="020F0302020204030204"/>
                <a:cs typeface="NikoshBAN" panose="02000000000000000000" pitchFamily="2" charset="0"/>
              </a:rPr>
              <a:t>z</a:t>
            </a:r>
            <a:r>
              <a:rPr lang="bn-IN" sz="3200" dirty="0" smtClean="0">
                <a:solidFill>
                  <a:prstClr val="black"/>
                </a:solidFill>
                <a:latin typeface="Calibri Light" panose="020F0302020204030204"/>
                <a:cs typeface="NikoshBAN" panose="02000000000000000000" pitchFamily="2" charset="0"/>
              </a:rPr>
              <a:t> টাকা হলে, চারটি খাতা, দুইটি পেন্সিল ও তিনটি রাবারের মোট দাম কত ? </a:t>
            </a:r>
          </a:p>
          <a:p>
            <a:pPr lvl="0"/>
            <a:r>
              <a:rPr lang="bn-IN" sz="3200" dirty="0" smtClean="0">
                <a:solidFill>
                  <a:prstClr val="black"/>
                </a:solidFill>
                <a:latin typeface="Calibri Light" panose="020F0302020204030204"/>
                <a:cs typeface="NikoshBAN" panose="02000000000000000000" pitchFamily="2" charset="0"/>
              </a:rPr>
              <a:t>একটি খাতার দাম </a:t>
            </a:r>
            <a:r>
              <a:rPr lang="en-US" sz="3200" dirty="0" smtClean="0">
                <a:solidFill>
                  <a:prstClr val="black"/>
                </a:solidFill>
                <a:latin typeface="Calibri Light" panose="020F0302020204030204"/>
                <a:cs typeface="NikoshBAN" panose="02000000000000000000" pitchFamily="2" charset="0"/>
              </a:rPr>
              <a:t> x  </a:t>
            </a:r>
            <a:r>
              <a:rPr lang="en-US" sz="3200" dirty="0" err="1" smtClean="0">
                <a:solidFill>
                  <a:prstClr val="black"/>
                </a:solidFill>
                <a:latin typeface="Calibri Light" panose="020F0302020204030204"/>
                <a:cs typeface="NikoshBAN" panose="02000000000000000000" pitchFamily="2" charset="0"/>
              </a:rPr>
              <a:t>টাকা</a:t>
            </a:r>
            <a:r>
              <a:rPr lang="en-US" sz="3200" dirty="0" smtClean="0">
                <a:solidFill>
                  <a:prstClr val="black"/>
                </a:solidFill>
                <a:latin typeface="Calibri Light" panose="020F0302020204030204"/>
                <a:cs typeface="NikoshBAN" panose="02000000000000000000" pitchFamily="2" charset="0"/>
              </a:rPr>
              <a:t> </a:t>
            </a:r>
          </a:p>
          <a:p>
            <a:pPr lvl="0"/>
            <a:r>
              <a:rPr lang="en-US" sz="3200" dirty="0" err="1" smtClean="0">
                <a:solidFill>
                  <a:prstClr val="black"/>
                </a:solidFill>
                <a:latin typeface="Calibri Light" panose="020F0302020204030204"/>
                <a:cs typeface="NikoshBAN" panose="02000000000000000000" pitchFamily="2" charset="0"/>
              </a:rPr>
              <a:t>চারটি</a:t>
            </a:r>
            <a:r>
              <a:rPr lang="bn-IN" sz="3200" dirty="0">
                <a:solidFill>
                  <a:prstClr val="black"/>
                </a:solidFill>
                <a:latin typeface="Calibri Light" panose="020F0302020204030204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prstClr val="black"/>
                </a:solidFill>
                <a:latin typeface="Calibri Light" panose="020F0302020204030204"/>
                <a:cs typeface="NikoshBAN" panose="02000000000000000000" pitchFamily="2" charset="0"/>
              </a:rPr>
              <a:t>    </a:t>
            </a:r>
            <a:r>
              <a:rPr lang="en-US" sz="3200" dirty="0" smtClean="0">
                <a:solidFill>
                  <a:prstClr val="black"/>
                </a:solidFill>
                <a:latin typeface="Calibri Light" panose="020F0302020204030204"/>
                <a:cs typeface="NikoshBAN" panose="02000000000000000000" pitchFamily="2" charset="0"/>
              </a:rPr>
              <a:t>“</a:t>
            </a:r>
            <a:r>
              <a:rPr lang="bn-IN" sz="3200" dirty="0" smtClean="0">
                <a:solidFill>
                  <a:prstClr val="black"/>
                </a:solidFill>
                <a:latin typeface="Calibri Light" panose="020F0302020204030204"/>
                <a:cs typeface="NikoshBAN" panose="02000000000000000000" pitchFamily="2" charset="0"/>
              </a:rPr>
              <a:t>        </a:t>
            </a:r>
            <a:r>
              <a:rPr lang="en-US" sz="3200" dirty="0">
                <a:solidFill>
                  <a:prstClr val="black"/>
                </a:solidFill>
                <a:latin typeface="Calibri Light" panose="020F0302020204030204"/>
                <a:cs typeface="NikoshBAN" panose="02000000000000000000" pitchFamily="2" charset="0"/>
              </a:rPr>
              <a:t>x</a:t>
            </a:r>
            <a:r>
              <a:rPr lang="en-US" sz="3200" dirty="0" smtClean="0">
                <a:solidFill>
                  <a:prstClr val="black"/>
                </a:solidFill>
                <a:latin typeface="Calibri Light" panose="020F0302020204030204"/>
                <a:cs typeface="NikoshBAN" panose="02000000000000000000" pitchFamily="2" charset="0"/>
              </a:rPr>
              <a:t> . 4 = 4x  </a:t>
            </a:r>
            <a:r>
              <a:rPr lang="en-US" sz="3200" dirty="0" err="1" smtClean="0">
                <a:solidFill>
                  <a:prstClr val="black"/>
                </a:solidFill>
                <a:latin typeface="Calibri Light" panose="020F0302020204030204"/>
                <a:cs typeface="NikoshBAN" panose="02000000000000000000" pitchFamily="2" charset="0"/>
              </a:rPr>
              <a:t>টাকা</a:t>
            </a:r>
            <a:r>
              <a:rPr lang="en-US" sz="3200" dirty="0" smtClean="0">
                <a:solidFill>
                  <a:prstClr val="black"/>
                </a:solidFill>
                <a:latin typeface="Calibri Light" panose="020F0302020204030204"/>
                <a:cs typeface="NikoshBAN" panose="02000000000000000000" pitchFamily="2" charset="0"/>
              </a:rPr>
              <a:t> </a:t>
            </a:r>
          </a:p>
          <a:p>
            <a:pPr lvl="0"/>
            <a:r>
              <a:rPr lang="en-US" sz="3200" dirty="0" err="1" smtClean="0">
                <a:solidFill>
                  <a:prstClr val="black"/>
                </a:solidFill>
                <a:latin typeface="Calibri Light" panose="020F0302020204030204"/>
                <a:cs typeface="NikoshBAN" panose="02000000000000000000" pitchFamily="2" charset="0"/>
              </a:rPr>
              <a:t>অনুরুপ</a:t>
            </a:r>
            <a:r>
              <a:rPr lang="en-US" sz="3200" dirty="0" smtClean="0">
                <a:solidFill>
                  <a:prstClr val="black"/>
                </a:solidFill>
                <a:latin typeface="Calibri Light" panose="020F0302020204030204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Calibri Light" panose="020F0302020204030204"/>
                <a:cs typeface="NikoshBAN" panose="02000000000000000000" pitchFamily="2" charset="0"/>
              </a:rPr>
              <a:t>ভাবে</a:t>
            </a:r>
            <a:r>
              <a:rPr lang="en-US" sz="3200" dirty="0" smtClean="0">
                <a:solidFill>
                  <a:prstClr val="black"/>
                </a:solidFill>
                <a:latin typeface="Calibri Light" panose="020F0302020204030204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prstClr val="black"/>
                </a:solidFill>
                <a:latin typeface="Calibri Light" panose="020F0302020204030204"/>
                <a:cs typeface="NikoshBAN" panose="02000000000000000000" pitchFamily="2" charset="0"/>
              </a:rPr>
              <a:t>দুইটি</a:t>
            </a:r>
            <a:r>
              <a:rPr lang="en-US" sz="3200" dirty="0" smtClean="0">
                <a:solidFill>
                  <a:prstClr val="black"/>
                </a:solidFill>
                <a:latin typeface="Calibri Light" panose="020F0302020204030204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Calibri Light" panose="020F0302020204030204"/>
                <a:cs typeface="NikoshBAN" panose="02000000000000000000" pitchFamily="2" charset="0"/>
              </a:rPr>
              <a:t>পেন্সিলের</a:t>
            </a:r>
            <a:r>
              <a:rPr lang="en-US" sz="3200" dirty="0" smtClean="0">
                <a:solidFill>
                  <a:prstClr val="black"/>
                </a:solidFill>
                <a:latin typeface="Calibri Light" panose="020F0302020204030204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Calibri Light" panose="020F0302020204030204"/>
                <a:cs typeface="NikoshBAN" panose="02000000000000000000" pitchFamily="2" charset="0"/>
              </a:rPr>
              <a:t>দাম</a:t>
            </a:r>
            <a:r>
              <a:rPr lang="en-US" sz="3200" dirty="0" smtClean="0">
                <a:solidFill>
                  <a:prstClr val="black"/>
                </a:solidFill>
                <a:latin typeface="Calibri Light" panose="020F0302020204030204"/>
                <a:cs typeface="NikoshBAN" panose="02000000000000000000" pitchFamily="2" charset="0"/>
              </a:rPr>
              <a:t>= 2y </a:t>
            </a:r>
            <a:r>
              <a:rPr lang="en-US" sz="3200" dirty="0" err="1" smtClean="0">
                <a:solidFill>
                  <a:prstClr val="black"/>
                </a:solidFill>
                <a:latin typeface="Calibri Light" panose="020F0302020204030204"/>
                <a:cs typeface="NikoshBAN" panose="02000000000000000000" pitchFamily="2" charset="0"/>
              </a:rPr>
              <a:t>টাকা</a:t>
            </a:r>
            <a:endParaRPr lang="en-US" sz="3200" dirty="0" smtClean="0">
              <a:solidFill>
                <a:prstClr val="black"/>
              </a:solidFill>
              <a:latin typeface="Calibri Light" panose="020F0302020204030204"/>
              <a:cs typeface="NikoshBAN" panose="02000000000000000000" pitchFamily="2" charset="0"/>
            </a:endParaRPr>
          </a:p>
          <a:p>
            <a:pPr lvl="0"/>
            <a:r>
              <a:rPr lang="en-US" sz="3200" dirty="0" err="1" smtClean="0">
                <a:solidFill>
                  <a:prstClr val="black"/>
                </a:solidFill>
                <a:latin typeface="Calibri Light" panose="020F0302020204030204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solidFill>
                  <a:prstClr val="black"/>
                </a:solidFill>
                <a:latin typeface="Calibri Light" panose="020F0302020204030204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Calibri Light" panose="020F0302020204030204"/>
                <a:cs typeface="NikoshBAN" panose="02000000000000000000" pitchFamily="2" charset="0"/>
              </a:rPr>
              <a:t>তিনটি</a:t>
            </a:r>
            <a:r>
              <a:rPr lang="en-US" sz="3200" dirty="0" smtClean="0">
                <a:solidFill>
                  <a:prstClr val="black"/>
                </a:solidFill>
                <a:latin typeface="Calibri Light" panose="020F0302020204030204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Calibri Light" panose="020F0302020204030204"/>
                <a:cs typeface="NikoshBAN" panose="02000000000000000000" pitchFamily="2" charset="0"/>
              </a:rPr>
              <a:t>রাবারের</a:t>
            </a:r>
            <a:r>
              <a:rPr lang="en-US" sz="3200" dirty="0" smtClean="0">
                <a:solidFill>
                  <a:prstClr val="black"/>
                </a:solidFill>
                <a:latin typeface="Calibri Light" panose="020F0302020204030204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Calibri Light" panose="020F0302020204030204"/>
                <a:cs typeface="NikoshBAN" panose="02000000000000000000" pitchFamily="2" charset="0"/>
              </a:rPr>
              <a:t>দাম</a:t>
            </a:r>
            <a:r>
              <a:rPr lang="en-US" sz="3200" dirty="0" smtClean="0">
                <a:solidFill>
                  <a:prstClr val="black"/>
                </a:solidFill>
                <a:latin typeface="Calibri Light" panose="020F0302020204030204"/>
                <a:cs typeface="NikoshBAN" panose="02000000000000000000" pitchFamily="2" charset="0"/>
              </a:rPr>
              <a:t> = 3z </a:t>
            </a:r>
            <a:r>
              <a:rPr lang="en-US" sz="3200" dirty="0" err="1" smtClean="0">
                <a:solidFill>
                  <a:prstClr val="black"/>
                </a:solidFill>
                <a:latin typeface="Calibri Light" panose="020F0302020204030204"/>
                <a:cs typeface="NikoshBAN" panose="02000000000000000000" pitchFamily="2" charset="0"/>
              </a:rPr>
              <a:t>টাকা</a:t>
            </a:r>
            <a:r>
              <a:rPr lang="en-US" sz="3200" dirty="0" smtClean="0">
                <a:solidFill>
                  <a:prstClr val="black"/>
                </a:solidFill>
                <a:latin typeface="Calibri Light" panose="020F0302020204030204"/>
                <a:cs typeface="NikoshBAN" panose="02000000000000000000" pitchFamily="2" charset="0"/>
              </a:rPr>
              <a:t> । </a:t>
            </a:r>
          </a:p>
          <a:p>
            <a:pPr lvl="0"/>
            <a:r>
              <a:rPr lang="en-US" sz="3200" dirty="0" err="1" smtClean="0">
                <a:solidFill>
                  <a:prstClr val="black"/>
                </a:solidFill>
                <a:latin typeface="Calibri Light" panose="020F0302020204030204"/>
                <a:cs typeface="NikoshBAN" panose="02000000000000000000" pitchFamily="2" charset="0"/>
              </a:rPr>
              <a:t>মোট</a:t>
            </a:r>
            <a:r>
              <a:rPr lang="en-US" sz="3200" dirty="0" smtClean="0">
                <a:solidFill>
                  <a:prstClr val="black"/>
                </a:solidFill>
                <a:latin typeface="Calibri Light" panose="020F0302020204030204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Calibri Light" panose="020F0302020204030204"/>
                <a:cs typeface="NikoshBAN" panose="02000000000000000000" pitchFamily="2" charset="0"/>
              </a:rPr>
              <a:t>দাম</a:t>
            </a:r>
            <a:r>
              <a:rPr lang="en-US" sz="3200" dirty="0" smtClean="0">
                <a:solidFill>
                  <a:prstClr val="black"/>
                </a:solidFill>
                <a:latin typeface="Calibri Light" panose="020F0302020204030204"/>
                <a:cs typeface="NikoshBAN" panose="02000000000000000000" pitchFamily="2" charset="0"/>
              </a:rPr>
              <a:t> = (4x+2y+3z)  </a:t>
            </a:r>
            <a:r>
              <a:rPr lang="en-US" sz="3200" dirty="0" err="1" smtClean="0">
                <a:solidFill>
                  <a:prstClr val="black"/>
                </a:solidFill>
                <a:latin typeface="Calibri Light" panose="020F0302020204030204"/>
                <a:cs typeface="NikoshBAN" panose="02000000000000000000" pitchFamily="2" charset="0"/>
              </a:rPr>
              <a:t>টাকা</a:t>
            </a:r>
            <a:r>
              <a:rPr lang="en-US" sz="3200" dirty="0" smtClean="0">
                <a:solidFill>
                  <a:prstClr val="black"/>
                </a:solidFill>
                <a:latin typeface="Calibri Light" panose="020F0302020204030204"/>
                <a:cs typeface="NikoshBAN" panose="02000000000000000000" pitchFamily="2" charset="0"/>
              </a:rPr>
              <a:t>   Ans.</a:t>
            </a:r>
            <a:endParaRPr lang="bn-IN" sz="3200" dirty="0" smtClean="0">
              <a:solidFill>
                <a:prstClr val="black"/>
              </a:solidFill>
              <a:latin typeface="Calibri Light" panose="020F0302020204030204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171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8540" y="444030"/>
            <a:ext cx="293426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সহগ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নির্ণয়ঃ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6x,  5xy,  xyz</a:t>
            </a:r>
          </a:p>
          <a:p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এখানে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x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এর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সহগ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এর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সহগ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xyz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এর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সহগ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0502" y="2820873"/>
                <a:ext cx="353477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৫।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সরল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করঃ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𝑚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sup>
                    </m:sSup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02" y="2820873"/>
                <a:ext cx="3534770" cy="1938992"/>
              </a:xfrm>
              <a:prstGeom prst="rect">
                <a:avLst/>
              </a:prstGeom>
              <a:blipFill rotWithShape="0">
                <a:blip r:embed="rId2"/>
                <a:stretch>
                  <a:fillRect l="-2763" t="-2201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00502" y="444030"/>
            <a:ext cx="45719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+mj-lt"/>
                <a:cs typeface="NikoshBAN" panose="02000000000000000000" pitchFamily="2" charset="0"/>
              </a:rPr>
              <a:t>৩। 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2x + 3y ÷ 4x - 5x  ×  8y </a:t>
            </a:r>
            <a:r>
              <a:rPr lang="en-US" sz="2400" dirty="0" err="1" smtClean="0">
                <a:latin typeface="+mj-lt"/>
                <a:cs typeface="NikoshBAN" panose="02000000000000000000" pitchFamily="2" charset="0"/>
              </a:rPr>
              <a:t>রাশিটিতে</a:t>
            </a:r>
            <a:r>
              <a:rPr lang="en-US" sz="2400" dirty="0" smtClean="0">
                <a:latin typeface="+mj-lt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err="1" smtClean="0">
                <a:latin typeface="+mj-lt"/>
                <a:cs typeface="NikoshBAN" panose="02000000000000000000" pitchFamily="2" charset="0"/>
              </a:rPr>
              <a:t>কয়টি</a:t>
            </a:r>
            <a:r>
              <a:rPr lang="en-US" sz="2400" dirty="0" smtClean="0">
                <a:latin typeface="+mj-lt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NikoshBAN" panose="02000000000000000000" pitchFamily="2" charset="0"/>
              </a:rPr>
              <a:t>পদ</a:t>
            </a:r>
            <a:r>
              <a:rPr lang="en-US" sz="2400" dirty="0" smtClean="0">
                <a:latin typeface="+mj-lt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NikoshBAN" panose="02000000000000000000" pitchFamily="2" charset="0"/>
              </a:rPr>
              <a:t>আছে</a:t>
            </a:r>
            <a:r>
              <a:rPr lang="en-US" sz="2400" dirty="0" smtClean="0">
                <a:latin typeface="+mj-lt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+mj-lt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NikoshBAN" panose="02000000000000000000" pitchFamily="2" charset="0"/>
              </a:rPr>
              <a:t>পদগুলো</a:t>
            </a:r>
            <a:r>
              <a:rPr lang="en-US" sz="2400" dirty="0" smtClean="0">
                <a:latin typeface="+mj-lt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NikoshBAN" panose="02000000000000000000" pitchFamily="2" charset="0"/>
              </a:rPr>
              <a:t>কী</a:t>
            </a:r>
            <a:r>
              <a:rPr lang="en-US" sz="2400" dirty="0" smtClean="0">
                <a:latin typeface="+mj-lt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NikoshBAN" panose="02000000000000000000" pitchFamily="2" charset="0"/>
              </a:rPr>
              <a:t>কী</a:t>
            </a:r>
            <a:r>
              <a:rPr lang="en-US" sz="2400" dirty="0" smtClean="0">
                <a:latin typeface="+mj-lt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2400" dirty="0" smtClean="0">
                <a:latin typeface="+mj-lt"/>
                <a:cs typeface="NikoshBAN" panose="02000000000000000000" pitchFamily="2" charset="0"/>
              </a:rPr>
              <a:t> </a:t>
            </a:r>
          </a:p>
          <a:p>
            <a:r>
              <a:rPr lang="bn-IN" sz="2000" dirty="0" smtClean="0">
                <a:cs typeface="NikoshBAN" panose="02000000000000000000" pitchFamily="2" charset="0"/>
              </a:rPr>
              <a:t>সমাধানঃ আমরা জানি, কোনো রাশিতে + চিহ্ন ও – চিহ্ন</a:t>
            </a:r>
            <a:endParaRPr lang="en-US" sz="2000" dirty="0" smtClean="0">
              <a:cs typeface="NikoshBAN" panose="02000000000000000000" pitchFamily="2" charset="0"/>
            </a:endParaRPr>
          </a:p>
          <a:p>
            <a:r>
              <a:rPr lang="bn-IN" sz="2000" dirty="0" smtClean="0">
                <a:cs typeface="NikoshBAN" panose="02000000000000000000" pitchFamily="2" charset="0"/>
              </a:rPr>
              <a:t> দ্বারা বিভক্ত প্রতিটি অংশকে এক একটি পদ বলে ।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2x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+ 3y ÷ 4x - 5x  ×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8y</a:t>
            </a:r>
            <a:endParaRPr lang="bn-IN" dirty="0" smtClean="0">
              <a:latin typeface="Arial" panose="020B0604020202020204" pitchFamily="34" charset="0"/>
              <a:cs typeface="NikoshBAN" panose="02000000000000000000" pitchFamily="2" charset="0"/>
            </a:endParaRPr>
          </a:p>
          <a:p>
            <a:r>
              <a:rPr lang="en-US" sz="2000" dirty="0" err="1" smtClean="0">
                <a:latin typeface="+mj-lt"/>
                <a:cs typeface="NikoshBAN" panose="02000000000000000000" pitchFamily="2" charset="0"/>
              </a:rPr>
              <a:t>সুতরাং</a:t>
            </a:r>
            <a:r>
              <a:rPr lang="en-US" sz="2000" dirty="0" smtClean="0">
                <a:latin typeface="+mj-lt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2x ,3y÷4x and 5x × 8y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err="1" smtClean="0">
                <a:latin typeface="+mj-lt"/>
                <a:cs typeface="NikoshBAN" panose="02000000000000000000" pitchFamily="2" charset="0"/>
              </a:rPr>
              <a:t>তিনটি</a:t>
            </a:r>
            <a:r>
              <a:rPr lang="en-US" sz="2000" dirty="0" smtClean="0">
                <a:latin typeface="+mj-lt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+mj-lt"/>
                <a:cs typeface="NikoshBAN" panose="02000000000000000000" pitchFamily="2" charset="0"/>
              </a:rPr>
              <a:t>পদ</a:t>
            </a:r>
            <a:r>
              <a:rPr lang="en-US" sz="2000" dirty="0" smtClean="0">
                <a:latin typeface="+mj-lt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Ans.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868540" y="2376620"/>
                <a:ext cx="3439234" cy="200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C00000"/>
                    </a:solidFill>
                    <a:latin typeface="+mj-lt"/>
                    <a:cs typeface="NikoshBAN" panose="02000000000000000000" pitchFamily="2" charset="0"/>
                  </a:rPr>
                  <a:t>৬</a:t>
                </a:r>
                <a:r>
                  <a:rPr lang="en-US" sz="2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।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a=2, b=3, c=1 </a:t>
                </a:r>
                <a:r>
                  <a:rPr lang="en-US" sz="2000" dirty="0" err="1" smtClean="0">
                    <a:latin typeface="+mj-lt"/>
                    <a:cs typeface="NikoshBAN" panose="02000000000000000000" pitchFamily="2" charset="0"/>
                  </a:rPr>
                  <a:t>হলে</a:t>
                </a:r>
                <a:r>
                  <a:rPr lang="en-US" sz="2000" dirty="0" smtClean="0">
                    <a:latin typeface="+mj-lt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latin typeface="+mj-lt"/>
                    <a:cs typeface="NikoshBAN" panose="02000000000000000000" pitchFamily="2" charset="0"/>
                  </a:rPr>
                  <a:t>নিচের</a:t>
                </a:r>
                <a:r>
                  <a:rPr lang="en-US" sz="2000" dirty="0" smtClean="0">
                    <a:latin typeface="+mj-lt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latin typeface="+mj-lt"/>
                    <a:cs typeface="NikoshBAN" panose="02000000000000000000" pitchFamily="2" charset="0"/>
                  </a:rPr>
                  <a:t>রাশিটির</a:t>
                </a:r>
                <a:r>
                  <a:rPr lang="en-US" sz="2000" dirty="0" smtClean="0">
                    <a:latin typeface="+mj-lt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000" dirty="0" err="1" smtClean="0">
                    <a:latin typeface="+mj-lt"/>
                    <a:cs typeface="NikoshBAN" panose="02000000000000000000" pitchFamily="2" charset="0"/>
                  </a:rPr>
                  <a:t>মান</a:t>
                </a:r>
                <a:r>
                  <a:rPr lang="en-US" sz="2000" dirty="0" smtClean="0">
                    <a:latin typeface="+mj-lt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latin typeface="+mj-lt"/>
                    <a:cs typeface="NikoshBAN" panose="02000000000000000000" pitchFamily="2" charset="0"/>
                  </a:rPr>
                  <a:t>কত</a:t>
                </a:r>
                <a:r>
                  <a:rPr lang="en-US" sz="2000" dirty="0" smtClean="0">
                    <a:latin typeface="+mj-lt"/>
                    <a:cs typeface="NikoshBAN" panose="02000000000000000000" pitchFamily="2" charset="0"/>
                  </a:rPr>
                  <a:t>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r>
                  <a:rPr lang="en-US" sz="2000" dirty="0" smtClean="0">
                    <a:latin typeface="+mj-lt"/>
                    <a:cs typeface="NikoshBAN" panose="02000000000000000000" pitchFamily="2" charset="0"/>
                  </a:rPr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  </m:t>
                    </m:r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𝑐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i="1" dirty="0" smtClean="0"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2000" dirty="0" smtClean="0"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 smtClean="0">
                  <a:latin typeface="+mj-lt"/>
                  <a:cs typeface="NikoshBAN" panose="02000000000000000000" pitchFamily="2" charset="0"/>
                </a:endParaRPr>
              </a:p>
              <a:p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2.2 – 3.3 + 1.1</a:t>
                </a:r>
              </a:p>
              <a:p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4 – 9 + 1</a:t>
                </a:r>
              </a:p>
              <a:p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5 – 9 </a:t>
                </a:r>
              </a:p>
              <a:p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 -  4      Ans.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540" y="2376620"/>
                <a:ext cx="3439234" cy="2000548"/>
              </a:xfrm>
              <a:prstGeom prst="rect">
                <a:avLst/>
              </a:prstGeom>
              <a:blipFill rotWithShape="0">
                <a:blip r:embed="rId3"/>
                <a:stretch>
                  <a:fillRect l="-1950" t="-2439" b="-3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2935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4460" y="464024"/>
            <a:ext cx="2497540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শ্রেণির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9713" y="1670588"/>
            <a:ext cx="69125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রাশিতে কয়টি পদ আছে এবং পদগুলো কী কী লেখ । </a:t>
            </a:r>
          </a:p>
          <a:p>
            <a:r>
              <a:rPr lang="bn-IN" sz="2800" dirty="0" smtClean="0">
                <a:latin typeface="Arial" panose="020B0604020202020204" pitchFamily="34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3b × c + 8y – 2x ÷ 3d + 5z                </a:t>
            </a:r>
            <a:r>
              <a:rPr lang="en-US" sz="2800" dirty="0" err="1" smtClean="0">
                <a:latin typeface="+mj-lt"/>
                <a:cs typeface="NikoshBAN" panose="02000000000000000000" pitchFamily="2" charset="0"/>
              </a:rPr>
              <a:t>দলের</a:t>
            </a:r>
            <a:r>
              <a:rPr lang="en-US" sz="2800" dirty="0" smtClean="0">
                <a:latin typeface="+mj-lt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+mj-lt"/>
                <a:cs typeface="NikoshBAN" panose="02000000000000000000" pitchFamily="2" charset="0"/>
              </a:rPr>
              <a:t>নাম</a:t>
            </a:r>
            <a:r>
              <a:rPr lang="en-US" sz="2800" dirty="0" smtClean="0">
                <a:latin typeface="+mj-lt"/>
                <a:cs typeface="NikoshBAN" panose="02000000000000000000" pitchFamily="2" charset="0"/>
              </a:rPr>
              <a:t>          </a:t>
            </a:r>
            <a:r>
              <a:rPr lang="en-US" sz="2800" dirty="0" err="1" smtClean="0">
                <a:latin typeface="+mj-lt"/>
                <a:cs typeface="NikoshBAN" panose="02000000000000000000" pitchFamily="2" charset="0"/>
              </a:rPr>
              <a:t>জবা</a:t>
            </a:r>
            <a:r>
              <a:rPr lang="en-US" sz="2800" dirty="0" smtClean="0">
                <a:latin typeface="+mj-lt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6646460" y="2336155"/>
            <a:ext cx="477672" cy="175033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89712" y="3184929"/>
            <a:ext cx="6912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dirty="0" smtClean="0">
                <a:latin typeface="+mj-lt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+mj-lt"/>
                <a:cs typeface="NikoshBAN" panose="02000000000000000000" pitchFamily="2" charset="0"/>
              </a:rPr>
              <a:t>কে</a:t>
            </a:r>
            <a:r>
              <a:rPr lang="en-US" sz="2400" dirty="0" smtClean="0">
                <a:latin typeface="+mj-lt"/>
                <a:cs typeface="NikoshBAN" panose="02000000000000000000" pitchFamily="2" charset="0"/>
              </a:rPr>
              <a:t>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  </a:t>
            </a:r>
            <a:r>
              <a:rPr lang="en-US" sz="2400" dirty="0" err="1" smtClean="0">
                <a:latin typeface="+mj-lt"/>
                <a:cs typeface="NikoshBAN" panose="02000000000000000000" pitchFamily="2" charset="0"/>
              </a:rPr>
              <a:t>দ্বারা</a:t>
            </a:r>
            <a:r>
              <a:rPr lang="en-US" sz="2400" dirty="0" smtClean="0">
                <a:latin typeface="+mj-lt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NikoshBAN" panose="02000000000000000000" pitchFamily="2" charset="0"/>
              </a:rPr>
              <a:t>গুণ</a:t>
            </a:r>
            <a:r>
              <a:rPr lang="en-US" sz="2400" dirty="0" smtClean="0">
                <a:latin typeface="+mj-lt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+mj-lt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NikoshBAN" panose="02000000000000000000" pitchFamily="2" charset="0"/>
              </a:rPr>
              <a:t>গুণফলকে</a:t>
            </a:r>
            <a:r>
              <a:rPr lang="en-US" sz="2400" dirty="0" smtClean="0">
                <a:latin typeface="+mj-lt"/>
                <a:cs typeface="NikoshBAN" panose="02000000000000000000" pitchFamily="2" charset="0"/>
              </a:rPr>
              <a:t>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US" sz="2400" dirty="0" smtClean="0">
                <a:latin typeface="+mj-lt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NikoshBAN" panose="02000000000000000000" pitchFamily="2" charset="0"/>
              </a:rPr>
              <a:t>দ্বারা</a:t>
            </a:r>
            <a:r>
              <a:rPr lang="en-US" sz="2400" dirty="0" smtClean="0">
                <a:latin typeface="+mj-lt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NikoshBAN" panose="02000000000000000000" pitchFamily="2" charset="0"/>
              </a:rPr>
              <a:t>ভাগ</a:t>
            </a:r>
            <a:r>
              <a:rPr lang="en-US" sz="2400" dirty="0" smtClean="0">
                <a:latin typeface="+mj-lt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NikoshBAN" panose="02000000000000000000" pitchFamily="2" charset="0"/>
              </a:rPr>
              <a:t>কর</a:t>
            </a:r>
            <a:r>
              <a:rPr lang="en-US" sz="2400" dirty="0" smtClean="0">
                <a:latin typeface="+mj-lt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। 9</a:t>
            </a:r>
            <a:r>
              <a:rPr lang="en-US" sz="2400" dirty="0" smtClean="0">
                <a:latin typeface="+mj-lt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latin typeface="+mj-lt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err="1" smtClean="0">
                <a:latin typeface="+mj-lt"/>
                <a:cs typeface="NikoshBAN" panose="02000000000000000000" pitchFamily="2" charset="0"/>
              </a:rPr>
              <a:t>সূচক</a:t>
            </a:r>
            <a:r>
              <a:rPr lang="en-US" sz="2400" dirty="0" smtClean="0">
                <a:latin typeface="+mj-lt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+mj-lt"/>
                <a:cs typeface="NikoshBAN" panose="02000000000000000000" pitchFamily="2" charset="0"/>
              </a:rPr>
              <a:t>ভিত্তি</a:t>
            </a:r>
            <a:r>
              <a:rPr lang="en-US" sz="2400" dirty="0" smtClean="0">
                <a:latin typeface="+mj-lt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NikoshBAN" panose="02000000000000000000" pitchFamily="2" charset="0"/>
              </a:rPr>
              <a:t>নির্ণয়</a:t>
            </a:r>
            <a:r>
              <a:rPr lang="en-US" sz="2400" dirty="0" smtClean="0">
                <a:latin typeface="+mj-lt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NikoshBAN" panose="02000000000000000000" pitchFamily="2" charset="0"/>
              </a:rPr>
              <a:t>কর</a:t>
            </a:r>
            <a:r>
              <a:rPr lang="en-US" sz="2400" dirty="0" smtClean="0">
                <a:latin typeface="+mj-lt"/>
                <a:cs typeface="NikoshBAN" panose="02000000000000000000" pitchFamily="2" charset="0"/>
              </a:rPr>
              <a:t> ।                              </a:t>
            </a:r>
            <a:r>
              <a:rPr lang="en-US" sz="2400" dirty="0" err="1" smtClean="0">
                <a:latin typeface="+mj-lt"/>
                <a:cs typeface="NikoshBAN" panose="02000000000000000000" pitchFamily="2" charset="0"/>
              </a:rPr>
              <a:t>দলের</a:t>
            </a:r>
            <a:r>
              <a:rPr lang="en-US" sz="2400" dirty="0" smtClean="0">
                <a:latin typeface="+mj-lt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NikoshBAN" panose="02000000000000000000" pitchFamily="2" charset="0"/>
              </a:rPr>
              <a:t>নাম</a:t>
            </a:r>
            <a:r>
              <a:rPr lang="en-US" sz="2400" dirty="0" smtClean="0">
                <a:latin typeface="+mj-lt"/>
                <a:cs typeface="NikoshBAN" panose="02000000000000000000" pitchFamily="2" charset="0"/>
              </a:rPr>
              <a:t>              </a:t>
            </a:r>
            <a:r>
              <a:rPr lang="en-US" sz="2400" dirty="0" err="1" smtClean="0">
                <a:latin typeface="+mj-lt"/>
                <a:cs typeface="NikoshBAN" panose="02000000000000000000" pitchFamily="2" charset="0"/>
              </a:rPr>
              <a:t>গোলাপ</a:t>
            </a:r>
            <a:r>
              <a:rPr lang="en-US" sz="2400" dirty="0" smtClean="0">
                <a:latin typeface="+mj-lt"/>
                <a:cs typeface="NikoshBAN" panose="02000000000000000000" pitchFamily="2" charset="0"/>
              </a:rPr>
              <a:t> </a:t>
            </a:r>
            <a:endParaRPr lang="en-US" sz="2400" dirty="0">
              <a:latin typeface="+mj-lt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407624" y="3725839"/>
            <a:ext cx="477672" cy="177421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325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2132" y="709684"/>
            <a:ext cx="2306471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6660" y="1910686"/>
            <a:ext cx="4899549" cy="156966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 বীজগণিতীয় প্রতীক এর নাম লিখ ।             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বীজগণিতের মৌলিক বৈশিষ্ট্য গুলো কী কী ?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endParaRPr lang="bn-IN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বীজগণিতে প্রক্রিয়া চিহ্ন গুলো কী কী লিখ ?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endParaRPr lang="bn-IN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সহগ ও সূচকের মধ্যে মৌলিক পার্থক্য কী ?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23882" y="1910686"/>
            <a:ext cx="13511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1,4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a.d.z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+, -, x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6927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8359" y="805218"/>
            <a:ext cx="232012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53487" y="1924335"/>
            <a:ext cx="65099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খাতার দাম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x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y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কলমের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z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pPr marL="571500" indent="-571500">
              <a:buFont typeface="+mj-lt"/>
              <a:buAutoNum type="romanLcPeriod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চারটি খাতা ছয়টি বইয়ের দাম কত ? </a:t>
            </a:r>
          </a:p>
          <a:p>
            <a:pPr marL="571500" indent="-571500">
              <a:buFont typeface="+mj-lt"/>
              <a:buAutoNum type="romanLcPeriod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সাতটি বই ও তিনটি কলমের দাম কত ?</a:t>
            </a:r>
          </a:p>
          <a:p>
            <a:pPr marL="571500" indent="-571500">
              <a:buFont typeface="+mj-lt"/>
              <a:buAutoNum type="romanLcPeriod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দশটি খাতা পাঁচটি বই ও দুইটি  কলমের দাম কত ?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63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2324" y="1521662"/>
            <a:ext cx="2552130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57" r="679"/>
          <a:stretch/>
        </p:blipFill>
        <p:spPr>
          <a:xfrm>
            <a:off x="5049672" y="1521662"/>
            <a:ext cx="2333813" cy="101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661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0737" y="927525"/>
            <a:ext cx="3476241" cy="830997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84711" y="2145323"/>
            <a:ext cx="39108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শিহাব উদ্দিন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(সিনিয়র শিক্ষক) 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আশেকানে আউলিয়া আবদুল মোনায়েম উচ্চ বিদ্যালয় 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হাজী পাড়া , বায়েজিদ , চট্টগ্রাম । </a:t>
            </a:r>
          </a:p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mdshehab@gmail.com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Mobile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 01817718144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78" y="2145323"/>
            <a:ext cx="1338072" cy="172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95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6719" y="1025158"/>
            <a:ext cx="3875967" cy="830997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06720" y="2278296"/>
            <a:ext cx="38759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বিষয়ঃ গণিত 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শ্রেণিঃ ষষ্ঠ 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সময়ঃ ৪৫ মিনিট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687" y="2278296"/>
            <a:ext cx="1559263" cy="193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976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50202" y="3499339"/>
            <a:ext cx="2866293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বীজগণিতীয়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রাশি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4930" y="2356338"/>
            <a:ext cx="1424353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প্রতীক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27497" y="3499337"/>
            <a:ext cx="138027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চলক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4929" y="4642340"/>
            <a:ext cx="1424353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সহগ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87931" y="3499337"/>
            <a:ext cx="140677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সূচক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137031" y="2648725"/>
            <a:ext cx="1890466" cy="668216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137031" y="4403351"/>
            <a:ext cx="1890466" cy="527538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2618346" y="4220306"/>
            <a:ext cx="1818834" cy="710583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0"/>
          </p:cNvCxnSpPr>
          <p:nvPr/>
        </p:nvCxnSpPr>
        <p:spPr>
          <a:xfrm flipV="1">
            <a:off x="2791316" y="2778369"/>
            <a:ext cx="1645864" cy="720968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5" idx="2"/>
          </p:cNvCxnSpPr>
          <p:nvPr/>
        </p:nvCxnSpPr>
        <p:spPr>
          <a:xfrm flipV="1">
            <a:off x="5287105" y="2941113"/>
            <a:ext cx="2" cy="558224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618346" y="927483"/>
            <a:ext cx="2788604" cy="707886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প্রস্তুতি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631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2288" y="1098857"/>
            <a:ext cx="4572000" cy="707886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/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2288" y="2306471"/>
            <a:ext cx="327021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বীজগণিতীয় রাশি 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অধ্যায়ঃ চতুর্থ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পৃষ্ঠাঃ ৭৬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343" y="2306472"/>
            <a:ext cx="2279176" cy="189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894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5351" y="859810"/>
            <a:ext cx="2267631" cy="830997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শিক্ষণফল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4353" y="2057400"/>
            <a:ext cx="70372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------ 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# বীজগণিতীয় প্রতীক, চলক, সহগ, সূচক কী তা বলতে পারবে। 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# বীজগণিতীয় প্রতীক ব্যবহার করে গাণিতিক সমস্যা সমাধান 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করতে পারবে । </a:t>
            </a:r>
          </a:p>
        </p:txBody>
      </p:sp>
    </p:spTree>
    <p:extLst>
      <p:ext uri="{BB962C8B-B14F-4D97-AF65-F5344CB8AC3E}">
        <p14:creationId xmlns:p14="http://schemas.microsoft.com/office/powerpoint/2010/main" val="752470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07939" y="1914995"/>
            <a:ext cx="686285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cs typeface="NikoshBAN" panose="02000000000000000000" pitchFamily="2" charset="0"/>
              </a:rPr>
              <a:t> </a:t>
            </a:r>
            <a:r>
              <a:rPr lang="bn-IN" sz="2800" dirty="0" smtClean="0">
                <a:cs typeface="NikoshBAN" panose="02000000000000000000" pitchFamily="2" charset="0"/>
              </a:rPr>
              <a:t>০,১,২,৩,৪,৫,৬,৭,৮,৯   এগুলো পাটিগণিতের প্রতীক বা অঙ্ক । </a:t>
            </a:r>
          </a:p>
          <a:p>
            <a:r>
              <a:rPr lang="en-US" sz="2800" dirty="0" smtClean="0">
                <a:cs typeface="NikoshBAN" panose="02000000000000000000" pitchFamily="2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0,1,2,3,4,5,6,7,8,9 </a:t>
            </a:r>
            <a:r>
              <a:rPr lang="bn-IN" sz="2400" dirty="0" smtClean="0"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বীজগণিতীয়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বীজগণিতীয়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অক্ষর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প্রতীকও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 ।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a, b, c, d, e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অক্ষর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অজানা</a:t>
            </a:r>
            <a:endParaRPr lang="en-US" sz="2400" dirty="0"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রাশিকে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y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y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3 / 5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3y / 5y </a:t>
            </a:r>
            <a:r>
              <a:rPr lang="bn-IN" b="1" dirty="0" smtClean="0">
                <a:latin typeface="Arial" panose="020B060402020202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07938" y="934154"/>
            <a:ext cx="3328086" cy="707886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বীজগণিতীয় প্রতীক 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517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2197" y="382138"/>
            <a:ext cx="604595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চলকঃ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অক্ষর প্রতীক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x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5/8</a:t>
            </a:r>
            <a:r>
              <a:rPr lang="en-US" sz="2800" dirty="0" smtClean="0">
                <a:latin typeface="+mj-lt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+mj-lt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+mj-lt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+mj-lt"/>
                <a:cs typeface="NikoshBAN" panose="02000000000000000000" pitchFamily="2" charset="0"/>
              </a:rPr>
              <a:t>অন্য</a:t>
            </a:r>
            <a:r>
              <a:rPr lang="en-US" sz="2800" dirty="0" smtClean="0">
                <a:latin typeface="+mj-lt"/>
                <a:cs typeface="NikoshBAN" panose="02000000000000000000" pitchFamily="2" charset="0"/>
              </a:rPr>
              <a:t> </a:t>
            </a:r>
          </a:p>
          <a:p>
            <a:r>
              <a:rPr lang="bn-IN" sz="2800" dirty="0" smtClean="0">
                <a:latin typeface="+mj-lt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+mj-lt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latin typeface="+mj-lt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+mj-lt"/>
                <a:cs typeface="NikoshBAN" panose="02000000000000000000" pitchFamily="2" charset="0"/>
              </a:rPr>
              <a:t>সংখ্যা</a:t>
            </a:r>
            <a:r>
              <a:rPr lang="en-US" sz="2800" dirty="0" smtClean="0">
                <a:latin typeface="+mj-lt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+mj-lt"/>
                <a:cs typeface="NikoshBAN" panose="02000000000000000000" pitchFamily="2" charset="0"/>
              </a:rPr>
              <a:t>হতে</a:t>
            </a:r>
            <a:r>
              <a:rPr lang="en-US" sz="2800" dirty="0" smtClean="0">
                <a:latin typeface="+mj-lt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+mj-lt"/>
                <a:cs typeface="NikoshBAN" panose="02000000000000000000" pitchFamily="2" charset="0"/>
              </a:rPr>
              <a:t>পারে</a:t>
            </a:r>
            <a:r>
              <a:rPr lang="en-US" sz="2800" dirty="0" smtClean="0">
                <a:latin typeface="+mj-lt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latin typeface="+mj-lt"/>
                <a:cs typeface="NikoshBAN" panose="02000000000000000000" pitchFamily="2" charset="0"/>
              </a:rPr>
              <a:t>বীজগণিতে</a:t>
            </a:r>
            <a:r>
              <a:rPr lang="en-US" sz="2800" dirty="0" smtClean="0">
                <a:latin typeface="+mj-lt"/>
                <a:cs typeface="NikoshBAN" panose="02000000000000000000" pitchFamily="2" charset="0"/>
              </a:rPr>
              <a:t> এ </a:t>
            </a:r>
            <a:r>
              <a:rPr lang="en-US" sz="2800" dirty="0" err="1" smtClean="0">
                <a:latin typeface="+mj-lt"/>
                <a:cs typeface="NikoshBAN" panose="02000000000000000000" pitchFamily="2" charset="0"/>
              </a:rPr>
              <a:t>ধরনের</a:t>
            </a:r>
            <a:r>
              <a:rPr lang="en-US" sz="2800" dirty="0" smtClean="0">
                <a:latin typeface="+mj-lt"/>
                <a:cs typeface="NikoshBAN" panose="02000000000000000000" pitchFamily="2" charset="0"/>
              </a:rPr>
              <a:t> </a:t>
            </a:r>
          </a:p>
          <a:p>
            <a:r>
              <a:rPr lang="bn-IN" sz="2800" dirty="0" smtClean="0">
                <a:latin typeface="+mj-lt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+mj-lt"/>
                <a:cs typeface="NikoshBAN" panose="02000000000000000000" pitchFamily="2" charset="0"/>
              </a:rPr>
              <a:t>অজ্ঞাত</a:t>
            </a:r>
            <a:r>
              <a:rPr lang="en-US" sz="2800" dirty="0" smtClean="0">
                <a:latin typeface="+mj-lt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+mj-lt"/>
                <a:cs typeface="NikoshBAN" panose="02000000000000000000" pitchFamily="2" charset="0"/>
              </a:rPr>
              <a:t>রাশি</a:t>
            </a:r>
            <a:r>
              <a:rPr lang="en-US" sz="2800" dirty="0" smtClean="0">
                <a:latin typeface="+mj-lt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+mj-lt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+mj-lt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+mj-lt"/>
                <a:cs typeface="NikoshBAN" panose="02000000000000000000" pitchFamily="2" charset="0"/>
              </a:rPr>
              <a:t>অক্ষর</a:t>
            </a:r>
            <a:r>
              <a:rPr lang="en-US" sz="2800" dirty="0" smtClean="0">
                <a:latin typeface="+mj-lt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+mj-lt"/>
                <a:cs typeface="NikoshBAN" panose="02000000000000000000" pitchFamily="2" charset="0"/>
              </a:rPr>
              <a:t>প্রতীককে</a:t>
            </a:r>
            <a:r>
              <a:rPr lang="en-US" sz="2800" dirty="0" smtClean="0">
                <a:latin typeface="+mj-lt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+mj-lt"/>
                <a:cs typeface="NikoshBAN" panose="02000000000000000000" pitchFamily="2" charset="0"/>
              </a:rPr>
              <a:t>চলক</a:t>
            </a:r>
            <a:r>
              <a:rPr lang="en-US" sz="2800" dirty="0" smtClean="0">
                <a:latin typeface="+mj-lt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+mj-lt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latin typeface="+mj-lt"/>
                <a:cs typeface="NikoshBAN" panose="02000000000000000000" pitchFamily="2" charset="0"/>
              </a:rPr>
              <a:t> । </a:t>
            </a:r>
          </a:p>
          <a:p>
            <a:r>
              <a:rPr lang="bn-IN" sz="2800" dirty="0" smtClean="0">
                <a:solidFill>
                  <a:srgbClr val="0070C0"/>
                </a:solidFill>
                <a:latin typeface="+mj-lt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rgbClr val="0070C0"/>
                </a:solidFill>
                <a:latin typeface="+mj-lt"/>
                <a:cs typeface="NikoshBAN" panose="02000000000000000000" pitchFamily="2" charset="0"/>
              </a:rPr>
              <a:t>যেমনঃ</a:t>
            </a:r>
            <a:r>
              <a:rPr lang="en-US" sz="2800" dirty="0" smtClean="0">
                <a:latin typeface="+mj-lt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+mj-lt"/>
                <a:cs typeface="NikoshBAN" panose="02000000000000000000" pitchFamily="2" charset="0"/>
              </a:rPr>
              <a:t>এখানে</a:t>
            </a:r>
            <a:r>
              <a:rPr lang="en-US" sz="2800" dirty="0" smtClean="0">
                <a:latin typeface="+mj-lt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+mj-lt"/>
                <a:cs typeface="NikoshBAN" panose="02000000000000000000" pitchFamily="2" charset="0"/>
              </a:rPr>
              <a:t>চলক</a:t>
            </a:r>
            <a:r>
              <a:rPr lang="en-US" sz="2800" dirty="0" smtClean="0">
                <a:latin typeface="+mj-lt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+mj-lt"/>
                <a:cs typeface="NikoshBAN" panose="02000000000000000000" pitchFamily="2" charset="0"/>
              </a:rPr>
              <a:t>হিসাবে</a:t>
            </a:r>
            <a:r>
              <a:rPr lang="en-US" sz="2800" dirty="0" smtClean="0">
                <a:latin typeface="+mj-lt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800" dirty="0" smtClean="0">
                <a:latin typeface="+mj-lt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+mj-lt"/>
                <a:cs typeface="NikoshBAN" panose="02000000000000000000" pitchFamily="2" charset="0"/>
              </a:rPr>
              <a:t>প্রতীক</a:t>
            </a:r>
            <a:r>
              <a:rPr lang="en-US" sz="2800" dirty="0" smtClean="0">
                <a:latin typeface="+mj-lt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+mj-lt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latin typeface="+mj-lt"/>
                <a:cs typeface="NikoshBAN" panose="02000000000000000000" pitchFamily="2" charset="0"/>
              </a:rPr>
              <a:t> </a:t>
            </a:r>
          </a:p>
          <a:p>
            <a:r>
              <a:rPr lang="bn-IN" sz="2800" dirty="0" smtClean="0">
                <a:latin typeface="+mj-lt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+mj-lt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+mj-lt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+mj-lt"/>
                <a:cs typeface="NikoshBAN" panose="02000000000000000000" pitchFamily="2" charset="0"/>
              </a:rPr>
              <a:t>হয়েছে</a:t>
            </a:r>
            <a:r>
              <a:rPr lang="en-US" sz="2800" dirty="0" smtClean="0">
                <a:latin typeface="+mj-lt"/>
                <a:cs typeface="NikoshBAN" panose="02000000000000000000" pitchFamily="2" charset="0"/>
              </a:rPr>
              <a:t> । </a:t>
            </a:r>
          </a:p>
          <a:p>
            <a:r>
              <a:rPr lang="en-US" sz="3200" dirty="0" err="1" smtClean="0">
                <a:solidFill>
                  <a:srgbClr val="0070C0"/>
                </a:solidFill>
                <a:latin typeface="+mj-lt"/>
                <a:cs typeface="NikoshBAN" panose="02000000000000000000" pitchFamily="2" charset="0"/>
              </a:rPr>
              <a:t>চলকের</a:t>
            </a:r>
            <a:r>
              <a:rPr lang="en-US" sz="3200" dirty="0" smtClean="0">
                <a:solidFill>
                  <a:srgbClr val="0070C0"/>
                </a:solidFill>
                <a:latin typeface="+mj-lt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+mj-lt"/>
                <a:cs typeface="NikoshBAN" panose="02000000000000000000" pitchFamily="2" charset="0"/>
              </a:rPr>
              <a:t>বৈশিষ্ট্যঃ</a:t>
            </a:r>
            <a:r>
              <a:rPr lang="en-US" sz="3200" dirty="0" smtClean="0">
                <a:solidFill>
                  <a:srgbClr val="0070C0"/>
                </a:solidFill>
                <a:latin typeface="+mj-lt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0070C0"/>
                </a:solidFill>
                <a:latin typeface="+mj-lt"/>
                <a:cs typeface="NikoshBAN" panose="02000000000000000000" pitchFamily="2" charset="0"/>
              </a:rPr>
              <a:t>  </a:t>
            </a:r>
          </a:p>
          <a:p>
            <a:r>
              <a:rPr lang="bn-IN" sz="2800" dirty="0" smtClean="0">
                <a:latin typeface="+mj-lt"/>
                <a:cs typeface="NikoshBAN" panose="02000000000000000000" pitchFamily="2" charset="0"/>
              </a:rPr>
              <a:t>  * চলক এমন ১টি প্রতীক যার মানের পরিবর্তন হয় </a:t>
            </a:r>
          </a:p>
          <a:p>
            <a:r>
              <a:rPr lang="bn-IN" sz="2800" dirty="0" smtClean="0">
                <a:latin typeface="+mj-lt"/>
                <a:cs typeface="NikoshBAN" panose="02000000000000000000" pitchFamily="2" charset="0"/>
              </a:rPr>
              <a:t>  *  চলকের বিভিন্ন মান ধারন করতে পারে ।  </a:t>
            </a:r>
          </a:p>
          <a:p>
            <a:r>
              <a:rPr lang="bn-IN" sz="2800" dirty="0" smtClean="0">
                <a:latin typeface="+mj-lt"/>
                <a:cs typeface="NikoshBAN" panose="02000000000000000000" pitchFamily="2" charset="0"/>
              </a:rPr>
              <a:t>  *  চলকের মান নির্দিষ্ট নয় 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644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34919" y="289242"/>
            <a:ext cx="2019869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1099" y="907715"/>
            <a:ext cx="76836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পূর্বে আমরা পাটিগণিতে যোগ, বিয়োগ, গুণ, ও ভাগ সম্পর্কে জেনেছি ।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 যেসব চিহ্ন দিয়ে প্রকাশ করা হয়, তাদেরকে প্রক্রিয়া চিহ্ন বলে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71099" y="2018630"/>
                <a:ext cx="8140889" cy="2871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বীজগণিতের প্রক্রিয়া চিহ্নঃ + (প্লাস), 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–</a:t>
                </a:r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(মাইনাস), 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×</a:t>
                </a:r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(ইন্টু), 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÷</a:t>
                </a:r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(ডিভিশন)</a:t>
                </a:r>
              </a:p>
              <a:p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যেমনঃ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x + y,   p - q,   a × b,   x ÷ y  or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endPara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স্মরণ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রাখা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দরকার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1।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ইন্টু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প্রথমে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প্রতীক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পরে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অক্ষর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প্রতীক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লেখা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যেমনঃ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3x,    5y,    10b    etc. </a:t>
                </a:r>
              </a:p>
              <a:p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2।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বীজগণিতে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দুইটি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প্রতীক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পাশাপাশি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লিখলে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এদের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ইন্টু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চিহ্ন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আছে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ধরে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নিতে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যেমনঃ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p×q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pq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a×b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=ab,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x×y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xy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etc.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099" y="2018630"/>
                <a:ext cx="8140889" cy="2871363"/>
              </a:xfrm>
              <a:prstGeom prst="rect">
                <a:avLst/>
              </a:prstGeom>
              <a:blipFill rotWithShape="0">
                <a:blip r:embed="rId2"/>
                <a:stretch>
                  <a:fillRect l="-1497" t="-1911" r="-10704" b="-5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71099" y="289242"/>
            <a:ext cx="5663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১টি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ডাইগ্রাম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দেখিয়েছিলাম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183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EE8011"/>
      </a:accent1>
      <a:accent2>
        <a:srgbClr val="CEC079"/>
      </a:accent2>
      <a:accent3>
        <a:srgbClr val="93A569"/>
      </a:accent3>
      <a:accent4>
        <a:srgbClr val="69A58B"/>
      </a:accent4>
      <a:accent5>
        <a:srgbClr val="6DAABD"/>
      </a:accent5>
      <a:accent6>
        <a:srgbClr val="B24A4B"/>
      </a:accent6>
      <a:hlink>
        <a:srgbClr val="EE8E11"/>
      </a:hlink>
      <a:folHlink>
        <a:srgbClr val="BFAE7F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686B1E04-F35C-4AB5-985D-0C358CA110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864</TotalTime>
  <Words>713</Words>
  <Application>Microsoft Office PowerPoint</Application>
  <PresentationFormat>Widescreen</PresentationFormat>
  <Paragraphs>111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Impact</vt:lpstr>
      <vt:lpstr>NikoshBAN</vt:lpstr>
      <vt:lpstr>Main Event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MD.SHIHAB</dc:creator>
  <cp:lastModifiedBy>MD.SHIHAB</cp:lastModifiedBy>
  <cp:revision>111</cp:revision>
  <dcterms:created xsi:type="dcterms:W3CDTF">2021-10-14T12:21:46Z</dcterms:created>
  <dcterms:modified xsi:type="dcterms:W3CDTF">2021-11-20T02:07:46Z</dcterms:modified>
</cp:coreProperties>
</file>