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2" r:id="rId2"/>
    <p:sldId id="293" r:id="rId3"/>
    <p:sldId id="294" r:id="rId4"/>
    <p:sldId id="261" r:id="rId5"/>
    <p:sldId id="273" r:id="rId6"/>
    <p:sldId id="266" r:id="rId7"/>
    <p:sldId id="285" r:id="rId8"/>
    <p:sldId id="263" r:id="rId9"/>
    <p:sldId id="262" r:id="rId10"/>
    <p:sldId id="264" r:id="rId11"/>
    <p:sldId id="265" r:id="rId12"/>
    <p:sldId id="267" r:id="rId13"/>
    <p:sldId id="268" r:id="rId14"/>
    <p:sldId id="269" r:id="rId15"/>
    <p:sldId id="270" r:id="rId16"/>
    <p:sldId id="271" r:id="rId17"/>
    <p:sldId id="272" r:id="rId18"/>
    <p:sldId id="275" r:id="rId19"/>
    <p:sldId id="290" r:id="rId20"/>
    <p:sldId id="291"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A38C1-0E1A-425C-8CC8-1D31EED32E92}" type="datetimeFigureOut">
              <a:rPr lang="en-US" smtClean="0"/>
              <a:t>12/21/2021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EF45E-0DC7-43E8-8189-B838C7BE3432}" type="slidenum">
              <a:rPr lang="en-US" smtClean="0"/>
              <a:t>‹#›</a:t>
            </a:fld>
            <a:endParaRPr lang="en-US"/>
          </a:p>
        </p:txBody>
      </p:sp>
    </p:spTree>
    <p:extLst>
      <p:ext uri="{BB962C8B-B14F-4D97-AF65-F5344CB8AC3E}">
        <p14:creationId xmlns:p14="http://schemas.microsoft.com/office/powerpoint/2010/main" val="223799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0779E-5FA0-4CCA-90C1-E0C34857311B}" type="slidenum">
              <a:rPr lang="en-US" smtClean="0"/>
              <a:t>3</a:t>
            </a:fld>
            <a:endParaRPr lang="en-US"/>
          </a:p>
        </p:txBody>
      </p:sp>
    </p:spTree>
    <p:extLst>
      <p:ext uri="{BB962C8B-B14F-4D97-AF65-F5344CB8AC3E}">
        <p14:creationId xmlns:p14="http://schemas.microsoft.com/office/powerpoint/2010/main" val="105074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D9548A-56AF-4CD7-A066-62F17D79691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163047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9548A-56AF-4CD7-A066-62F17D79691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50534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9548A-56AF-4CD7-A066-62F17D79691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2594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9548A-56AF-4CD7-A066-62F17D79691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27502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9548A-56AF-4CD7-A066-62F17D79691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125283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9548A-56AF-4CD7-A066-62F17D79691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31282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9548A-56AF-4CD7-A066-62F17D796919}"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55252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9548A-56AF-4CD7-A066-62F17D796919}"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406334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9548A-56AF-4CD7-A066-62F17D796919}"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90408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9548A-56AF-4CD7-A066-62F17D79691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29362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9548A-56AF-4CD7-A066-62F17D79691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B3991-A62D-45A6-905B-9C27920FE0CE}" type="slidenum">
              <a:rPr lang="en-US" smtClean="0"/>
              <a:t>‹#›</a:t>
            </a:fld>
            <a:endParaRPr lang="en-US"/>
          </a:p>
        </p:txBody>
      </p:sp>
    </p:spTree>
    <p:extLst>
      <p:ext uri="{BB962C8B-B14F-4D97-AF65-F5344CB8AC3E}">
        <p14:creationId xmlns:p14="http://schemas.microsoft.com/office/powerpoint/2010/main" val="342722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9548A-56AF-4CD7-A066-62F17D796919}"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B3991-A62D-45A6-905B-9C27920FE0CE}" type="slidenum">
              <a:rPr lang="en-US" smtClean="0"/>
              <a:t>‹#›</a:t>
            </a:fld>
            <a:endParaRPr lang="en-US"/>
          </a:p>
        </p:txBody>
      </p:sp>
    </p:spTree>
    <p:extLst>
      <p:ext uri="{BB962C8B-B14F-4D97-AF65-F5344CB8AC3E}">
        <p14:creationId xmlns:p14="http://schemas.microsoft.com/office/powerpoint/2010/main" val="2434620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324031A-65E7-4EF9-AAFA-B82C8BF57938}"/>
              </a:ext>
            </a:extLst>
          </p:cNvPr>
          <p:cNvSpPr/>
          <p:nvPr/>
        </p:nvSpPr>
        <p:spPr>
          <a:xfrm>
            <a:off x="388374" y="339210"/>
            <a:ext cx="11415252" cy="6091085"/>
          </a:xfrm>
          <a:prstGeom prst="rect">
            <a:avLst/>
          </a:prstGeom>
          <a:solidFill>
            <a:schemeClr val="bg2">
              <a:lumMod val="9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a:extLst>
              <a:ext uri="{FF2B5EF4-FFF2-40B4-BE49-F238E27FC236}">
                <a16:creationId xmlns="" xmlns:a16="http://schemas.microsoft.com/office/drawing/2014/main" id="{DF5FC9E9-B1A6-4B01-A47B-60089A830CD9}"/>
              </a:ext>
            </a:extLst>
          </p:cNvPr>
          <p:cNvSpPr/>
          <p:nvPr/>
        </p:nvSpPr>
        <p:spPr>
          <a:xfrm>
            <a:off x="0" y="0"/>
            <a:ext cx="12192000" cy="6858000"/>
          </a:xfrm>
          <a:prstGeom prst="frame">
            <a:avLst>
              <a:gd name="adj1" fmla="val 260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 xmlns:a16="http://schemas.microsoft.com/office/drawing/2014/main" id="{FA87D8C3-DA34-4DAC-8ED9-310F9A544576}"/>
              </a:ext>
            </a:extLst>
          </p:cNvPr>
          <p:cNvSpPr/>
          <p:nvPr/>
        </p:nvSpPr>
        <p:spPr>
          <a:xfrm>
            <a:off x="388374" y="368708"/>
            <a:ext cx="11415252" cy="6091085"/>
          </a:xfrm>
          <a:prstGeom prst="frame">
            <a:avLst>
              <a:gd name="adj1" fmla="val 691"/>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 xmlns:a16="http://schemas.microsoft.com/office/drawing/2014/main" id="{71E66A5A-D96E-4681-9D1C-AA79765EBB1E}"/>
              </a:ext>
            </a:extLst>
          </p:cNvPr>
          <p:cNvSpPr txBox="1"/>
          <p:nvPr/>
        </p:nvSpPr>
        <p:spPr>
          <a:xfrm>
            <a:off x="560173" y="603464"/>
            <a:ext cx="11243453" cy="1446550"/>
          </a:xfrm>
          <a:prstGeom prst="rect">
            <a:avLst/>
          </a:prstGeom>
          <a:noFill/>
        </p:spPr>
        <p:txBody>
          <a:bodyPr wrap="square" rtlCol="0">
            <a:spAutoFit/>
            <a:scene3d>
              <a:camera prst="orthographicFront"/>
              <a:lightRig rig="threePt" dir="t"/>
            </a:scene3d>
            <a:sp3d extrusionH="139700" contourW="57150">
              <a:bevelT w="82550" h="177800"/>
              <a:bevelB w="50800" h="171450"/>
            </a:sp3d>
          </a:bodyPr>
          <a:lstStyle/>
          <a:p>
            <a:r>
              <a:rPr lang="bn-IN" sz="8800" b="1" dirty="0">
                <a:solidFill>
                  <a:srgbClr val="FF0000"/>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আজকের ক্লাসে সবাইকে স্বাগতম</a:t>
            </a:r>
            <a:endParaRPr lang="en-US" sz="8800" b="1" dirty="0">
              <a:solidFill>
                <a:srgbClr val="FF0000"/>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 xmlns:a16="http://schemas.microsoft.com/office/drawing/2014/main" id="{DE69C96B-DC29-48CB-9B5A-905A40D35725}"/>
              </a:ext>
            </a:extLst>
          </p:cNvPr>
          <p:cNvGrpSpPr/>
          <p:nvPr/>
        </p:nvGrpSpPr>
        <p:grpSpPr>
          <a:xfrm>
            <a:off x="6282813" y="2251799"/>
            <a:ext cx="4157354" cy="2692992"/>
            <a:chOff x="6282813" y="2251799"/>
            <a:chExt cx="4157354" cy="2692992"/>
          </a:xfrm>
        </p:grpSpPr>
        <p:sp>
          <p:nvSpPr>
            <p:cNvPr id="4" name="TextBox 3">
              <a:extLst>
                <a:ext uri="{FF2B5EF4-FFF2-40B4-BE49-F238E27FC236}">
                  <a16:creationId xmlns="" xmlns:a16="http://schemas.microsoft.com/office/drawing/2014/main" id="{40E89645-489A-4D55-AC7B-A8C5D1817CC3}"/>
                </a:ext>
              </a:extLst>
            </p:cNvPr>
            <p:cNvSpPr txBox="1"/>
            <p:nvPr/>
          </p:nvSpPr>
          <p:spPr>
            <a:xfrm>
              <a:off x="7842071" y="2251799"/>
              <a:ext cx="824218" cy="646331"/>
            </a:xfrm>
            <a:prstGeom prst="rect">
              <a:avLst/>
            </a:prstGeom>
            <a:noFill/>
          </p:spPr>
          <p:txBody>
            <a:bodyPr wrap="square" rtlCol="0">
              <a:spAutoFit/>
            </a:bodyPr>
            <a:lstStyle/>
            <a:p>
              <a:endParaRPr lang="en-US" sz="36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1A3B31C3-F269-4344-A75A-236E2F61C6E7}"/>
                </a:ext>
              </a:extLst>
            </p:cNvPr>
            <p:cNvSpPr txBox="1"/>
            <p:nvPr/>
          </p:nvSpPr>
          <p:spPr>
            <a:xfrm>
              <a:off x="9379974" y="2374491"/>
              <a:ext cx="1060193" cy="646331"/>
            </a:xfrm>
            <a:prstGeom prst="rect">
              <a:avLst/>
            </a:prstGeom>
            <a:noFill/>
          </p:spPr>
          <p:txBody>
            <a:bodyPr wrap="square" rtlCol="0">
              <a:spAutoFit/>
            </a:bodyPr>
            <a:lstStyle/>
            <a:p>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51658C43-1B61-41A7-BEF1-9074948D5A47}"/>
                </a:ext>
              </a:extLst>
            </p:cNvPr>
            <p:cNvSpPr txBox="1"/>
            <p:nvPr/>
          </p:nvSpPr>
          <p:spPr>
            <a:xfrm>
              <a:off x="7860891" y="3390900"/>
              <a:ext cx="589935" cy="646331"/>
            </a:xfrm>
            <a:prstGeom prst="rect">
              <a:avLst/>
            </a:prstGeom>
            <a:noFill/>
          </p:spPr>
          <p:txBody>
            <a:bodyPr wrap="square" rtlCol="0">
              <a:spAutoFit/>
            </a:bodyPr>
            <a:lstStyle/>
            <a:p>
              <a:endParaRPr lang="en-US" sz="36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F4E8372A-00DB-4D3F-BA09-EDF0CCA36FCE}"/>
                </a:ext>
              </a:extLst>
            </p:cNvPr>
            <p:cNvSpPr txBox="1"/>
            <p:nvPr/>
          </p:nvSpPr>
          <p:spPr>
            <a:xfrm>
              <a:off x="6282813" y="2728434"/>
              <a:ext cx="845574" cy="584775"/>
            </a:xfrm>
            <a:prstGeom prst="rect">
              <a:avLst/>
            </a:prstGeom>
            <a:noFill/>
          </p:spPr>
          <p:txBody>
            <a:bodyPr wrap="square" rtlCol="0">
              <a:spAutoFit/>
            </a:bodyPr>
            <a:lstStyle/>
            <a:p>
              <a:endParaRPr lang="en-US" sz="3200" dirty="0">
                <a:solidFill>
                  <a:srgbClr val="FF00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8D3CE9E8-29CC-483D-B6B8-672D9802160B}"/>
                </a:ext>
              </a:extLst>
            </p:cNvPr>
            <p:cNvSpPr txBox="1"/>
            <p:nvPr/>
          </p:nvSpPr>
          <p:spPr>
            <a:xfrm>
              <a:off x="10043652" y="3429000"/>
              <a:ext cx="396515" cy="923330"/>
            </a:xfrm>
            <a:prstGeom prst="rect">
              <a:avLst/>
            </a:prstGeom>
            <a:noFill/>
          </p:spPr>
          <p:txBody>
            <a:bodyPr wrap="square" rtlCol="0">
              <a:spAutoFit/>
            </a:bodyPr>
            <a:lstStyle/>
            <a:p>
              <a:endParaRPr lang="en-US" sz="5400" b="1" dirty="0">
                <a:solidFill>
                  <a:srgbClr val="FF000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 xmlns:a16="http://schemas.microsoft.com/office/drawing/2014/main" id="{BA920354-E202-46B0-83E3-9CCFF36E2AAE}"/>
                </a:ext>
              </a:extLst>
            </p:cNvPr>
            <p:cNvSpPr txBox="1"/>
            <p:nvPr/>
          </p:nvSpPr>
          <p:spPr>
            <a:xfrm>
              <a:off x="7860891" y="4175350"/>
              <a:ext cx="737419" cy="769441"/>
            </a:xfrm>
            <a:prstGeom prst="rect">
              <a:avLst/>
            </a:prstGeom>
            <a:noFill/>
          </p:spPr>
          <p:txBody>
            <a:bodyPr wrap="square" rtlCol="0">
              <a:spAutoFit/>
            </a:bodyPr>
            <a:lstStyle/>
            <a:p>
              <a:endParaRPr lang="en-US" sz="4400" b="1" dirty="0">
                <a:solidFill>
                  <a:srgbClr val="FF0000"/>
                </a:solidFill>
                <a:latin typeface="NikoshBAN" panose="02000000000000000000" pitchFamily="2" charset="0"/>
                <a:cs typeface="NikoshBAN" panose="02000000000000000000" pitchFamily="2" charset="0"/>
              </a:endParaRPr>
            </a:p>
          </p:txBody>
        </p:sp>
      </p:grpSp>
      <p:sp>
        <p:nvSpPr>
          <p:cNvPr id="5" name="TextBox 4"/>
          <p:cNvSpPr txBox="1"/>
          <p:nvPr/>
        </p:nvSpPr>
        <p:spPr>
          <a:xfrm>
            <a:off x="1094509" y="5902036"/>
            <a:ext cx="6766382" cy="369332"/>
          </a:xfrm>
          <a:prstGeom prst="rect">
            <a:avLst/>
          </a:prstGeom>
          <a:noFill/>
        </p:spPr>
        <p:txBody>
          <a:bodyPr wrap="square" rtlCol="0">
            <a:spAutoFit/>
          </a:bodyPr>
          <a:lstStyle/>
          <a:p>
            <a:r>
              <a:rPr lang="en-US" dirty="0" err="1" smtClean="0">
                <a:latin typeface="Blackadder ITC" pitchFamily="82" charset="0"/>
              </a:rPr>
              <a:t>Rehena</a:t>
            </a:r>
            <a:r>
              <a:rPr lang="en-US" dirty="0" smtClean="0">
                <a:latin typeface="Blackadder ITC" pitchFamily="82" charset="0"/>
              </a:rPr>
              <a:t> </a:t>
            </a:r>
            <a:r>
              <a:rPr lang="en-US" dirty="0" err="1" smtClean="0">
                <a:latin typeface="Blackadder ITC" pitchFamily="82" charset="0"/>
              </a:rPr>
              <a:t>pervin</a:t>
            </a:r>
            <a:r>
              <a:rPr lang="en-US" dirty="0" smtClean="0">
                <a:latin typeface="Blackadder ITC" pitchFamily="82" charset="0"/>
              </a:rPr>
              <a:t> </a:t>
            </a:r>
            <a:endParaRPr lang="en-US" dirty="0">
              <a:latin typeface="Blackadder ITC" pitchFamily="8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188" y="2251799"/>
            <a:ext cx="4815408" cy="3080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10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a:off x="2689202" y="3231495"/>
            <a:ext cx="8722895" cy="2862322"/>
          </a:xfrm>
          <a:prstGeom prst="rect">
            <a:avLst/>
          </a:prstGeom>
          <a:noFill/>
        </p:spPr>
        <p:txBody>
          <a:bodyPr wrap="square" rtlCol="0">
            <a:spAutoFit/>
          </a:bodyPr>
          <a:lstStyle/>
          <a:p>
            <a:r>
              <a:rPr lang="bn-IN" sz="3600" dirty="0">
                <a:solidFill>
                  <a:srgbClr val="FF0000"/>
                </a:solidFill>
                <a:latin typeface="Nikosh" panose="02000000000000000000" pitchFamily="2" charset="0"/>
                <a:cs typeface="Nikosh" panose="02000000000000000000" pitchFamily="2" charset="0"/>
              </a:rPr>
              <a:t>মুক্তিযুদ্ধ শুরুর এক মাসের মধ্যেই ১৯৭১ সালের ১০ই এপ্রিল গঠন করা হয় বাংলাদেশের প্রথম সরকার যা মুজিবনগর সরকার” নামে পরিচিত।তৎকালীন মেহেরপুর মহকুমার বৈদ্যনাথ তলায় (বর্তমান নাম মুজিবনগর) আমবাগানে ১৭ই এপ্রিল এই সরকার শপথ গ্রহন করে।</a:t>
            </a:r>
            <a:endParaRPr lang="en-US" sz="3600" dirty="0">
              <a:solidFill>
                <a:srgbClr val="FF0000"/>
              </a:solidFill>
              <a:latin typeface="Nikosh" panose="02000000000000000000" pitchFamily="2" charset="0"/>
              <a:cs typeface="Nikosh" panose="02000000000000000000" pitchFamily="2" charset="0"/>
            </a:endParaRP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579" y="877306"/>
            <a:ext cx="4738567" cy="1976180"/>
          </a:xfrm>
          <a:prstGeom prst="rect">
            <a:avLst/>
          </a:prstGeom>
          <a:ln w="38100">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3490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583" y="470543"/>
            <a:ext cx="3912270" cy="2815295"/>
          </a:xfrm>
          <a:prstGeom prst="rect">
            <a:avLst/>
          </a:prstGeom>
          <a:ln w="127000" cap="sq">
            <a:solidFill>
              <a:srgbClr val="FFFF00"/>
            </a:solidFill>
            <a:miter lim="800000"/>
          </a:ln>
          <a:effectLst>
            <a:outerShdw blurRad="57150" dist="50800" dir="2700000" algn="tl" rotWithShape="0">
              <a:srgbClr val="000000">
                <a:alpha val="40000"/>
              </a:srgbClr>
            </a:outerShdw>
          </a:effectLst>
        </p:spPr>
      </p:pic>
      <p:sp>
        <p:nvSpPr>
          <p:cNvPr id="29" name="TextBox 28"/>
          <p:cNvSpPr txBox="1"/>
          <p:nvPr/>
        </p:nvSpPr>
        <p:spPr>
          <a:xfrm>
            <a:off x="2803358" y="4001431"/>
            <a:ext cx="7916779" cy="1200329"/>
          </a:xfrm>
          <a:prstGeom prst="rect">
            <a:avLst/>
          </a:prstGeom>
          <a:noFill/>
        </p:spPr>
        <p:txBody>
          <a:bodyPr wrap="square" rtlCol="0">
            <a:spAutoFit/>
          </a:bodyPr>
          <a:lstStyle/>
          <a:p>
            <a:r>
              <a:rPr lang="bn-IN" sz="3600" dirty="0">
                <a:solidFill>
                  <a:srgbClr val="FF0000"/>
                </a:solidFill>
                <a:latin typeface="Nikosh" panose="02000000000000000000" pitchFamily="2" charset="0"/>
                <a:cs typeface="Nikosh" panose="02000000000000000000" pitchFamily="2" charset="0"/>
              </a:rPr>
              <a:t>বঙ্গবন্ধু শেখ মুজিবুর রহমানকে স্বাধীন বাংলাদেশের রাষ্টপতি হিসাবে ঘোষণা করা হয়। </a:t>
            </a:r>
            <a:endParaRPr lang="en-US" sz="3600" dirty="0">
              <a:solidFill>
                <a:srgbClr val="FF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10051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367" y="670109"/>
            <a:ext cx="1989221" cy="2057713"/>
          </a:xfrm>
          <a:prstGeom prst="rect">
            <a:avLst/>
          </a:prstGeom>
          <a:ln w="88900" cap="sq" cmpd="thickThin">
            <a:solidFill>
              <a:srgbClr val="FF0000"/>
            </a:solidFill>
            <a:prstDash val="solid"/>
            <a:miter lim="800000"/>
          </a:ln>
          <a:effectLst>
            <a:innerShdw blurRad="76200">
              <a:srgbClr val="000000"/>
            </a:innerShdw>
          </a:effectLst>
        </p:spPr>
      </p:pic>
      <p:sp>
        <p:nvSpPr>
          <p:cNvPr id="31" name="TextBox 30"/>
          <p:cNvSpPr txBox="1"/>
          <p:nvPr/>
        </p:nvSpPr>
        <p:spPr>
          <a:xfrm>
            <a:off x="3152274" y="3590729"/>
            <a:ext cx="8783052" cy="2123658"/>
          </a:xfrm>
          <a:prstGeom prst="rect">
            <a:avLst/>
          </a:prstGeom>
          <a:noFill/>
        </p:spPr>
        <p:txBody>
          <a:bodyPr wrap="square" rtlCol="0">
            <a:spAutoFit/>
          </a:bodyPr>
          <a:lstStyle/>
          <a:p>
            <a:r>
              <a:rPr lang="bn-IN" sz="4400" dirty="0">
                <a:solidFill>
                  <a:srgbClr val="FF0000"/>
                </a:solidFill>
                <a:latin typeface="Nikosh" panose="02000000000000000000" pitchFamily="2" charset="0"/>
                <a:cs typeface="Nikosh" panose="02000000000000000000" pitchFamily="2" charset="0"/>
              </a:rPr>
              <a:t>বঙ্গবন্ধু শেখ মুজিবুর রহমান পাকিস্তানের কারাগারে বন্দি থাকার কারনে উপ-রাষ্টপতি সৈয়দ নজরুল ইসলাম অস্থায়ী রাষ্টপতির দায়িত্ব পালন করেন।</a:t>
            </a:r>
            <a:endParaRPr lang="en-US" sz="4400" dirty="0">
              <a:solidFill>
                <a:srgbClr val="FF0000"/>
              </a:solidFill>
              <a:latin typeface="Nikosh" panose="02000000000000000000" pitchFamily="2" charset="0"/>
              <a:cs typeface="Nikosh" panose="02000000000000000000" pitchFamily="2" charset="0"/>
            </a:endParaRPr>
          </a:p>
        </p:txBody>
      </p:sp>
      <p:sp>
        <p:nvSpPr>
          <p:cNvPr id="29" name="TextBox 28"/>
          <p:cNvSpPr txBox="1"/>
          <p:nvPr/>
        </p:nvSpPr>
        <p:spPr>
          <a:xfrm>
            <a:off x="6268453" y="2410078"/>
            <a:ext cx="2839452" cy="584775"/>
          </a:xfrm>
          <a:prstGeom prst="rect">
            <a:avLst/>
          </a:prstGeom>
          <a:noFill/>
        </p:spPr>
        <p:txBody>
          <a:bodyPr wrap="square" rtlCol="0">
            <a:spAutoFit/>
          </a:bodyPr>
          <a:lstStyle/>
          <a:p>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 নজরুল ইসলাম</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8882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134" y="411527"/>
            <a:ext cx="5563603" cy="3179202"/>
          </a:xfrm>
          <a:prstGeom prst="rect">
            <a:avLst/>
          </a:prstGeom>
          <a:ln w="228600" cap="sq" cmpd="thickThin">
            <a:solidFill>
              <a:srgbClr val="FFFF00"/>
            </a:solidFill>
            <a:prstDash val="solid"/>
            <a:miter lim="800000"/>
          </a:ln>
          <a:effectLst>
            <a:innerShdw blurRad="76200">
              <a:srgbClr val="000000"/>
            </a:innerShdw>
          </a:effectLst>
        </p:spPr>
      </p:pic>
      <p:sp>
        <p:nvSpPr>
          <p:cNvPr id="29" name="TextBox 28"/>
          <p:cNvSpPr txBox="1"/>
          <p:nvPr/>
        </p:nvSpPr>
        <p:spPr>
          <a:xfrm>
            <a:off x="2689202" y="4601596"/>
            <a:ext cx="8873145" cy="1446550"/>
          </a:xfrm>
          <a:prstGeom prst="rect">
            <a:avLst/>
          </a:prstGeom>
          <a:noFill/>
        </p:spPr>
        <p:txBody>
          <a:bodyPr wrap="square" rtlCol="0">
            <a:spAutoFit/>
          </a:bodyPr>
          <a:lstStyle/>
          <a:p>
            <a:r>
              <a:rPr lang="en-US" sz="4400" dirty="0">
                <a:solidFill>
                  <a:srgbClr val="FF0000"/>
                </a:solidFill>
                <a:latin typeface="NikoshBAN" panose="02000000000000000000" pitchFamily="2" charset="0"/>
                <a:cs typeface="NikoshBAN" panose="02000000000000000000" pitchFamily="2" charset="0"/>
              </a:rPr>
              <a:t>এ </a:t>
            </a:r>
            <a:r>
              <a:rPr lang="en-US" sz="4400" dirty="0" err="1">
                <a:solidFill>
                  <a:srgbClr val="FF0000"/>
                </a:solidFill>
                <a:latin typeface="NikoshBAN" panose="02000000000000000000" pitchFamily="2" charset="0"/>
                <a:cs typeface="NikoshBAN" panose="02000000000000000000" pitchFamily="2" charset="0"/>
              </a:rPr>
              <a:t>সরকারের</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অন্যতম</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সদস্য</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হলেন</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প্রধানমন্ত্রী</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তাজউদ্দীন</a:t>
            </a:r>
            <a:r>
              <a:rPr lang="en-US" sz="4400" dirty="0">
                <a:solidFill>
                  <a:srgbClr val="FF0000"/>
                </a:solidFill>
                <a:latin typeface="NikoshBAN" panose="02000000000000000000" pitchFamily="2" charset="0"/>
                <a:cs typeface="NikoshBAN" panose="02000000000000000000" pitchFamily="2" charset="0"/>
              </a:rPr>
              <a:t> </a:t>
            </a:r>
            <a:r>
              <a:rPr lang="en-US" sz="4400" dirty="0" err="1">
                <a:solidFill>
                  <a:srgbClr val="FF0000"/>
                </a:solidFill>
                <a:latin typeface="NikoshBAN" panose="02000000000000000000" pitchFamily="2" charset="0"/>
                <a:cs typeface="NikoshBAN" panose="02000000000000000000" pitchFamily="2" charset="0"/>
              </a:rPr>
              <a:t>আহমদ</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5309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43" y="1025703"/>
            <a:ext cx="3452561" cy="2191519"/>
          </a:xfrm>
          <a:prstGeom prst="rect">
            <a:avLst/>
          </a:prstGeom>
          <a:ln w="228600" cap="sq" cmpd="thickThin">
            <a:solidFill>
              <a:srgbClr val="92D050"/>
            </a:solidFill>
            <a:prstDash val="solid"/>
            <a:miter lim="800000"/>
          </a:ln>
          <a:effectLst>
            <a:innerShdw blurRad="76200">
              <a:srgbClr val="000000"/>
            </a:innerShdw>
          </a:effectLst>
        </p:spPr>
      </p:pic>
      <p:sp>
        <p:nvSpPr>
          <p:cNvPr id="29" name="TextBox 28"/>
          <p:cNvSpPr txBox="1"/>
          <p:nvPr/>
        </p:nvSpPr>
        <p:spPr>
          <a:xfrm>
            <a:off x="2947737" y="3753328"/>
            <a:ext cx="7579895" cy="1446550"/>
          </a:xfrm>
          <a:prstGeom prst="rect">
            <a:avLst/>
          </a:prstGeom>
          <a:noFill/>
        </p:spPr>
        <p:txBody>
          <a:bodyPr wrap="square" rtlCol="0">
            <a:spAutoFit/>
          </a:bodyPr>
          <a:lstStyle/>
          <a:p>
            <a:r>
              <a:rPr lang="bn-IN" sz="4400" dirty="0">
                <a:solidFill>
                  <a:srgbClr val="FF0000"/>
                </a:solidFill>
                <a:latin typeface="NikoshBAN" panose="02000000000000000000" pitchFamily="2" charset="0"/>
                <a:cs typeface="NikoshBAN" panose="02000000000000000000" pitchFamily="2" charset="0"/>
              </a:rPr>
              <a:t>এ এইচ এম কামারুজ্জামান স্বরাষ্ট্র এবং ত্রান ও পূর্নবাসনমন্ত্রী</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4948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685" y="651778"/>
            <a:ext cx="3510929" cy="2304431"/>
          </a:xfrm>
          <a:prstGeom prst="rect">
            <a:avLst/>
          </a:prstGeom>
          <a:ln w="228600" cap="sq" cmpd="thickThin">
            <a:solidFill>
              <a:srgbClr val="92D050"/>
            </a:solidFill>
            <a:prstDash val="solid"/>
            <a:miter lim="800000"/>
          </a:ln>
          <a:effectLst>
            <a:innerShdw blurRad="76200">
              <a:srgbClr val="000000"/>
            </a:innerShdw>
          </a:effectLst>
        </p:spPr>
      </p:pic>
      <p:sp>
        <p:nvSpPr>
          <p:cNvPr id="29" name="TextBox 28"/>
          <p:cNvSpPr txBox="1"/>
          <p:nvPr/>
        </p:nvSpPr>
        <p:spPr>
          <a:xfrm>
            <a:off x="2803359" y="4051656"/>
            <a:ext cx="8458200" cy="707886"/>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ক্যাপ্টেন এম মনসুর আলী অর্থ ও পরিকল্পনা মন্ত্রী</a:t>
            </a: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3181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23" y="1035283"/>
            <a:ext cx="4458130" cy="2496553"/>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28"/>
          <p:cNvSpPr txBox="1"/>
          <p:nvPr/>
        </p:nvSpPr>
        <p:spPr>
          <a:xfrm>
            <a:off x="3296653" y="3915710"/>
            <a:ext cx="8313821" cy="1938992"/>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মুক্তিযুদ্ধকে সঠিক পথে পরিচালনা এবং দেশে  ও বিদেশে মুক্তিযুদ্ধের পক্ষে জনমত গঠন ও সমর্থন আদায় করার ক্ষেত্রে এই সরকার সফলতা লাভ করে</a:t>
            </a:r>
            <a:r>
              <a:rPr lang="bn-IN" sz="2800"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9317714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216" y="476644"/>
            <a:ext cx="4173844" cy="2167188"/>
          </a:xfrm>
          <a:prstGeom prst="rect">
            <a:avLst/>
          </a:prstGeom>
          <a:ln w="228600" cap="sq" cmpd="thickThin">
            <a:solidFill>
              <a:srgbClr val="FF0000"/>
            </a:solidFill>
            <a:prstDash val="solid"/>
            <a:miter lim="800000"/>
          </a:ln>
          <a:effectLst>
            <a:innerShdw blurRad="76200">
              <a:srgbClr val="000000"/>
            </a:innerShdw>
          </a:effectLst>
        </p:spPr>
      </p:pic>
      <p:sp>
        <p:nvSpPr>
          <p:cNvPr id="29" name="TextBox 28"/>
          <p:cNvSpPr txBox="1"/>
          <p:nvPr/>
        </p:nvSpPr>
        <p:spPr>
          <a:xfrm>
            <a:off x="3513221" y="3915710"/>
            <a:ext cx="7784432" cy="2554545"/>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মুজিবনগর সরকার গঠনের পর মুক্তিযুদ্ধের গতি বৃদ্ধি পায়।এ সরকারের নেতৃত্বে সকল শ্রেনির বাঙালি দেশকে শত্রু মুক্ত করার জন্য সসস্ত্র সংগ্রামে ঝাঁপিয়ে পড়ে</a:t>
            </a:r>
            <a:r>
              <a:rPr lang="bn-IN" dirty="0"/>
              <a:t>।</a:t>
            </a:r>
            <a:endParaRPr lang="en-US" dirty="0"/>
          </a:p>
        </p:txBody>
      </p:sp>
    </p:spTree>
    <p:extLst>
      <p:ext uri="{BB962C8B-B14F-4D97-AF65-F5344CB8AC3E}">
        <p14:creationId xmlns:p14="http://schemas.microsoft.com/office/powerpoint/2010/main" val="1295318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a:off x="4415590" y="1033244"/>
            <a:ext cx="6280484" cy="923330"/>
          </a:xfrm>
          <a:prstGeom prst="rect">
            <a:avLst/>
          </a:prstGeom>
          <a:noFill/>
        </p:spPr>
        <p:txBody>
          <a:bodyPr wrap="square" rtlCol="0">
            <a:spAutoFit/>
          </a:bodyPr>
          <a:lstStyle/>
          <a:p>
            <a:r>
              <a:rPr lang="bn-IN" sz="5400" b="1" dirty="0">
                <a:ln w="22225">
                  <a:solidFill>
                    <a:schemeClr val="tx1"/>
                  </a:solidFill>
                  <a:prstDash val="solid"/>
                </a:ln>
                <a:solidFill>
                  <a:srgbClr val="FF0000"/>
                </a:solidFill>
              </a:rPr>
              <a:t>দলীয়</a:t>
            </a:r>
            <a:r>
              <a:rPr lang="bn-IN" sz="5400" b="1" dirty="0">
                <a:ln w="22225">
                  <a:solidFill>
                    <a:schemeClr val="accent2"/>
                  </a:solidFill>
                  <a:prstDash val="solid"/>
                </a:ln>
                <a:solidFill>
                  <a:schemeClr val="accent2">
                    <a:lumMod val="40000"/>
                    <a:lumOff val="60000"/>
                  </a:schemeClr>
                </a:solidFill>
              </a:rPr>
              <a:t> </a:t>
            </a:r>
            <a:r>
              <a:rPr lang="bn-IN" sz="5400" b="1" dirty="0">
                <a:ln w="22225">
                  <a:solidFill>
                    <a:schemeClr val="tx1"/>
                  </a:solidFill>
                  <a:prstDash val="solid"/>
                </a:ln>
                <a:solidFill>
                  <a:srgbClr val="FF0000"/>
                </a:solidFill>
              </a:rPr>
              <a:t>কাজ</a:t>
            </a:r>
            <a:endParaRPr lang="en-US" sz="5400" b="1" dirty="0">
              <a:ln w="22225">
                <a:solidFill>
                  <a:schemeClr val="tx1"/>
                </a:solidFill>
                <a:prstDash val="solid"/>
              </a:ln>
              <a:solidFill>
                <a:srgbClr val="FF0000"/>
              </a:solidFill>
            </a:endParaRPr>
          </a:p>
        </p:txBody>
      </p:sp>
      <p:sp>
        <p:nvSpPr>
          <p:cNvPr id="29" name="TextBox 28"/>
          <p:cNvSpPr txBox="1"/>
          <p:nvPr/>
        </p:nvSpPr>
        <p:spPr>
          <a:xfrm>
            <a:off x="2755232" y="2538663"/>
            <a:ext cx="1660358" cy="523220"/>
          </a:xfrm>
          <a:prstGeom prst="rect">
            <a:avLst/>
          </a:prstGeom>
          <a:noFill/>
        </p:spPr>
        <p:txBody>
          <a:bodyPr wrap="square" rtlCol="0">
            <a:spAutoFit/>
          </a:bodyPr>
          <a:lstStyle/>
          <a:p>
            <a:r>
              <a:rPr lang="bn-IN" sz="2800" b="1" dirty="0">
                <a:ln w="22225">
                  <a:solidFill>
                    <a:srgbClr val="FF0000"/>
                  </a:solidFill>
                  <a:prstDash val="solid"/>
                </a:ln>
              </a:rPr>
              <a:t>কাজ -১.</a:t>
            </a:r>
            <a:endParaRPr lang="en-US" sz="2800" b="1" dirty="0">
              <a:ln w="22225">
                <a:solidFill>
                  <a:srgbClr val="FF0000"/>
                </a:solidFill>
                <a:prstDash val="solid"/>
              </a:ln>
            </a:endParaRPr>
          </a:p>
        </p:txBody>
      </p:sp>
      <p:sp>
        <p:nvSpPr>
          <p:cNvPr id="30" name="Rectangle 29"/>
          <p:cNvSpPr/>
          <p:nvPr/>
        </p:nvSpPr>
        <p:spPr>
          <a:xfrm>
            <a:off x="2211819" y="3298341"/>
            <a:ext cx="10172978" cy="646331"/>
          </a:xfrm>
          <a:prstGeom prst="rect">
            <a:avLst/>
          </a:prstGeom>
        </p:spPr>
        <p:txBody>
          <a:bodyPr wrap="none">
            <a:spAutoFit/>
          </a:bodyPr>
          <a:lstStyle/>
          <a:p>
            <a:pPr algn="ctr">
              <a:defRPr/>
            </a:pPr>
            <a:r>
              <a:rPr lang="bn-BD" sz="32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 </a:t>
            </a:r>
            <a:r>
              <a:rPr lang="bn-BD" sz="36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বাংলাদেশের মুক্তিযুদ্ধে</a:t>
            </a:r>
            <a:r>
              <a:rPr lang="bn-IN" sz="36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 মুজিবনগর সরকার কোন তিনটি কাজ করেছিল</a:t>
            </a:r>
            <a:r>
              <a:rPr lang="bn-IN" sz="32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a:t>
            </a:r>
            <a:r>
              <a:rPr lang="bn-BD" sz="32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 </a:t>
            </a:r>
          </a:p>
        </p:txBody>
      </p:sp>
    </p:spTree>
    <p:extLst>
      <p:ext uri="{BB962C8B-B14F-4D97-AF65-F5344CB8AC3E}">
        <p14:creationId xmlns:p14="http://schemas.microsoft.com/office/powerpoint/2010/main" val="318689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loud Callout 2"/>
          <p:cNvSpPr/>
          <p:nvPr/>
        </p:nvSpPr>
        <p:spPr>
          <a:xfrm>
            <a:off x="4158008" y="228600"/>
            <a:ext cx="3733800" cy="914400"/>
          </a:xfrm>
          <a:prstGeom prst="cloudCallout">
            <a:avLst>
              <a:gd name="adj1" fmla="val -23059"/>
              <a:gd name="adj2" fmla="val 67045"/>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4953000" y="304801"/>
            <a:ext cx="2286000" cy="769441"/>
          </a:xfrm>
          <a:prstGeom prst="rect">
            <a:avLst/>
          </a:prstGeom>
          <a:noFill/>
        </p:spPr>
        <p:txBody>
          <a:bodyPr>
            <a:spAutoFit/>
          </a:bodyPr>
          <a:lstStyle/>
          <a:p>
            <a:pPr>
              <a:defRPr/>
            </a:pPr>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5" name="TextBox 4"/>
          <p:cNvSpPr txBox="1"/>
          <p:nvPr/>
        </p:nvSpPr>
        <p:spPr>
          <a:xfrm>
            <a:off x="2286001" y="1524000"/>
            <a:ext cx="5027338"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I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১।</a:t>
            </a: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বাংলাদে</a:t>
            </a:r>
            <a:r>
              <a:rPr lang="bn-I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 প্রথম</a:t>
            </a: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সরকারের নাম কি?</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2266794" y="2067580"/>
            <a:ext cx="5134739"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২. </a:t>
            </a:r>
            <a:r>
              <a:rPr lang="bn-I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বাংলাদেশের প্রথম রাষ্ট্রপ্রধান কে ছিলেন</a:t>
            </a: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2279074" y="2667000"/>
            <a:ext cx="6870792"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৩. </a:t>
            </a:r>
            <a:r>
              <a:rPr lang="bn-IN" sz="2800" b="1" spc="50" dirty="0">
                <a:ln w="11430"/>
                <a:effectLst>
                  <a:outerShdw blurRad="76200" dist="50800" dir="5400000" algn="tl" rotWithShape="0">
                    <a:srgbClr val="000000">
                      <a:alpha val="65000"/>
                    </a:srgbClr>
                  </a:outerShdw>
                </a:effectLst>
                <a:latin typeface="NikoshBAN" pitchFamily="2" charset="0"/>
                <a:cs typeface="NikoshBAN" pitchFamily="2" charset="0"/>
              </a:rPr>
              <a:t>কখন এবং কোথায় মুজিবনগর সরকার শপথ গ্রহণ করে</a:t>
            </a: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TextBox 10"/>
          <p:cNvSpPr txBox="1"/>
          <p:nvPr/>
        </p:nvSpPr>
        <p:spPr>
          <a:xfrm>
            <a:off x="3627199" y="3896380"/>
            <a:ext cx="5112297"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চিত্রটি কার?  </a:t>
            </a:r>
            <a:r>
              <a:rPr lang="bn-I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তাঁর সম্পর্কে দুইটি বাক্য লেখ</a:t>
            </a:r>
            <a:r>
              <a:rPr lang="bn-BD"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Left Arrow 11"/>
          <p:cNvSpPr/>
          <p:nvPr/>
        </p:nvSpPr>
        <p:spPr>
          <a:xfrm>
            <a:off x="3352800" y="3505200"/>
            <a:ext cx="5257800" cy="1295400"/>
          </a:xfrm>
          <a:prstGeom prst="leftArrow">
            <a:avLst/>
          </a:prstGeom>
          <a:noFill/>
          <a:ln w="31750">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556" y="3190220"/>
            <a:ext cx="1807477" cy="1690614"/>
          </a:xfrm>
          <a:prstGeom prst="rect">
            <a:avLst/>
          </a:prstGeom>
        </p:spPr>
      </p:pic>
    </p:spTree>
    <p:extLst>
      <p:ext uri="{BB962C8B-B14F-4D97-AF65-F5344CB8AC3E}">
        <p14:creationId xmlns:p14="http://schemas.microsoft.com/office/powerpoint/2010/main" val="1202873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56B3590-5F82-4B32-B480-0E74AC5C58D5}"/>
              </a:ext>
            </a:extLst>
          </p:cNvPr>
          <p:cNvSpPr/>
          <p:nvPr/>
        </p:nvSpPr>
        <p:spPr>
          <a:xfrm>
            <a:off x="188968" y="288414"/>
            <a:ext cx="11814063" cy="608138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14D61316-FC8B-4164-8734-48892DE4FE02}"/>
              </a:ext>
            </a:extLst>
          </p:cNvPr>
          <p:cNvSpPr txBox="1"/>
          <p:nvPr/>
        </p:nvSpPr>
        <p:spPr>
          <a:xfrm>
            <a:off x="6206666" y="623287"/>
            <a:ext cx="5078411" cy="3662541"/>
          </a:xfrm>
          <a:prstGeom prst="rect">
            <a:avLst/>
          </a:prstGeom>
          <a:noFill/>
          <a:ln w="3175">
            <a:noFill/>
          </a:ln>
        </p:spPr>
        <p:txBody>
          <a:bodyPr wrap="square" rtlCol="0">
            <a:spAutoFit/>
          </a:bodyPr>
          <a:lstStyle/>
          <a:p>
            <a:pPr algn="ctr"/>
            <a:r>
              <a:rPr lang="en-US" sz="6000" b="1" dirty="0" err="1">
                <a:solidFill>
                  <a:srgbClr val="002060"/>
                </a:solidFill>
                <a:latin typeface="NikoshBAN" panose="02000000000000000000" pitchFamily="2" charset="0"/>
                <a:cs typeface="NikoshBAN" panose="02000000000000000000" pitchFamily="2" charset="0"/>
              </a:rPr>
              <a:t>উ</a:t>
            </a:r>
            <a:r>
              <a:rPr lang="en-US" sz="4800" b="1" dirty="0" err="1">
                <a:solidFill>
                  <a:srgbClr val="002060"/>
                </a:solidFill>
                <a:latin typeface="NikoshBAN" panose="02000000000000000000" pitchFamily="2" charset="0"/>
                <a:cs typeface="NikoshBAN" panose="02000000000000000000" pitchFamily="2" charset="0"/>
              </a:rPr>
              <a:t>পস্থাপনায়</a:t>
            </a:r>
            <a:endParaRPr lang="bn-IN" sz="4800" b="1" dirty="0">
              <a:solidFill>
                <a:srgbClr val="002060"/>
              </a:solidFill>
              <a:latin typeface="NikoshBAN" panose="02000000000000000000" pitchFamily="2" charset="0"/>
              <a:cs typeface="NikoshBAN" panose="02000000000000000000" pitchFamily="2" charset="0"/>
            </a:endParaRPr>
          </a:p>
          <a:p>
            <a:pPr algn="ctr"/>
            <a:r>
              <a:rPr lang="bn-IN" sz="4800" b="1" dirty="0">
                <a:latin typeface="NikoshBAN" panose="02000000000000000000" pitchFamily="2" charset="0"/>
                <a:cs typeface="NikoshBAN" panose="02000000000000000000" pitchFamily="2" charset="0"/>
              </a:rPr>
              <a:t>রেহেনা পারভিন  </a:t>
            </a:r>
          </a:p>
          <a:p>
            <a:pPr algn="ctr"/>
            <a:r>
              <a:rPr lang="bn-IN" sz="4000" b="1" dirty="0">
                <a:latin typeface="NikoshBAN" panose="02000000000000000000" pitchFamily="2" charset="0"/>
                <a:cs typeface="NikoshBAN" panose="02000000000000000000" pitchFamily="2" charset="0"/>
              </a:rPr>
              <a:t>সহকারী শিক্ষক</a:t>
            </a:r>
          </a:p>
          <a:p>
            <a:pPr algn="ctr"/>
            <a:r>
              <a:rPr lang="bn-IN" sz="4400" b="1" dirty="0">
                <a:latin typeface="NikoshBAN" panose="02000000000000000000" pitchFamily="2" charset="0"/>
                <a:cs typeface="NikoshBAN" panose="02000000000000000000" pitchFamily="2" charset="0"/>
              </a:rPr>
              <a:t>জালাসী</a:t>
            </a:r>
            <a:r>
              <a:rPr lang="bn-IN" sz="36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সর</a:t>
            </a:r>
            <a:r>
              <a:rPr lang="en-US" sz="4400" b="1" dirty="0">
                <a:latin typeface="NikoshBAN" panose="02000000000000000000" pitchFamily="2" charset="0"/>
                <a:cs typeface="NikoshBAN" panose="02000000000000000000" pitchFamily="2" charset="0"/>
              </a:rPr>
              <a:t>.</a:t>
            </a:r>
            <a:r>
              <a:rPr lang="bn-IN" sz="4400" b="1" dirty="0">
                <a:latin typeface="NikoshBAN" panose="02000000000000000000" pitchFamily="2" charset="0"/>
                <a:cs typeface="NikoshBAN" panose="02000000000000000000" pitchFamily="2" charset="0"/>
              </a:rPr>
              <a:t> প্রাথ</a:t>
            </a:r>
            <a:r>
              <a:rPr lang="en-US" sz="4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বিদ্যা</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 </a:t>
            </a:r>
          </a:p>
          <a:p>
            <a:pPr algn="ctr"/>
            <a:r>
              <a:rPr lang="bn-IN" sz="4000" b="1" dirty="0">
                <a:latin typeface="NikoshBAN" panose="02000000000000000000" pitchFamily="2" charset="0"/>
                <a:cs typeface="NikoshBAN" panose="02000000000000000000" pitchFamily="2" charset="0"/>
              </a:rPr>
              <a:t>পঞ্চগড় সদর, পঞ্চগড়</a:t>
            </a:r>
            <a:endParaRPr lang="en-US" sz="40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B77A8F41-88D9-4DE2-9758-E8259DAD08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4897"/>
          <a:stretch/>
        </p:blipFill>
        <p:spPr>
          <a:xfrm flipH="1">
            <a:off x="523620" y="3429000"/>
            <a:ext cx="11366091" cy="3140586"/>
          </a:xfrm>
          <a:prstGeom prst="rect">
            <a:avLst/>
          </a:prstGeom>
        </p:spPr>
      </p:pic>
      <p:sp>
        <p:nvSpPr>
          <p:cNvPr id="2" name="Frame 1">
            <a:extLst>
              <a:ext uri="{FF2B5EF4-FFF2-40B4-BE49-F238E27FC236}">
                <a16:creationId xmlns="" xmlns:a16="http://schemas.microsoft.com/office/drawing/2014/main" id="{0C64B974-D809-4721-AA31-473F81F9952E}"/>
              </a:ext>
            </a:extLst>
          </p:cNvPr>
          <p:cNvSpPr/>
          <p:nvPr/>
        </p:nvSpPr>
        <p:spPr>
          <a:xfrm>
            <a:off x="0" y="0"/>
            <a:ext cx="12192000" cy="6858000"/>
          </a:xfrm>
          <a:prstGeom prst="frame">
            <a:avLst>
              <a:gd name="adj1" fmla="val 3686"/>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 xmlns:a16="http://schemas.microsoft.com/office/drawing/2014/main" id="{179DBFAD-0CD0-485C-B91D-2DB0FD243115}"/>
              </a:ext>
            </a:extLst>
          </p:cNvPr>
          <p:cNvSpPr/>
          <p:nvPr/>
        </p:nvSpPr>
        <p:spPr>
          <a:xfrm>
            <a:off x="302289" y="288414"/>
            <a:ext cx="11587423" cy="6281172"/>
          </a:xfrm>
          <a:prstGeom prst="frame">
            <a:avLst>
              <a:gd name="adj1" fmla="val 14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 xmlns:a16="http://schemas.microsoft.com/office/drawing/2014/main" id="{6FBAEFDF-CD12-40F7-B925-03F5899FA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857" y="794288"/>
            <a:ext cx="4618441" cy="5269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094509" y="5902036"/>
            <a:ext cx="6766382" cy="369332"/>
          </a:xfrm>
          <a:prstGeom prst="rect">
            <a:avLst/>
          </a:prstGeom>
          <a:noFill/>
        </p:spPr>
        <p:txBody>
          <a:bodyPr wrap="square" rtlCol="0">
            <a:spAutoFit/>
          </a:bodyPr>
          <a:lstStyle/>
          <a:p>
            <a:r>
              <a:rPr lang="en-US" dirty="0" err="1" smtClean="0">
                <a:latin typeface="Blackadder ITC" pitchFamily="82" charset="0"/>
              </a:rPr>
              <a:t>Rehena</a:t>
            </a:r>
            <a:r>
              <a:rPr lang="en-US" dirty="0" smtClean="0">
                <a:latin typeface="Blackadder ITC" pitchFamily="82" charset="0"/>
              </a:rPr>
              <a:t> </a:t>
            </a:r>
            <a:r>
              <a:rPr lang="en-US" dirty="0" err="1" smtClean="0">
                <a:latin typeface="Blackadder ITC" pitchFamily="82" charset="0"/>
              </a:rPr>
              <a:t>pervin</a:t>
            </a:r>
            <a:r>
              <a:rPr lang="en-US" dirty="0" smtClean="0">
                <a:latin typeface="Blackadder ITC" pitchFamily="82" charset="0"/>
              </a:rPr>
              <a:t> </a:t>
            </a:r>
            <a:endParaRPr lang="en-US" dirty="0">
              <a:latin typeface="Blackadder ITC" pitchFamily="82" charset="0"/>
            </a:endParaRPr>
          </a:p>
        </p:txBody>
      </p:sp>
    </p:spTree>
    <p:extLst>
      <p:ext uri="{BB962C8B-B14F-4D97-AF65-F5344CB8AC3E}">
        <p14:creationId xmlns:p14="http://schemas.microsoft.com/office/powerpoint/2010/main" val="287476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83671" y="1613402"/>
            <a:ext cx="1996059"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bn-BD" sz="4000" b="1" dirty="0">
                <a:ln w="11430"/>
                <a:solidFill>
                  <a:srgbClr val="FFFF00"/>
                </a:solidFill>
                <a:effectLst>
                  <a:outerShdw blurRad="80000" dist="40000" dir="5040000" algn="tl">
                    <a:srgbClr val="000000">
                      <a:alpha val="30000"/>
                    </a:srgbClr>
                  </a:outerShdw>
                </a:effectLst>
                <a:latin typeface="NikoshBAN" pitchFamily="2" charset="0"/>
                <a:cs typeface="NikoshBAN" pitchFamily="2" charset="0"/>
              </a:rPr>
              <a:t>বাড়ির কাজ</a:t>
            </a:r>
            <a:endParaRPr lang="en-US" sz="4000" b="1" dirty="0">
              <a:ln w="11430"/>
              <a:solidFill>
                <a:srgbClr val="FFFF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3" name="TextBox 2"/>
          <p:cNvSpPr txBox="1"/>
          <p:nvPr/>
        </p:nvSpPr>
        <p:spPr>
          <a:xfrm>
            <a:off x="2189747" y="4038601"/>
            <a:ext cx="7995579" cy="1323439"/>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bn-BD"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বাংলাদেশের মুক্তিযুদ্ধে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অস্থায়ী</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সরকারের</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নাম</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কি?এইসরকারের</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চারটি</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সফলতা</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en-US" sz="4000" b="1" dirty="0" err="1">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লেখ</a:t>
            </a:r>
            <a:r>
              <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bn-BD"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a:t>
            </a:r>
            <a:endParaRPr lang="en-US" sz="40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Horizontal Scroll 5"/>
          <p:cNvSpPr/>
          <p:nvPr/>
        </p:nvSpPr>
        <p:spPr>
          <a:xfrm>
            <a:off x="1684421" y="3657600"/>
            <a:ext cx="10335125" cy="2695074"/>
          </a:xfrm>
          <a:prstGeom prst="horizontalScroll">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Callout 9"/>
          <p:cNvSpPr/>
          <p:nvPr/>
        </p:nvSpPr>
        <p:spPr>
          <a:xfrm>
            <a:off x="4572000" y="381000"/>
            <a:ext cx="2971800" cy="2590800"/>
          </a:xfrm>
          <a:prstGeom prst="wedgeEllipseCallout">
            <a:avLst>
              <a:gd name="adj1" fmla="val -37616"/>
              <a:gd name="adj2" fmla="val 82872"/>
            </a:avLst>
          </a:prstGeom>
          <a:noFill/>
          <a:ln w="60325"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40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324031A-65E7-4EF9-AAFA-B82C8BF57938}"/>
              </a:ext>
            </a:extLst>
          </p:cNvPr>
          <p:cNvSpPr/>
          <p:nvPr/>
        </p:nvSpPr>
        <p:spPr>
          <a:xfrm>
            <a:off x="388374" y="324461"/>
            <a:ext cx="11415252" cy="6091085"/>
          </a:xfrm>
          <a:prstGeom prst="rect">
            <a:avLst/>
          </a:prstGeom>
          <a:solidFill>
            <a:schemeClr val="accent2">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a:extLst>
              <a:ext uri="{FF2B5EF4-FFF2-40B4-BE49-F238E27FC236}">
                <a16:creationId xmlns="" xmlns:a16="http://schemas.microsoft.com/office/drawing/2014/main" id="{DF5FC9E9-B1A6-4B01-A47B-60089A830CD9}"/>
              </a:ext>
            </a:extLst>
          </p:cNvPr>
          <p:cNvSpPr/>
          <p:nvPr/>
        </p:nvSpPr>
        <p:spPr>
          <a:xfrm>
            <a:off x="0" y="0"/>
            <a:ext cx="12192000" cy="6858000"/>
          </a:xfrm>
          <a:prstGeom prst="frame">
            <a:avLst>
              <a:gd name="adj1" fmla="val 2608"/>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 xmlns:a16="http://schemas.microsoft.com/office/drawing/2014/main" id="{FA87D8C3-DA34-4DAC-8ED9-310F9A544576}"/>
              </a:ext>
            </a:extLst>
          </p:cNvPr>
          <p:cNvSpPr/>
          <p:nvPr/>
        </p:nvSpPr>
        <p:spPr>
          <a:xfrm>
            <a:off x="388374" y="368708"/>
            <a:ext cx="11415252" cy="6091085"/>
          </a:xfrm>
          <a:prstGeom prst="frame">
            <a:avLst>
              <a:gd name="adj1" fmla="val 691"/>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 xmlns:a16="http://schemas.microsoft.com/office/drawing/2014/main" id="{C0C1F3AF-B626-433F-B1C9-1A483E190F07}"/>
              </a:ext>
            </a:extLst>
          </p:cNvPr>
          <p:cNvSpPr/>
          <p:nvPr/>
        </p:nvSpPr>
        <p:spPr>
          <a:xfrm>
            <a:off x="268014" y="314326"/>
            <a:ext cx="11650717" cy="621921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9" name="Picture 8">
            <a:extLst>
              <a:ext uri="{FF2B5EF4-FFF2-40B4-BE49-F238E27FC236}">
                <a16:creationId xmlns="" xmlns:a16="http://schemas.microsoft.com/office/drawing/2014/main" id="{5CEC42CF-2CD2-4017-8E8C-A07889842C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4897"/>
          <a:stretch/>
        </p:blipFill>
        <p:spPr>
          <a:xfrm flipH="1">
            <a:off x="372082" y="4256094"/>
            <a:ext cx="11546649" cy="2233198"/>
          </a:xfrm>
          <a:prstGeom prst="rect">
            <a:avLst/>
          </a:prstGeom>
        </p:spPr>
      </p:pic>
      <p:sp>
        <p:nvSpPr>
          <p:cNvPr id="11" name="TextBox 10">
            <a:extLst>
              <a:ext uri="{FF2B5EF4-FFF2-40B4-BE49-F238E27FC236}">
                <a16:creationId xmlns="" xmlns:a16="http://schemas.microsoft.com/office/drawing/2014/main" id="{D588CE6D-6517-420B-9A4D-676A7BF137D0}"/>
              </a:ext>
            </a:extLst>
          </p:cNvPr>
          <p:cNvSpPr txBox="1"/>
          <p:nvPr/>
        </p:nvSpPr>
        <p:spPr>
          <a:xfrm>
            <a:off x="2598004" y="604079"/>
            <a:ext cx="6105832" cy="1446550"/>
          </a:xfrm>
          <a:prstGeom prst="rect">
            <a:avLst/>
          </a:prstGeom>
          <a:noFill/>
        </p:spPr>
        <p:txBody>
          <a:bodyPr wrap="square">
            <a:spAutoFit/>
          </a:bodyPr>
          <a:lstStyle/>
          <a:p>
            <a:pPr algn="ctr"/>
            <a:r>
              <a:rPr lang="bn-IN" sz="8800" b="1" dirty="0">
                <a:solidFill>
                  <a:srgbClr val="7030A0"/>
                </a:solidFill>
                <a:latin typeface="NikoshBAN" panose="02000000000000000000" pitchFamily="2" charset="0"/>
                <a:cs typeface="NikoshBAN" panose="02000000000000000000" pitchFamily="2" charset="0"/>
              </a:rPr>
              <a:t>ধন্যবাদ</a:t>
            </a:r>
            <a:r>
              <a:rPr lang="en-US" sz="8800" b="1" dirty="0">
                <a:solidFill>
                  <a:srgbClr val="7030A0"/>
                </a:solidFill>
                <a:latin typeface="NikoshBAN" panose="02000000000000000000" pitchFamily="2" charset="0"/>
                <a:cs typeface="NikoshBAN" panose="02000000000000000000" pitchFamily="2" charset="0"/>
              </a:rPr>
              <a:t> </a:t>
            </a:r>
            <a:r>
              <a:rPr lang="bn-IN" sz="8800" b="1" dirty="0">
                <a:solidFill>
                  <a:srgbClr val="7030A0"/>
                </a:solidFill>
                <a:latin typeface="NikoshBAN" panose="02000000000000000000" pitchFamily="2" charset="0"/>
                <a:cs typeface="NikoshBAN" panose="02000000000000000000" pitchFamily="2" charset="0"/>
              </a:rPr>
              <a:t>সবাইকে  </a:t>
            </a:r>
            <a:endParaRPr lang="en-US" sz="8800" b="1" dirty="0">
              <a:solidFill>
                <a:srgbClr val="7030A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650" y="2378537"/>
            <a:ext cx="4050699" cy="2661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5800244"/>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324031A-65E7-4EF9-AAFA-B82C8BF57938}"/>
              </a:ext>
            </a:extLst>
          </p:cNvPr>
          <p:cNvSpPr/>
          <p:nvPr/>
        </p:nvSpPr>
        <p:spPr>
          <a:xfrm>
            <a:off x="388374" y="339210"/>
            <a:ext cx="11415252" cy="6091085"/>
          </a:xfrm>
          <a:prstGeom prst="rect">
            <a:avLst/>
          </a:prstGeom>
          <a:solidFill>
            <a:schemeClr val="bg2">
              <a:lumMod val="9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ame 1">
            <a:extLst>
              <a:ext uri="{FF2B5EF4-FFF2-40B4-BE49-F238E27FC236}">
                <a16:creationId xmlns="" xmlns:a16="http://schemas.microsoft.com/office/drawing/2014/main" id="{DF5FC9E9-B1A6-4B01-A47B-60089A830CD9}"/>
              </a:ext>
            </a:extLst>
          </p:cNvPr>
          <p:cNvSpPr/>
          <p:nvPr/>
        </p:nvSpPr>
        <p:spPr>
          <a:xfrm>
            <a:off x="0" y="0"/>
            <a:ext cx="12192000" cy="6858000"/>
          </a:xfrm>
          <a:prstGeom prst="frame">
            <a:avLst>
              <a:gd name="adj1" fmla="val 2608"/>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 xmlns:a16="http://schemas.microsoft.com/office/drawing/2014/main" id="{FA87D8C3-DA34-4DAC-8ED9-310F9A544576}"/>
              </a:ext>
            </a:extLst>
          </p:cNvPr>
          <p:cNvSpPr/>
          <p:nvPr/>
        </p:nvSpPr>
        <p:spPr>
          <a:xfrm>
            <a:off x="388374" y="368708"/>
            <a:ext cx="11415252" cy="6091085"/>
          </a:xfrm>
          <a:prstGeom prst="frame">
            <a:avLst>
              <a:gd name="adj1" fmla="val 691"/>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E4C8EF66-3FF8-4C96-986C-782324F67E8D}"/>
              </a:ext>
            </a:extLst>
          </p:cNvPr>
          <p:cNvSpPr txBox="1"/>
          <p:nvPr/>
        </p:nvSpPr>
        <p:spPr>
          <a:xfrm>
            <a:off x="1317522" y="1489587"/>
            <a:ext cx="4778478" cy="769441"/>
          </a:xfrm>
          <a:prstGeom prst="rect">
            <a:avLst/>
          </a:prstGeom>
          <a:noFill/>
        </p:spPr>
        <p:txBody>
          <a:bodyPr wrap="square" rtlCol="0">
            <a:spAutoFit/>
          </a:bodyPr>
          <a:lstStyle/>
          <a:p>
            <a:endParaRPr lang="en-US" sz="44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 xmlns:a16="http://schemas.microsoft.com/office/drawing/2014/main" id="{2A1CDC5D-0AA7-46D1-85CA-0104754DCCBC}"/>
              </a:ext>
            </a:extLst>
          </p:cNvPr>
          <p:cNvSpPr/>
          <p:nvPr/>
        </p:nvSpPr>
        <p:spPr>
          <a:xfrm>
            <a:off x="6331526" y="965011"/>
            <a:ext cx="3810001" cy="5056910"/>
          </a:xfrm>
          <a:prstGeom prst="rect">
            <a:avLst/>
          </a:prstGeom>
          <a:solidFill>
            <a:schemeClr val="accent1">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tx1"/>
                </a:solidFill>
                <a:latin typeface="Nikosh" panose="02000000000000000000" pitchFamily="2" charset="0"/>
                <a:cs typeface="Nikosh" panose="02000000000000000000" pitchFamily="2" charset="0"/>
              </a:rPr>
              <a:t>শ্রেনি-পঞ্ছম</a:t>
            </a:r>
          </a:p>
          <a:p>
            <a:r>
              <a:rPr lang="bn-IN" sz="3600" dirty="0">
                <a:solidFill>
                  <a:schemeClr val="tx1"/>
                </a:solidFill>
                <a:latin typeface="Nikosh" panose="02000000000000000000" pitchFamily="2" charset="0"/>
                <a:cs typeface="Nikosh" panose="02000000000000000000" pitchFamily="2" charset="0"/>
              </a:rPr>
              <a:t>বিষয়-বাংলাদেশ ও বিশ্ব পরিচয়</a:t>
            </a:r>
          </a:p>
          <a:p>
            <a:r>
              <a:rPr lang="bn-IN" sz="3600" dirty="0">
                <a:solidFill>
                  <a:schemeClr val="tx1"/>
                </a:solidFill>
                <a:latin typeface="Nikosh" panose="02000000000000000000" pitchFamily="2" charset="0"/>
                <a:cs typeface="Nikosh" panose="02000000000000000000" pitchFamily="2" charset="0"/>
              </a:rPr>
              <a:t>অধ্যায়-১</a:t>
            </a:r>
          </a:p>
          <a:p>
            <a:r>
              <a:rPr lang="bn-IN" sz="3600" dirty="0">
                <a:solidFill>
                  <a:schemeClr val="tx1"/>
                </a:solidFill>
                <a:latin typeface="Nikosh" panose="02000000000000000000" pitchFamily="2" charset="0"/>
                <a:cs typeface="Nikosh" panose="02000000000000000000" pitchFamily="2" charset="0"/>
              </a:rPr>
              <a:t>আমদের মুক্তিযুদ্ধ</a:t>
            </a:r>
            <a:endParaRPr lang="bn-IN" sz="3600" dirty="0">
              <a:solidFill>
                <a:schemeClr val="tx1"/>
              </a:solidFill>
              <a:latin typeface="Nikosh" panose="02000000000000000000" pitchFamily="2" charset="0"/>
              <a:cs typeface="Nikosh" panose="02000000000000000000" pitchFamily="2" charset="0"/>
            </a:endParaRPr>
          </a:p>
        </p:txBody>
      </p:sp>
      <p:sp>
        <p:nvSpPr>
          <p:cNvPr id="15" name="TextBox 14">
            <a:extLst>
              <a:ext uri="{FF2B5EF4-FFF2-40B4-BE49-F238E27FC236}">
                <a16:creationId xmlns="" xmlns:a16="http://schemas.microsoft.com/office/drawing/2014/main" id="{286AF371-438A-4763-AA81-1F0509D922A1}"/>
              </a:ext>
            </a:extLst>
          </p:cNvPr>
          <p:cNvSpPr txBox="1"/>
          <p:nvPr/>
        </p:nvSpPr>
        <p:spPr>
          <a:xfrm>
            <a:off x="6331526" y="1191685"/>
            <a:ext cx="3463638" cy="1631216"/>
          </a:xfrm>
          <a:prstGeom prst="rect">
            <a:avLst/>
          </a:prstGeom>
          <a:noFill/>
        </p:spPr>
        <p:txBody>
          <a:bodyPr wrap="square" rtlCol="0">
            <a:spAutoFit/>
          </a:bodyPr>
          <a:lstStyle/>
          <a:p>
            <a:pPr algn="ct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IN" sz="2800" b="1"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 xmlns:a16="http://schemas.microsoft.com/office/drawing/2014/main" xmlns:lc="http://schemas.openxmlformats.org/drawingml/2006/lockedCanvas" id="{A0D4D86C-2DB3-4548-9A4E-84AA373B18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53890" y="831273"/>
            <a:ext cx="498765" cy="5126182"/>
          </a:xfrm>
          <a:prstGeom prst="rect">
            <a:avLst/>
          </a:prstGeom>
        </p:spPr>
      </p:pic>
      <p:sp>
        <p:nvSpPr>
          <p:cNvPr id="10" name="TextBox 9"/>
          <p:cNvSpPr txBox="1"/>
          <p:nvPr/>
        </p:nvSpPr>
        <p:spPr>
          <a:xfrm>
            <a:off x="1094509" y="5902036"/>
            <a:ext cx="6766382" cy="369332"/>
          </a:xfrm>
          <a:prstGeom prst="rect">
            <a:avLst/>
          </a:prstGeom>
          <a:noFill/>
        </p:spPr>
        <p:txBody>
          <a:bodyPr wrap="square" rtlCol="0">
            <a:spAutoFit/>
          </a:bodyPr>
          <a:lstStyle/>
          <a:p>
            <a:r>
              <a:rPr lang="en-US" dirty="0" err="1" smtClean="0">
                <a:latin typeface="Blackadder ITC" pitchFamily="82" charset="0"/>
              </a:rPr>
              <a:t>Rehena</a:t>
            </a:r>
            <a:r>
              <a:rPr lang="en-US" dirty="0" smtClean="0">
                <a:latin typeface="Blackadder ITC" pitchFamily="82" charset="0"/>
              </a:rPr>
              <a:t> </a:t>
            </a:r>
            <a:r>
              <a:rPr lang="en-US" dirty="0" err="1" smtClean="0">
                <a:latin typeface="Blackadder ITC" pitchFamily="82" charset="0"/>
              </a:rPr>
              <a:t>pervin</a:t>
            </a:r>
            <a:r>
              <a:rPr lang="en-US" dirty="0" smtClean="0">
                <a:latin typeface="Blackadder ITC" pitchFamily="82" charset="0"/>
              </a:rPr>
              <a:t> </a:t>
            </a:r>
            <a:endParaRPr lang="en-US" dirty="0">
              <a:latin typeface="Blackadder ITC" pitchFamily="8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522" y="986521"/>
            <a:ext cx="3336835" cy="4815685"/>
          </a:xfrm>
          <a:prstGeom prst="rect">
            <a:avLst/>
          </a:prstGeom>
        </p:spPr>
      </p:pic>
    </p:spTree>
    <p:extLst>
      <p:ext uri="{BB962C8B-B14F-4D97-AF65-F5344CB8AC3E}">
        <p14:creationId xmlns:p14="http://schemas.microsoft.com/office/powerpoint/2010/main" val="275921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1439863"/>
            <a:ext cx="4495800" cy="25146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1752600" y="381001"/>
            <a:ext cx="45720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গানটি শোন এবং সবাই উঠে দাঁড়াও</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12"/>
          <p:cNvSpPr txBox="1"/>
          <p:nvPr/>
        </p:nvSpPr>
        <p:spPr>
          <a:xfrm>
            <a:off x="6362700" y="4495800"/>
            <a:ext cx="3581400" cy="1828800"/>
          </a:xfrm>
          <a:prstGeom prst="rect">
            <a:avLst/>
          </a:prstGeom>
          <a:noFill/>
        </p:spPr>
        <p:txBody>
          <a:bodyPr>
            <a:prstTxWarp prst="textPlain">
              <a:avLst/>
            </a:prstTxWarp>
            <a:spAutoFit/>
          </a:bodyPr>
          <a:lstStyle/>
          <a:p>
            <a:pPr>
              <a:defRPr/>
            </a:pPr>
            <a:r>
              <a:rPr lang="bn-BD" dirty="0"/>
              <a:t> </a:t>
            </a:r>
            <a:r>
              <a:rPr lang="bn-BD" sz="6000" b="1" dirty="0">
                <a:gradFill>
                  <a:gsLst>
                    <a:gs pos="0">
                      <a:schemeClr val="accent1">
                        <a:tint val="66000"/>
                        <a:satMod val="160000"/>
                      </a:schemeClr>
                    </a:gs>
                    <a:gs pos="50000">
                      <a:srgbClr val="FF0000"/>
                    </a:gs>
                    <a:gs pos="100000">
                      <a:schemeClr val="accent1">
                        <a:tint val="23500"/>
                        <a:satMod val="160000"/>
                      </a:schemeClr>
                    </a:gs>
                  </a:gsLst>
                  <a:lin ang="4200000" scaled="0"/>
                </a:gradFill>
                <a:effectLst>
                  <a:outerShdw blurRad="38100" dist="38100" dir="2700000" algn="tl">
                    <a:srgbClr val="000000">
                      <a:alpha val="43137"/>
                    </a:srgbClr>
                  </a:outerShdw>
                </a:effectLst>
                <a:latin typeface="NikoshBAN" pitchFamily="2" charset="0"/>
                <a:cs typeface="NikoshBAN" pitchFamily="2" charset="0"/>
              </a:rPr>
              <a:t>রক্তিম শুভেচ্ছা </a:t>
            </a:r>
            <a:endParaRPr lang="en-US" sz="6000" b="1" dirty="0">
              <a:gradFill>
                <a:gsLst>
                  <a:gs pos="0">
                    <a:schemeClr val="accent1">
                      <a:tint val="66000"/>
                      <a:satMod val="160000"/>
                    </a:schemeClr>
                  </a:gs>
                  <a:gs pos="50000">
                    <a:srgbClr val="FF0000"/>
                  </a:gs>
                  <a:gs pos="100000">
                    <a:schemeClr val="accent1">
                      <a:tint val="23500"/>
                      <a:satMod val="160000"/>
                    </a:schemeClr>
                  </a:gs>
                </a:gsLst>
                <a:lin ang="4200000" scaled="0"/>
              </a:gra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1026" name="Object 34">
            <a:hlinkClick r:id="" action="ppaction://ole?verb=0"/>
          </p:cNvPr>
          <p:cNvGraphicFramePr>
            <a:graphicFrameLocks noChangeAspect="1"/>
          </p:cNvGraphicFramePr>
          <p:nvPr>
            <p:extLst>
              <p:ext uri="{D42A27DB-BD31-4B8C-83A1-F6EECF244321}">
                <p14:modId xmlns:p14="http://schemas.microsoft.com/office/powerpoint/2010/main" val="530175316"/>
              </p:ext>
            </p:extLst>
          </p:nvPr>
        </p:nvGraphicFramePr>
        <p:xfrm>
          <a:off x="2857500" y="5191125"/>
          <a:ext cx="406400" cy="43815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4" imgW="407160" imgH="437760" progId="Package">
                  <p:embed/>
                </p:oleObj>
              </mc:Choice>
              <mc:Fallback>
                <p:oleObj name="Packager Shell Object" showAsIcon="1" r:id="rId4" imgW="407160" imgH="437760" progId="Package">
                  <p:embed/>
                  <p:pic>
                    <p:nvPicPr>
                      <p:cNvPr id="1026" name="Object 34">
                        <a:hlinkClick r:id="" action="ppaction://ole?verb=0"/>
                      </p:cNvPr>
                      <p:cNvPicPr>
                        <a:picLocks noChangeAspect="1" noChangeArrowheads="1"/>
                      </p:cNvPicPr>
                      <p:nvPr/>
                    </p:nvPicPr>
                    <p:blipFill>
                      <a:blip r:embed="rId5"/>
                      <a:srcRect/>
                      <a:stretch>
                        <a:fillRect/>
                      </a:stretch>
                    </p:blipFill>
                    <p:spPr bwMode="auto">
                      <a:xfrm>
                        <a:off x="2857500" y="5191125"/>
                        <a:ext cx="406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2371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992" y="3668724"/>
            <a:ext cx="3861528" cy="1863623"/>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27" y="829343"/>
            <a:ext cx="3846345" cy="2114604"/>
          </a:xfrm>
          <a:prstGeom prst="snip2DiagRect">
            <a:avLst/>
          </a:prstGeom>
          <a:solidFill>
            <a:srgbClr val="FFFFFF">
              <a:shade val="85000"/>
            </a:srgbClr>
          </a:solidFill>
          <a:ln w="5715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2" name="TextBox 31"/>
          <p:cNvSpPr txBox="1"/>
          <p:nvPr/>
        </p:nvSpPr>
        <p:spPr>
          <a:xfrm>
            <a:off x="7310467" y="2992821"/>
            <a:ext cx="6209207" cy="707886"/>
          </a:xfrm>
          <a:prstGeom prst="rect">
            <a:avLst/>
          </a:prstGeom>
          <a:noFill/>
        </p:spPr>
        <p:txBody>
          <a:bodyPr wrap="square" rtlCol="0">
            <a:spAutoFit/>
          </a:bodyPr>
          <a:lstStyle/>
          <a:p>
            <a:r>
              <a:rPr lang="bn-IN" sz="4000" dirty="0">
                <a:solidFill>
                  <a:srgbClr val="C00000"/>
                </a:solidFill>
                <a:latin typeface="NikoshBAN" panose="02000000000000000000" pitchFamily="2" charset="0"/>
                <a:cs typeface="NikoshBAN" panose="02000000000000000000" pitchFamily="2" charset="0"/>
              </a:rPr>
              <a:t>ছবি গুলো কিসের বলতে পার?</a:t>
            </a:r>
            <a:endParaRPr lang="en-US" sz="4000" dirty="0">
              <a:solidFill>
                <a:srgbClr val="C00000"/>
              </a:solidFill>
              <a:latin typeface="NikoshBAN" panose="02000000000000000000" pitchFamily="2" charset="0"/>
              <a:cs typeface="NikoshBAN" panose="02000000000000000000" pitchFamily="2" charset="0"/>
            </a:endParaRPr>
          </a:p>
        </p:txBody>
      </p:sp>
      <p:sp>
        <p:nvSpPr>
          <p:cNvPr id="30" name="Right Arrow 29"/>
          <p:cNvSpPr/>
          <p:nvPr/>
        </p:nvSpPr>
        <p:spPr>
          <a:xfrm>
            <a:off x="6755951" y="3130460"/>
            <a:ext cx="554516" cy="376339"/>
          </a:xfrm>
          <a:prstGeom prst="righ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6905247" y="4355908"/>
            <a:ext cx="554516" cy="376339"/>
          </a:xfrm>
          <a:prstGeom prst="righ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475838" y="4203693"/>
            <a:ext cx="4473146" cy="646331"/>
          </a:xfrm>
          <a:prstGeom prst="rect">
            <a:avLst/>
          </a:prstGeom>
          <a:noFill/>
        </p:spPr>
        <p:txBody>
          <a:bodyPr wrap="square" rtlCol="0">
            <a:spAutoFit/>
          </a:bodyPr>
          <a:lstStyle/>
          <a:p>
            <a:r>
              <a:rPr lang="bn-IN" sz="3600" dirty="0">
                <a:solidFill>
                  <a:srgbClr val="C00000"/>
                </a:solidFill>
                <a:latin typeface="NikoshBAN" panose="02000000000000000000" pitchFamily="2" charset="0"/>
                <a:cs typeface="NikoshBAN" panose="02000000000000000000" pitchFamily="2" charset="0"/>
              </a:rPr>
              <a:t>আমাদের মুক্তিযুদ্ধের ছবি</a:t>
            </a:r>
            <a:r>
              <a:rPr lang="bn-IN" dirty="0"/>
              <a:t>।</a:t>
            </a:r>
            <a:endParaRPr lang="en-US" dirty="0"/>
          </a:p>
        </p:txBody>
      </p:sp>
    </p:spTree>
    <p:extLst>
      <p:ext uri="{BB962C8B-B14F-4D97-AF65-F5344CB8AC3E}">
        <p14:creationId xmlns:p14="http://schemas.microsoft.com/office/powerpoint/2010/main" val="1216473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animBg="1"/>
      <p:bldP spid="33"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371601"/>
            <a:ext cx="8229600" cy="1200329"/>
          </a:xfrm>
          <a:prstGeom prst="rect">
            <a:avLst/>
          </a:prstGeom>
        </p:spPr>
        <p:txBody>
          <a:bodyPr>
            <a:spAutoFit/>
          </a:bodyPr>
          <a:lstStyle/>
          <a:p>
            <a:pPr algn="ctr">
              <a:defRPr/>
            </a:pPr>
            <a:r>
              <a:rPr lang="bn-BD" sz="7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আজকের আলোচনার বিষয় </a:t>
            </a:r>
          </a:p>
        </p:txBody>
      </p:sp>
      <p:sp>
        <p:nvSpPr>
          <p:cNvPr id="3" name="Rectangle 2"/>
          <p:cNvSpPr/>
          <p:nvPr/>
        </p:nvSpPr>
        <p:spPr>
          <a:xfrm>
            <a:off x="1693937" y="3116180"/>
            <a:ext cx="9194642" cy="255454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আমাদের</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মুক্তি</a:t>
            </a:r>
            <a:r>
              <a:rPr lang="bn-BD"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যু</a:t>
            </a:r>
            <a:r>
              <a:rPr lang="b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দ্ধঃ</a:t>
            </a:r>
          </a:p>
          <a:p>
            <a:pPr algn="ctr">
              <a:defRPr/>
            </a:pPr>
            <a:r>
              <a:rPr lang="bn-IN"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a:t>
            </a:r>
            <a:r>
              <a:rPr lang="en-US"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যুদ্ধের</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b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সুচনা</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a:t>
            </a:r>
            <a:endParaRPr lang="bn-BD"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12169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ounded Rectangle 28"/>
          <p:cNvSpPr/>
          <p:nvPr/>
        </p:nvSpPr>
        <p:spPr>
          <a:xfrm>
            <a:off x="2819400" y="381000"/>
            <a:ext cx="6553200" cy="13716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 ফল</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30" name="Group 29"/>
          <p:cNvGrpSpPr>
            <a:grpSpLocks/>
          </p:cNvGrpSpPr>
          <p:nvPr/>
        </p:nvGrpSpPr>
        <p:grpSpPr bwMode="auto">
          <a:xfrm>
            <a:off x="2371257" y="2222926"/>
            <a:ext cx="8077200" cy="685800"/>
            <a:chOff x="228600" y="1828800"/>
            <a:chExt cx="8077200" cy="685800"/>
          </a:xfrm>
          <a:solidFill>
            <a:schemeClr val="accent4">
              <a:lumMod val="60000"/>
              <a:lumOff val="40000"/>
            </a:schemeClr>
          </a:solidFill>
        </p:grpSpPr>
        <p:sp>
          <p:nvSpPr>
            <p:cNvPr id="31" name="Rounded Rectangle 30"/>
            <p:cNvSpPr/>
            <p:nvPr/>
          </p:nvSpPr>
          <p:spPr>
            <a:xfrm>
              <a:off x="990600" y="1828800"/>
              <a:ext cx="7315200" cy="685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800" dirty="0">
                  <a:solidFill>
                    <a:schemeClr val="tx1"/>
                  </a:solidFill>
                  <a:latin typeface="NikoshBAN" pitchFamily="2" charset="0"/>
                  <a:cs typeface="NikoshBAN" pitchFamily="2" charset="0"/>
                </a:rPr>
                <a:t>এই পাঠ শেষে শিক্ষার্থীরাঃ-</a:t>
              </a:r>
              <a:endParaRPr lang="en-US" sz="4800" dirty="0">
                <a:solidFill>
                  <a:schemeClr val="tx1"/>
                </a:solidFill>
                <a:latin typeface="NikoshBAN" pitchFamily="2" charset="0"/>
                <a:cs typeface="NikoshBAN" pitchFamily="2" charset="0"/>
              </a:endParaRPr>
            </a:p>
          </p:txBody>
        </p:sp>
        <p:sp>
          <p:nvSpPr>
            <p:cNvPr id="32" name="Quad Arrow Callout 31"/>
            <p:cNvSpPr/>
            <p:nvPr/>
          </p:nvSpPr>
          <p:spPr>
            <a:xfrm>
              <a:off x="228600" y="1828800"/>
              <a:ext cx="762000" cy="609600"/>
            </a:xfrm>
            <a:prstGeom prst="quadArrowCallout">
              <a:avLst>
                <a:gd name="adj1" fmla="val 18515"/>
                <a:gd name="adj2" fmla="val 18515"/>
                <a:gd name="adj3" fmla="val 18515"/>
                <a:gd name="adj4" fmla="val 48123"/>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 name="Group 33"/>
          <p:cNvGrpSpPr>
            <a:grpSpLocks/>
          </p:cNvGrpSpPr>
          <p:nvPr/>
        </p:nvGrpSpPr>
        <p:grpSpPr bwMode="auto">
          <a:xfrm>
            <a:off x="2317539" y="3145194"/>
            <a:ext cx="8153400" cy="685800"/>
            <a:chOff x="152400" y="3657600"/>
            <a:chExt cx="8153400" cy="685800"/>
          </a:xfrm>
          <a:solidFill>
            <a:schemeClr val="accent4">
              <a:lumMod val="60000"/>
              <a:lumOff val="40000"/>
            </a:schemeClr>
          </a:solidFill>
        </p:grpSpPr>
        <p:sp>
          <p:nvSpPr>
            <p:cNvPr id="35" name="Rounded Rectangle 34"/>
            <p:cNvSpPr/>
            <p:nvPr/>
          </p:nvSpPr>
          <p:spPr>
            <a:xfrm>
              <a:off x="990600" y="3657600"/>
              <a:ext cx="7315200" cy="685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3200" dirty="0">
                  <a:solidFill>
                    <a:schemeClr val="tx1"/>
                  </a:solidFill>
                  <a:latin typeface="NikoshBAN" pitchFamily="2" charset="0"/>
                  <a:cs typeface="NikoshBAN" pitchFamily="2" charset="0"/>
                </a:rPr>
                <a:t>মুজিবনগর </a:t>
              </a:r>
              <a:r>
                <a:rPr lang="bn-BD" sz="3200" dirty="0">
                  <a:solidFill>
                    <a:schemeClr val="tx1"/>
                  </a:solidFill>
                  <a:latin typeface="NikoshBAN" pitchFamily="2" charset="0"/>
                  <a:cs typeface="NikoshBAN" pitchFamily="2" charset="0"/>
                </a:rPr>
                <a:t> সম্পর্কে বলতে পারবে। </a:t>
              </a:r>
              <a:endParaRPr lang="en-US" sz="3200" dirty="0">
                <a:solidFill>
                  <a:schemeClr val="tx1"/>
                </a:solidFill>
                <a:latin typeface="NikoshBAN" pitchFamily="2" charset="0"/>
                <a:cs typeface="NikoshBAN" pitchFamily="2" charset="0"/>
              </a:endParaRPr>
            </a:p>
          </p:txBody>
        </p:sp>
        <p:sp>
          <p:nvSpPr>
            <p:cNvPr id="36" name="Quad Arrow Callout 35"/>
            <p:cNvSpPr/>
            <p:nvPr/>
          </p:nvSpPr>
          <p:spPr>
            <a:xfrm>
              <a:off x="152400" y="3733800"/>
              <a:ext cx="762000" cy="609600"/>
            </a:xfrm>
            <a:prstGeom prst="quad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grpSp>
      <p:grpSp>
        <p:nvGrpSpPr>
          <p:cNvPr id="37" name="Group 14"/>
          <p:cNvGrpSpPr>
            <a:grpSpLocks/>
          </p:cNvGrpSpPr>
          <p:nvPr/>
        </p:nvGrpSpPr>
        <p:grpSpPr bwMode="auto">
          <a:xfrm>
            <a:off x="2458293" y="4028640"/>
            <a:ext cx="8212733" cy="1000834"/>
            <a:chOff x="592563" y="5790831"/>
            <a:chExt cx="8129081" cy="685800"/>
          </a:xfrm>
          <a:solidFill>
            <a:schemeClr val="accent4">
              <a:lumMod val="60000"/>
              <a:lumOff val="40000"/>
            </a:schemeClr>
          </a:solidFill>
        </p:grpSpPr>
        <p:sp>
          <p:nvSpPr>
            <p:cNvPr id="38" name="Rounded Rectangle 37"/>
            <p:cNvSpPr/>
            <p:nvPr/>
          </p:nvSpPr>
          <p:spPr>
            <a:xfrm>
              <a:off x="1406444" y="5790831"/>
              <a:ext cx="7315200" cy="685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IN" sz="32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 মুজিবনগর সরকারের ভুমিকা </a:t>
              </a:r>
              <a:r>
                <a:rPr lang="bn-BD" sz="32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সম্পর্কে আলোচনা করতে পারবে।</a:t>
              </a:r>
              <a:endParaRPr lang="en-US" sz="3200" b="1" dirty="0">
                <a:ln w="1905"/>
                <a:solidFill>
                  <a:schemeClr val="tx1"/>
                </a:solidFill>
                <a:effectLst>
                  <a:innerShdw blurRad="69850" dist="43180" dir="5400000">
                    <a:srgbClr val="000000">
                      <a:alpha val="65000"/>
                    </a:srgbClr>
                  </a:innerShdw>
                </a:effectLst>
              </a:endParaRPr>
            </a:p>
          </p:txBody>
        </p:sp>
        <p:sp>
          <p:nvSpPr>
            <p:cNvPr id="39" name="Quad Arrow Callout 38"/>
            <p:cNvSpPr/>
            <p:nvPr/>
          </p:nvSpPr>
          <p:spPr>
            <a:xfrm>
              <a:off x="592563" y="5815645"/>
              <a:ext cx="762000" cy="609600"/>
            </a:xfrm>
            <a:prstGeom prst="quadArrowCallou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grpSp>
    </p:spTree>
    <p:extLst>
      <p:ext uri="{BB962C8B-B14F-4D97-AF65-F5344CB8AC3E}">
        <p14:creationId xmlns:p14="http://schemas.microsoft.com/office/powerpoint/2010/main" val="3102726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042" y="1112620"/>
            <a:ext cx="4069842" cy="2939036"/>
          </a:xfrm>
          <a:prstGeom prst="rect">
            <a:avLst/>
          </a:prstGeom>
          <a:ln w="228600" cap="sq" cmpd="thickThin">
            <a:solidFill>
              <a:srgbClr val="FF0000"/>
            </a:solidFill>
            <a:prstDash val="solid"/>
            <a:miter lim="800000"/>
          </a:ln>
          <a:effectLst>
            <a:innerShdw blurRad="76200">
              <a:srgbClr val="000000"/>
            </a:innerShdw>
          </a:effectLst>
        </p:spPr>
      </p:pic>
      <p:sp>
        <p:nvSpPr>
          <p:cNvPr id="29" name="TextBox 28"/>
          <p:cNvSpPr txBox="1"/>
          <p:nvPr/>
        </p:nvSpPr>
        <p:spPr>
          <a:xfrm>
            <a:off x="2776178" y="4920916"/>
            <a:ext cx="7498791" cy="830997"/>
          </a:xfrm>
          <a:prstGeom prst="rect">
            <a:avLst/>
          </a:prstGeom>
          <a:noFill/>
        </p:spPr>
        <p:txBody>
          <a:bodyPr wrap="square" rtlCol="0">
            <a:spAutoFit/>
          </a:bodyPr>
          <a:lstStyle/>
          <a:p>
            <a:r>
              <a:rPr lang="bn-IN" sz="4800" dirty="0">
                <a:solidFill>
                  <a:srgbClr val="FF0000"/>
                </a:solidFill>
                <a:latin typeface="Nikosh" panose="02000000000000000000" pitchFamily="2" charset="0"/>
                <a:cs typeface="Nikosh" panose="02000000000000000000" pitchFamily="2" charset="0"/>
              </a:rPr>
              <a:t>ছবিতে কি দেখতে পাচ্ছ?</a:t>
            </a:r>
            <a:endParaRPr lang="en-US" sz="4800" dirty="0">
              <a:solidFill>
                <a:srgbClr val="FF0000"/>
              </a:solidFill>
              <a:latin typeface="Nikosh" panose="02000000000000000000" pitchFamily="2" charset="0"/>
              <a:cs typeface="Nikosh" panose="02000000000000000000" pitchFamily="2" charset="0"/>
            </a:endParaRPr>
          </a:p>
        </p:txBody>
      </p:sp>
      <p:sp>
        <p:nvSpPr>
          <p:cNvPr id="30" name="TextBox 29"/>
          <p:cNvSpPr txBox="1"/>
          <p:nvPr/>
        </p:nvSpPr>
        <p:spPr>
          <a:xfrm>
            <a:off x="2959768" y="5931904"/>
            <a:ext cx="9232232" cy="646331"/>
          </a:xfrm>
          <a:prstGeom prst="rect">
            <a:avLst/>
          </a:prstGeom>
          <a:noFill/>
        </p:spPr>
        <p:txBody>
          <a:bodyPr wrap="square" rtlCol="0">
            <a:spAutoFit/>
          </a:bodyPr>
          <a:lstStyle/>
          <a:p>
            <a:r>
              <a:rPr lang="en-US" sz="3600" dirty="0" err="1">
                <a:solidFill>
                  <a:srgbClr val="7030A0"/>
                </a:solidFill>
                <a:latin typeface="NikoshBAN" panose="02000000000000000000" pitchFamily="2" charset="0"/>
                <a:cs typeface="NikoshBAN" panose="02000000000000000000" pitchFamily="2" charset="0"/>
              </a:rPr>
              <a:t>আমাদের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মহান</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নেতা</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জাতীর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পিতা</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বঙ্গবন্ধু</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শেখ</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মুজিবুর</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রহমান</a:t>
            </a:r>
            <a:r>
              <a:rPr lang="en-US" sz="3600" dirty="0">
                <a:solidFill>
                  <a:srgbClr val="7030A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495973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9"/>
                                        </p:tgtEl>
                                        <p:attrNameLst>
                                          <p:attrName>ppt_y</p:attrName>
                                        </p:attrNameLst>
                                      </p:cBhvr>
                                      <p:tavLst>
                                        <p:tav tm="0">
                                          <p:val>
                                            <p:strVal val="#ppt_y"/>
                                          </p:val>
                                        </p:tav>
                                        <p:tav tm="100000">
                                          <p:val>
                                            <p:strVal val="#ppt_y"/>
                                          </p:val>
                                        </p:tav>
                                      </p:tavLst>
                                    </p:anim>
                                    <p:anim calcmode="lin" valueType="num">
                                      <p:cBhvr>
                                        <p:cTn id="1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80">
                                          <p:stCondLst>
                                            <p:cond delay="0"/>
                                          </p:stCondLst>
                                        </p:cTn>
                                        <p:tgtEl>
                                          <p:spTgt spid="30"/>
                                        </p:tgtEl>
                                      </p:cBhvr>
                                    </p:animEffect>
                                    <p:anim calcmode="lin" valueType="num">
                                      <p:cBhvr>
                                        <p:cTn id="2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7" dur="26">
                                          <p:stCondLst>
                                            <p:cond delay="650"/>
                                          </p:stCondLst>
                                        </p:cTn>
                                        <p:tgtEl>
                                          <p:spTgt spid="30"/>
                                        </p:tgtEl>
                                      </p:cBhvr>
                                      <p:to x="100000" y="60000"/>
                                    </p:animScale>
                                    <p:animScale>
                                      <p:cBhvr>
                                        <p:cTn id="28" dur="166" decel="50000">
                                          <p:stCondLst>
                                            <p:cond delay="676"/>
                                          </p:stCondLst>
                                        </p:cTn>
                                        <p:tgtEl>
                                          <p:spTgt spid="30"/>
                                        </p:tgtEl>
                                      </p:cBhvr>
                                      <p:to x="100000" y="100000"/>
                                    </p:animScale>
                                    <p:animScale>
                                      <p:cBhvr>
                                        <p:cTn id="29" dur="26">
                                          <p:stCondLst>
                                            <p:cond delay="1312"/>
                                          </p:stCondLst>
                                        </p:cTn>
                                        <p:tgtEl>
                                          <p:spTgt spid="30"/>
                                        </p:tgtEl>
                                      </p:cBhvr>
                                      <p:to x="100000" y="80000"/>
                                    </p:animScale>
                                    <p:animScale>
                                      <p:cBhvr>
                                        <p:cTn id="30" dur="166" decel="50000">
                                          <p:stCondLst>
                                            <p:cond delay="1338"/>
                                          </p:stCondLst>
                                        </p:cTn>
                                        <p:tgtEl>
                                          <p:spTgt spid="30"/>
                                        </p:tgtEl>
                                      </p:cBhvr>
                                      <p:to x="100000" y="100000"/>
                                    </p:animScale>
                                    <p:animScale>
                                      <p:cBhvr>
                                        <p:cTn id="31" dur="26">
                                          <p:stCondLst>
                                            <p:cond delay="1642"/>
                                          </p:stCondLst>
                                        </p:cTn>
                                        <p:tgtEl>
                                          <p:spTgt spid="30"/>
                                        </p:tgtEl>
                                      </p:cBhvr>
                                      <p:to x="100000" y="90000"/>
                                    </p:animScale>
                                    <p:animScale>
                                      <p:cBhvr>
                                        <p:cTn id="32" dur="166" decel="50000">
                                          <p:stCondLst>
                                            <p:cond delay="1668"/>
                                          </p:stCondLst>
                                        </p:cTn>
                                        <p:tgtEl>
                                          <p:spTgt spid="30"/>
                                        </p:tgtEl>
                                      </p:cBhvr>
                                      <p:to x="100000" y="100000"/>
                                    </p:animScale>
                                    <p:animScale>
                                      <p:cBhvr>
                                        <p:cTn id="33" dur="26">
                                          <p:stCondLst>
                                            <p:cond delay="1808"/>
                                          </p:stCondLst>
                                        </p:cTn>
                                        <p:tgtEl>
                                          <p:spTgt spid="30"/>
                                        </p:tgtEl>
                                      </p:cBhvr>
                                      <p:to x="100000" y="95000"/>
                                    </p:animScale>
                                    <p:animScale>
                                      <p:cBhvr>
                                        <p:cTn id="3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88493" y="667532"/>
            <a:ext cx="1223185" cy="5616959"/>
            <a:chOff x="3565058" y="149716"/>
            <a:chExt cx="4292084" cy="6055706"/>
          </a:xfrm>
        </p:grpSpPr>
        <p:grpSp>
          <p:nvGrpSpPr>
            <p:cNvPr id="27" name="Group 26"/>
            <p:cNvGrpSpPr/>
            <p:nvPr/>
          </p:nvGrpSpPr>
          <p:grpSpPr>
            <a:xfrm>
              <a:off x="4161280" y="743085"/>
              <a:ext cx="3695862" cy="5462337"/>
              <a:chOff x="4101223" y="872869"/>
              <a:chExt cx="3695862" cy="5462337"/>
            </a:xfrm>
          </p:grpSpPr>
          <p:sp>
            <p:nvSpPr>
              <p:cNvPr id="3" name="Isosceles Triangle 1"/>
              <p:cNvSpPr/>
              <p:nvPr/>
            </p:nvSpPr>
            <p:spPr>
              <a:xfrm rot="835436">
                <a:off x="6297611" y="3465096"/>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1"/>
              <p:cNvSpPr/>
              <p:nvPr/>
            </p:nvSpPr>
            <p:spPr>
              <a:xfrm rot="835436">
                <a:off x="6094997" y="2022850"/>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1"/>
              <p:cNvSpPr/>
              <p:nvPr/>
            </p:nvSpPr>
            <p:spPr>
              <a:xfrm rot="20764564" flipH="1">
                <a:off x="5619689" y="1491157"/>
                <a:ext cx="197805" cy="142175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1"/>
              <p:cNvSpPr/>
              <p:nvPr/>
            </p:nvSpPr>
            <p:spPr>
              <a:xfrm rot="20764564" flipH="1">
                <a:off x="5171328" y="3029175"/>
                <a:ext cx="252700" cy="1504445"/>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
              <p:cNvSpPr/>
              <p:nvPr/>
            </p:nvSpPr>
            <p:spPr>
              <a:xfrm rot="19583447" flipH="1">
                <a:off x="4789494" y="3946650"/>
                <a:ext cx="409073" cy="2153653"/>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5336140" y="872869"/>
                <a:ext cx="1519721" cy="5462337"/>
              </a:xfrm>
              <a:custGeom>
                <a:avLst/>
                <a:gdLst>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0 w 1443790"/>
                  <a:gd name="connsiteY0" fmla="*/ 6292516 h 6292516"/>
                  <a:gd name="connsiteX1" fmla="*/ 721895 w 1443790"/>
                  <a:gd name="connsiteY1" fmla="*/ 0 h 6292516"/>
                  <a:gd name="connsiteX2" fmla="*/ 1443790 w 1443790"/>
                  <a:gd name="connsiteY2" fmla="*/ 6292516 h 6292516"/>
                  <a:gd name="connsiteX3" fmla="*/ 0 w 1443790"/>
                  <a:gd name="connsiteY3" fmla="*/ 6292516 h 6292516"/>
                  <a:gd name="connsiteX0" fmla="*/ 67885 w 1511675"/>
                  <a:gd name="connsiteY0" fmla="*/ 6292516 h 6292516"/>
                  <a:gd name="connsiteX1" fmla="*/ 789780 w 1511675"/>
                  <a:gd name="connsiteY1" fmla="*/ 0 h 6292516"/>
                  <a:gd name="connsiteX2" fmla="*/ 1511675 w 1511675"/>
                  <a:gd name="connsiteY2" fmla="*/ 6292516 h 6292516"/>
                  <a:gd name="connsiteX3" fmla="*/ 67885 w 1511675"/>
                  <a:gd name="connsiteY3" fmla="*/ 6292516 h 6292516"/>
                  <a:gd name="connsiteX0" fmla="*/ 65562 w 1509352"/>
                  <a:gd name="connsiteY0" fmla="*/ 6292516 h 6292516"/>
                  <a:gd name="connsiteX1" fmla="*/ 823552 w 1509352"/>
                  <a:gd name="connsiteY1" fmla="*/ 0 h 6292516"/>
                  <a:gd name="connsiteX2" fmla="*/ 1509352 w 1509352"/>
                  <a:gd name="connsiteY2" fmla="*/ 6292516 h 6292516"/>
                  <a:gd name="connsiteX3" fmla="*/ 65562 w 1509352"/>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77925"/>
                  <a:gd name="connsiteY0" fmla="*/ 6292516 h 6292516"/>
                  <a:gd name="connsiteX1" fmla="*/ 855730 w 1577925"/>
                  <a:gd name="connsiteY1" fmla="*/ 0 h 6292516"/>
                  <a:gd name="connsiteX2" fmla="*/ 1541530 w 1577925"/>
                  <a:gd name="connsiteY2" fmla="*/ 6292516 h 6292516"/>
                  <a:gd name="connsiteX3" fmla="*/ 97740 w 1577925"/>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97740 w 1541530"/>
                  <a:gd name="connsiteY0" fmla="*/ 6292516 h 6292516"/>
                  <a:gd name="connsiteX1" fmla="*/ 855730 w 1541530"/>
                  <a:gd name="connsiteY1" fmla="*/ 0 h 6292516"/>
                  <a:gd name="connsiteX2" fmla="*/ 1541530 w 1541530"/>
                  <a:gd name="connsiteY2" fmla="*/ 6292516 h 6292516"/>
                  <a:gd name="connsiteX3" fmla="*/ 97740 w 1541530"/>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7944 w 1521734"/>
                  <a:gd name="connsiteY0" fmla="*/ 6292516 h 6292516"/>
                  <a:gd name="connsiteX1" fmla="*/ 835934 w 1521734"/>
                  <a:gd name="connsiteY1" fmla="*/ 0 h 6292516"/>
                  <a:gd name="connsiteX2" fmla="*/ 1521734 w 1521734"/>
                  <a:gd name="connsiteY2" fmla="*/ 6292516 h 6292516"/>
                  <a:gd name="connsiteX3" fmla="*/ 77944 w 1521734"/>
                  <a:gd name="connsiteY3" fmla="*/ 6292516 h 6292516"/>
                  <a:gd name="connsiteX0" fmla="*/ 75931 w 1519721"/>
                  <a:gd name="connsiteY0" fmla="*/ 5751095 h 5751095"/>
                  <a:gd name="connsiteX1" fmla="*/ 857984 w 1519721"/>
                  <a:gd name="connsiteY1" fmla="*/ 0 h 5751095"/>
                  <a:gd name="connsiteX2" fmla="*/ 1519721 w 1519721"/>
                  <a:gd name="connsiteY2" fmla="*/ 5751095 h 5751095"/>
                  <a:gd name="connsiteX3" fmla="*/ 75931 w 1519721"/>
                  <a:gd name="connsiteY3" fmla="*/ 5751095 h 5751095"/>
                </a:gdLst>
                <a:ahLst/>
                <a:cxnLst>
                  <a:cxn ang="0">
                    <a:pos x="connsiteX0" y="connsiteY0"/>
                  </a:cxn>
                  <a:cxn ang="0">
                    <a:pos x="connsiteX1" y="connsiteY1"/>
                  </a:cxn>
                  <a:cxn ang="0">
                    <a:pos x="connsiteX2" y="connsiteY2"/>
                  </a:cxn>
                  <a:cxn ang="0">
                    <a:pos x="connsiteX3" y="connsiteY3"/>
                  </a:cxn>
                </a:cxnLst>
                <a:rect l="l" t="t" r="r" b="b"/>
                <a:pathLst>
                  <a:path w="1519721" h="5751095">
                    <a:moveTo>
                      <a:pt x="75931" y="5751095"/>
                    </a:moveTo>
                    <a:cubicBezTo>
                      <a:pt x="-224858" y="3665622"/>
                      <a:pt x="436878" y="2326105"/>
                      <a:pt x="857984" y="0"/>
                    </a:cubicBezTo>
                    <a:cubicBezTo>
                      <a:pt x="533131" y="2542672"/>
                      <a:pt x="857985" y="3894221"/>
                      <a:pt x="1519721" y="5751095"/>
                    </a:cubicBezTo>
                    <a:lnTo>
                      <a:pt x="75931" y="5751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65666" y="2733728"/>
                <a:ext cx="1231419" cy="1505325"/>
                <a:chOff x="6602627" y="2694855"/>
                <a:chExt cx="1231419" cy="1505325"/>
              </a:xfrm>
            </p:grpSpPr>
            <p:sp>
              <p:nvSpPr>
                <p:cNvPr id="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193900" y="1488246"/>
                <a:ext cx="1137270" cy="1186739"/>
                <a:chOff x="6602627" y="2694855"/>
                <a:chExt cx="1231419" cy="1505325"/>
              </a:xfrm>
            </p:grpSpPr>
            <p:sp>
              <p:nvSpPr>
                <p:cNvPr id="16"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4101223" y="2103654"/>
                <a:ext cx="1201081" cy="1427579"/>
                <a:chOff x="6602627" y="2694855"/>
                <a:chExt cx="1231419" cy="1505325"/>
              </a:xfrm>
            </p:grpSpPr>
            <p:sp>
              <p:nvSpPr>
                <p:cNvPr id="19"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4575190" y="921813"/>
                <a:ext cx="1137270" cy="1186739"/>
                <a:chOff x="6602627" y="2694855"/>
                <a:chExt cx="1231419" cy="1505325"/>
              </a:xfrm>
            </p:grpSpPr>
            <p:sp>
              <p:nvSpPr>
                <p:cNvPr id="22"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flipH="1">
              <a:off x="3565058" y="3045516"/>
              <a:ext cx="1231419" cy="1505325"/>
              <a:chOff x="6602627" y="2694855"/>
              <a:chExt cx="1231419" cy="1505325"/>
            </a:xfrm>
          </p:grpSpPr>
          <p:sp>
            <p:nvSpPr>
              <p:cNvPr id="13"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49716"/>
              <a:ext cx="1137270" cy="1186739"/>
              <a:chOff x="6602627" y="2694855"/>
              <a:chExt cx="1231419" cy="1505325"/>
            </a:xfrm>
          </p:grpSpPr>
          <p:sp>
            <p:nvSpPr>
              <p:cNvPr id="25" name="Oval 8"/>
              <p:cNvSpPr/>
              <p:nvPr/>
            </p:nvSpPr>
            <p:spPr>
              <a:xfrm rot="1942670">
                <a:off x="6659516" y="2694855"/>
                <a:ext cx="703699" cy="1505325"/>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
              <p:cNvSpPr/>
              <p:nvPr/>
            </p:nvSpPr>
            <p:spPr>
              <a:xfrm rot="4148403" flipH="1">
                <a:off x="6951194" y="3248566"/>
                <a:ext cx="534285" cy="1231419"/>
              </a:xfrm>
              <a:custGeom>
                <a:avLst/>
                <a:gdLst>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0 w 450166"/>
                  <a:gd name="connsiteY0" fmla="*/ 745588 h 1491176"/>
                  <a:gd name="connsiteX1" fmla="*/ 225083 w 450166"/>
                  <a:gd name="connsiteY1" fmla="*/ 0 h 1491176"/>
                  <a:gd name="connsiteX2" fmla="*/ 450166 w 450166"/>
                  <a:gd name="connsiteY2" fmla="*/ 745588 h 1491176"/>
                  <a:gd name="connsiteX3" fmla="*/ 225083 w 450166"/>
                  <a:gd name="connsiteY3" fmla="*/ 1491176 h 1491176"/>
                  <a:gd name="connsiteX4" fmla="*/ 0 w 450166"/>
                  <a:gd name="connsiteY4" fmla="*/ 745588 h 1491176"/>
                  <a:gd name="connsiteX0" fmla="*/ 1040 w 451206"/>
                  <a:gd name="connsiteY0" fmla="*/ 745588 h 1505244"/>
                  <a:gd name="connsiteX1" fmla="*/ 226123 w 451206"/>
                  <a:gd name="connsiteY1" fmla="*/ 0 h 1505244"/>
                  <a:gd name="connsiteX2" fmla="*/ 451206 w 451206"/>
                  <a:gd name="connsiteY2" fmla="*/ 745588 h 1505244"/>
                  <a:gd name="connsiteX3" fmla="*/ 169852 w 451206"/>
                  <a:gd name="connsiteY3" fmla="*/ 1505244 h 1505244"/>
                  <a:gd name="connsiteX4" fmla="*/ 1040 w 451206"/>
                  <a:gd name="connsiteY4" fmla="*/ 745588 h 1505244"/>
                  <a:gd name="connsiteX0" fmla="*/ 382 w 450548"/>
                  <a:gd name="connsiteY0" fmla="*/ 745588 h 1505640"/>
                  <a:gd name="connsiteX1" fmla="*/ 225465 w 450548"/>
                  <a:gd name="connsiteY1" fmla="*/ 0 h 1505640"/>
                  <a:gd name="connsiteX2" fmla="*/ 450548 w 450548"/>
                  <a:gd name="connsiteY2" fmla="*/ 745588 h 1505640"/>
                  <a:gd name="connsiteX3" fmla="*/ 169194 w 450548"/>
                  <a:gd name="connsiteY3" fmla="*/ 1505244 h 1505640"/>
                  <a:gd name="connsiteX4" fmla="*/ 382 w 450548"/>
                  <a:gd name="connsiteY4" fmla="*/ 745588 h 1505640"/>
                  <a:gd name="connsiteX0" fmla="*/ 714 w 563421"/>
                  <a:gd name="connsiteY0" fmla="*/ 745596 h 1505264"/>
                  <a:gd name="connsiteX1" fmla="*/ 225797 w 563421"/>
                  <a:gd name="connsiteY1" fmla="*/ 8 h 1505264"/>
                  <a:gd name="connsiteX2" fmla="*/ 563421 w 563421"/>
                  <a:gd name="connsiteY2" fmla="*/ 759663 h 1505264"/>
                  <a:gd name="connsiteX3" fmla="*/ 169526 w 563421"/>
                  <a:gd name="connsiteY3" fmla="*/ 1505252 h 1505264"/>
                  <a:gd name="connsiteX4" fmla="*/ 714 w 563421"/>
                  <a:gd name="connsiteY4" fmla="*/ 745596 h 1505264"/>
                  <a:gd name="connsiteX0" fmla="*/ 315 w 703699"/>
                  <a:gd name="connsiteY0" fmla="*/ 731553 h 1505325"/>
                  <a:gd name="connsiteX1" fmla="*/ 366075 w 703699"/>
                  <a:gd name="connsiteY1" fmla="*/ 33 h 1505325"/>
                  <a:gd name="connsiteX2" fmla="*/ 703699 w 703699"/>
                  <a:gd name="connsiteY2" fmla="*/ 759688 h 1505325"/>
                  <a:gd name="connsiteX3" fmla="*/ 309804 w 703699"/>
                  <a:gd name="connsiteY3" fmla="*/ 1505277 h 1505325"/>
                  <a:gd name="connsiteX4" fmla="*/ 315 w 703699"/>
                  <a:gd name="connsiteY4" fmla="*/ 731553 h 150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99" h="1505325">
                    <a:moveTo>
                      <a:pt x="315" y="731553"/>
                    </a:moveTo>
                    <a:cubicBezTo>
                      <a:pt x="9694" y="480679"/>
                      <a:pt x="248844" y="-4656"/>
                      <a:pt x="366075" y="33"/>
                    </a:cubicBezTo>
                    <a:cubicBezTo>
                      <a:pt x="483306" y="4722"/>
                      <a:pt x="703699" y="347911"/>
                      <a:pt x="703699" y="759688"/>
                    </a:cubicBezTo>
                    <a:cubicBezTo>
                      <a:pt x="703699" y="1171465"/>
                      <a:pt x="427035" y="1509966"/>
                      <a:pt x="309804" y="1505277"/>
                    </a:cubicBezTo>
                    <a:cubicBezTo>
                      <a:pt x="192573" y="1500588"/>
                      <a:pt x="-9064" y="982427"/>
                      <a:pt x="315" y="731553"/>
                    </a:cubicBezTo>
                    <a:close/>
                  </a:path>
                </a:pathLst>
              </a:custGeom>
              <a:gradFill>
                <a:gsLst>
                  <a:gs pos="68000">
                    <a:srgbClr val="FFC000"/>
                  </a:gs>
                  <a:gs pos="83000">
                    <a:srgbClr val="FFFF00"/>
                  </a:gs>
                  <a:gs pos="95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067" y="477753"/>
            <a:ext cx="1929063" cy="2089818"/>
          </a:xfrm>
          <a:prstGeom prst="rect">
            <a:avLst/>
          </a:prstGeom>
          <a:ln w="228600" cap="sq" cmpd="thickThin">
            <a:solidFill>
              <a:srgbClr val="FF0000"/>
            </a:solidFill>
            <a:prstDash val="solid"/>
            <a:miter lim="800000"/>
          </a:ln>
          <a:effectLst>
            <a:innerShdw blurRad="76200">
              <a:srgbClr val="000000"/>
            </a:innerShdw>
          </a:effectLst>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133" y="336252"/>
            <a:ext cx="2548655" cy="2372819"/>
          </a:xfrm>
          <a:prstGeom prst="rect">
            <a:avLst/>
          </a:prstGeom>
          <a:ln w="228600" cap="sq" cmpd="thickThin">
            <a:solidFill>
              <a:srgbClr val="FF0000"/>
            </a:solidFill>
            <a:prstDash val="solid"/>
            <a:miter lim="800000"/>
          </a:ln>
          <a:effectLst>
            <a:innerShdw blurRad="76200">
              <a:srgbClr val="000000"/>
            </a:innerShdw>
          </a:effectLst>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4739" y="3734612"/>
            <a:ext cx="2686050" cy="2163355"/>
          </a:xfrm>
          <a:prstGeom prst="rect">
            <a:avLst/>
          </a:prstGeom>
          <a:ln w="228600" cap="sq" cmpd="thickThin">
            <a:solidFill>
              <a:srgbClr val="FF0000"/>
            </a:solidFill>
            <a:prstDash val="solid"/>
            <a:miter lim="800000"/>
          </a:ln>
          <a:effectLst>
            <a:innerShdw blurRad="76200">
              <a:srgbClr val="000000"/>
            </a:innerShdw>
          </a:effectLst>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084" y="3633114"/>
            <a:ext cx="2462829" cy="1993892"/>
          </a:xfrm>
          <a:prstGeom prst="rect">
            <a:avLst/>
          </a:prstGeom>
          <a:ln w="228600" cap="sq" cmpd="thickThin">
            <a:solidFill>
              <a:srgbClr val="FF0000"/>
            </a:solidFill>
            <a:prstDash val="solid"/>
            <a:miter lim="800000"/>
          </a:ln>
          <a:effectLst>
            <a:innerShdw blurRad="76200">
              <a:srgbClr val="000000"/>
            </a:innerShdw>
          </a:effectLst>
        </p:spPr>
      </p:pic>
      <p:sp>
        <p:nvSpPr>
          <p:cNvPr id="30" name="TextBox 29"/>
          <p:cNvSpPr txBox="1"/>
          <p:nvPr/>
        </p:nvSpPr>
        <p:spPr>
          <a:xfrm>
            <a:off x="3298421" y="2853486"/>
            <a:ext cx="3248527"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সৈয়দ</a:t>
            </a:r>
            <a:r>
              <a:rPr lang="bn-IN" sz="2800" dirty="0">
                <a:solidFill>
                  <a:schemeClr val="tx2"/>
                </a:solidFill>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নজরুল</a:t>
            </a:r>
            <a:r>
              <a:rPr lang="bn-IN" sz="2800" dirty="0">
                <a:solidFill>
                  <a:schemeClr val="tx2"/>
                </a:solidFill>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ইসলাম</a:t>
            </a:r>
            <a:endParaRPr lang="en-US" sz="2800" dirty="0">
              <a:latin typeface="NikoshBAN" panose="02000000000000000000" pitchFamily="2" charset="0"/>
              <a:cs typeface="NikoshBAN" panose="02000000000000000000" pitchFamily="2" charset="0"/>
            </a:endParaRPr>
          </a:p>
        </p:txBody>
      </p:sp>
      <p:sp>
        <p:nvSpPr>
          <p:cNvPr id="33" name="TextBox 32"/>
          <p:cNvSpPr txBox="1"/>
          <p:nvPr/>
        </p:nvSpPr>
        <p:spPr>
          <a:xfrm>
            <a:off x="7298133" y="2937437"/>
            <a:ext cx="3525252"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তাজউদ্দীন আহমদ</a:t>
            </a:r>
            <a:endParaRPr lang="en-US" sz="3200" dirty="0">
              <a:latin typeface="NikoshBAN" panose="02000000000000000000" pitchFamily="2" charset="0"/>
              <a:cs typeface="NikoshBAN" panose="02000000000000000000" pitchFamily="2" charset="0"/>
            </a:endParaRPr>
          </a:p>
        </p:txBody>
      </p:sp>
      <p:sp>
        <p:nvSpPr>
          <p:cNvPr id="34" name="TextBox 33"/>
          <p:cNvSpPr txBox="1"/>
          <p:nvPr/>
        </p:nvSpPr>
        <p:spPr>
          <a:xfrm>
            <a:off x="2997631" y="6022881"/>
            <a:ext cx="3850106"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ক্যাপ্টেন এম মনসুর আলী</a:t>
            </a:r>
            <a:endParaRPr lang="en-US" sz="3200" dirty="0">
              <a:latin typeface="NikoshBAN" panose="02000000000000000000" pitchFamily="2" charset="0"/>
              <a:cs typeface="NikoshBAN" panose="02000000000000000000" pitchFamily="2" charset="0"/>
            </a:endParaRPr>
          </a:p>
        </p:txBody>
      </p:sp>
      <p:sp>
        <p:nvSpPr>
          <p:cNvPr id="35" name="TextBox 34"/>
          <p:cNvSpPr txBox="1"/>
          <p:nvPr/>
        </p:nvSpPr>
        <p:spPr>
          <a:xfrm>
            <a:off x="6847737" y="6168387"/>
            <a:ext cx="5219937"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এ এইচ এম কামারুজ্জামান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7605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circle(in)">
                                      <p:cBhvr>
                                        <p:cTn id="32" dur="2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ircle(in)">
                                      <p:cBhvr>
                                        <p:cTn id="37" dur="2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335</Words>
  <Application>Microsoft Office PowerPoint</Application>
  <PresentationFormat>Custom</PresentationFormat>
  <Paragraphs>53</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52</cp:revision>
  <dcterms:created xsi:type="dcterms:W3CDTF">2021-04-02T13:34:38Z</dcterms:created>
  <dcterms:modified xsi:type="dcterms:W3CDTF">2021-12-21T13:24:26Z</dcterms:modified>
</cp:coreProperties>
</file>