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0" r:id="rId2"/>
    <p:sldId id="277" r:id="rId3"/>
    <p:sldId id="259" r:id="rId4"/>
    <p:sldId id="256" r:id="rId5"/>
    <p:sldId id="257" r:id="rId6"/>
    <p:sldId id="258" r:id="rId7"/>
    <p:sldId id="278" r:id="rId8"/>
    <p:sldId id="273" r:id="rId9"/>
    <p:sldId id="279" r:id="rId10"/>
    <p:sldId id="275" r:id="rId11"/>
    <p:sldId id="280" r:id="rId12"/>
    <p:sldId id="281" r:id="rId13"/>
    <p:sldId id="262" r:id="rId14"/>
    <p:sldId id="284" r:id="rId15"/>
    <p:sldId id="285" r:id="rId16"/>
    <p:sldId id="263" r:id="rId17"/>
    <p:sldId id="269" r:id="rId18"/>
    <p:sldId id="286" r:id="rId19"/>
    <p:sldId id="283" r:id="rId20"/>
    <p:sldId id="265" r:id="rId21"/>
    <p:sldId id="282" r:id="rId22"/>
    <p:sldId id="264" r:id="rId23"/>
    <p:sldId id="271" r:id="rId24"/>
    <p:sldId id="266" r:id="rId25"/>
    <p:sldId id="268" r:id="rId26"/>
    <p:sldId id="26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589" autoAdjust="0"/>
  </p:normalViewPr>
  <p:slideViewPr>
    <p:cSldViewPr snapToGrid="0">
      <p:cViewPr varScale="1">
        <p:scale>
          <a:sx n="65" d="100"/>
          <a:sy n="65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8BC990-7A5C-48A4-AF1B-D2A639BDDBAA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BE196-4501-4603-A918-058F3AE1CC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396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E196-4501-4603-A918-058F3AE1CCC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589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E196-4501-4603-A918-058F3AE1CCC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7389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E196-4501-4603-A918-058F3AE1CCC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4389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BE196-4501-4603-A918-058F3AE1CCC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08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DBF-AA57-49C6-94F9-57A2FAB2B7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F52-5193-4623-A454-9822A97A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827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DBF-AA57-49C6-94F9-57A2FAB2B7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F52-5193-4623-A454-9822A97A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6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DBF-AA57-49C6-94F9-57A2FAB2B7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F52-5193-4623-A454-9822A97A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66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DBF-AA57-49C6-94F9-57A2FAB2B7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F52-5193-4623-A454-9822A97A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9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DBF-AA57-49C6-94F9-57A2FAB2B7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F52-5193-4623-A454-9822A97A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68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DBF-AA57-49C6-94F9-57A2FAB2B7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F52-5193-4623-A454-9822A97A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37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DBF-AA57-49C6-94F9-57A2FAB2B7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F52-5193-4623-A454-9822A97A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94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DBF-AA57-49C6-94F9-57A2FAB2B7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F52-5193-4623-A454-9822A97A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37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DBF-AA57-49C6-94F9-57A2FAB2B7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F52-5193-4623-A454-9822A97A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DBF-AA57-49C6-94F9-57A2FAB2B7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F52-5193-4623-A454-9822A97A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549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D1DBF-AA57-49C6-94F9-57A2FAB2B7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9EF52-5193-4623-A454-9822A97A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224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D1DBF-AA57-49C6-94F9-57A2FAB2B7F7}" type="datetimeFigureOut">
              <a:rPr lang="en-US" smtClean="0"/>
              <a:t>10/25/2021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9EF52-5193-4623-A454-9822A97AB0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09811" y="433195"/>
            <a:ext cx="4640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রিটো ভাইরাস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97" y="1559830"/>
            <a:ext cx="5630009" cy="40972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732" y="1559829"/>
            <a:ext cx="5759354" cy="409723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5227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0" y="761648"/>
            <a:ext cx="11798551" cy="394739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7079" y="4709047"/>
            <a:ext cx="930415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অনিরাপদ যে  কোন ধরনের দৌহিক মিলন ঘটলে</a:t>
            </a:r>
          </a:p>
        </p:txBody>
      </p:sp>
    </p:spTree>
    <p:extLst>
      <p:ext uri="{BB962C8B-B14F-4D97-AF65-F5344CB8AC3E}">
        <p14:creationId xmlns:p14="http://schemas.microsoft.com/office/powerpoint/2010/main" val="275413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2" y="445286"/>
            <a:ext cx="11418690" cy="31233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5051" y="3943191"/>
            <a:ext cx="114186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মায়ের মাধ্যমে (গর্ভকালীন সময়ে, প্রসবকালে,মায়ের দুধ পান করার ফলে) শিশু এই রোগে সংক্রমিত হতে পারে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30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194" y="877892"/>
            <a:ext cx="3306165" cy="2809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329" y="877891"/>
            <a:ext cx="3536135" cy="2809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91" y="877891"/>
            <a:ext cx="3097083" cy="2809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877270" y="3870370"/>
            <a:ext cx="115965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ব্যক্তির কোন অঙ্গ বা দেহকোষ অন্য ব্যক্তির দেহে প্রতিস্থাপন করলে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IN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76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1277" y="354842"/>
            <a:ext cx="11750723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4800" u="sng" dirty="0">
                <a:latin typeface="NikoshBAN" panose="02000000000000000000" pitchFamily="2" charset="0"/>
                <a:cs typeface="NikoshBAN" panose="02000000000000000000" pitchFamily="2" charset="0"/>
              </a:rPr>
              <a:t>এইচআইভি/ এইডস কী ভাবে ছড়ায়ঃ</a:t>
            </a:r>
            <a:endParaRPr lang="bn-IN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এইডস আক্রান্ত রোগীর রক্ত কোন ব্যক্তির দেহে পরিসঞ্চালন করলে;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আক্রান্ত ব্যক্তির কর্তৃক ব্যবহৃত সুচ/সিরিঞ্জ বা অন্যান্য ব্যবহৃত যন্ত্রপাতি জিবাণুমুক্ত না করে অন্য কোন ব্যক্তির শরীরে ব্যবহৃত করলে;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আক্রান্ত ব্যক্তির কোন অঙ্গ বা দেহকোষ অন্য ব্যক্তির দেহে প্রতিস্থাপন করলে;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আক্রান্ত মায়ের মাধ্যমে (গর্ভকালীন সময়ে, প্রসবকালে,মায়ের দুধ পান করার ফলে) শিশু এই রোগে সংক্রমিত হতে পারে;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অনিরাপদ যে  কোন ধরনের দৌহিক মিলন ঘটলে।</a:t>
            </a:r>
          </a:p>
        </p:txBody>
      </p:sp>
    </p:spTree>
    <p:extLst>
      <p:ext uri="{BB962C8B-B14F-4D97-AF65-F5344CB8AC3E}">
        <p14:creationId xmlns:p14="http://schemas.microsoft.com/office/powerpoint/2010/main" val="40059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17" y="1099656"/>
            <a:ext cx="3865695" cy="26993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14" y="1040665"/>
            <a:ext cx="3880449" cy="2758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64" y="1040665"/>
            <a:ext cx="3618721" cy="2758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29" y="3967316"/>
            <a:ext cx="3800670" cy="2672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414" y="3967316"/>
            <a:ext cx="3880449" cy="2672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64" y="3967316"/>
            <a:ext cx="3618721" cy="2672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2406705" y="209668"/>
            <a:ext cx="77530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এইচআইভি/ এইডস কী ভাবে ছড়ায় নাঃ</a:t>
            </a:r>
          </a:p>
          <a:p>
            <a:pPr algn="ctr"/>
            <a:endParaRPr lang="bn-IN" sz="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86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32" y="442589"/>
            <a:ext cx="3953826" cy="3826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786" y="442589"/>
            <a:ext cx="3821373" cy="3826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287" y="442589"/>
            <a:ext cx="3439235" cy="38269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2990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702" y="221226"/>
            <a:ext cx="11621729" cy="6786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এইচআইভি/ এইডস কী ভাবে ছড়ায় নাঃ</a:t>
            </a:r>
          </a:p>
          <a:p>
            <a:pPr algn="ctr"/>
            <a:endParaRPr lang="bn-IN" sz="9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3800" dirty="0">
                <a:latin typeface="NikoshBAN" panose="02000000000000000000" pitchFamily="2" charset="0"/>
                <a:cs typeface="NikoshBAN" panose="02000000000000000000" pitchFamily="2" charset="0"/>
              </a:rPr>
              <a:t>হাচি, কাশি,কফ-থুতু বা শ্বাস-প্রশ্বাসের মাধ্যমে</a:t>
            </a:r>
            <a:r>
              <a:rPr lang="bn-IN" sz="3800" dirty="0"/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800" dirty="0">
                <a:latin typeface="NikoshBAN" panose="02000000000000000000" pitchFamily="2" charset="0"/>
                <a:cs typeface="NikoshBAN" panose="02000000000000000000" pitchFamily="2" charset="0"/>
              </a:rPr>
              <a:t>একসাথে একঘরে বসবাস করলে, একসাথে বা একই থালা-বাসনে খাওয়া দাওয়া করলে;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800" dirty="0">
                <a:latin typeface="NikoshBAN" panose="02000000000000000000" pitchFamily="2" charset="0"/>
                <a:cs typeface="NikoshBAN" panose="02000000000000000000" pitchFamily="2" charset="0"/>
              </a:rPr>
              <a:t>একসাথে খেলাধুলা বা একই ক্লাসে পড়াশুনা করলে;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800" dirty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ব্যক্তির সাথে হাত মেলালে, কোলাকুলি করলে বা তার কাপড় ব্যবহার করলে;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800" dirty="0">
                <a:latin typeface="NikoshBAN" panose="02000000000000000000" pitchFamily="2" charset="0"/>
                <a:cs typeface="NikoshBAN" panose="02000000000000000000" pitchFamily="2" charset="0"/>
              </a:rPr>
              <a:t>মশা বা কোন পোকা-মাকড়ের কামড়ে;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800" dirty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ব্যক্তির সেবা করলে;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3800" dirty="0">
                <a:latin typeface="NikoshBAN" panose="02000000000000000000" pitchFamily="2" charset="0"/>
                <a:cs typeface="NikoshBAN" panose="02000000000000000000" pitchFamily="2" charset="0"/>
              </a:rPr>
              <a:t>একই বাথরুম ব্যবহার করলে বা একই পুকুর/ জলাশয়ে গোসল করলে।</a:t>
            </a:r>
          </a:p>
          <a:p>
            <a:pPr marL="342900" indent="-342900">
              <a:buFont typeface="+mj-lt"/>
              <a:buAutoNum type="arabicPeriod"/>
            </a:pPr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7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6" y="237841"/>
            <a:ext cx="3105860" cy="31058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000" y="190073"/>
            <a:ext cx="3201395" cy="3201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098" y="238119"/>
            <a:ext cx="3215043" cy="32150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96" y="3657601"/>
            <a:ext cx="2936401" cy="3051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659" y="3638409"/>
            <a:ext cx="3070603" cy="30706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7870722" y="4265752"/>
            <a:ext cx="37215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লক্ষণ সমুহ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12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4" y="221226"/>
            <a:ext cx="11742874" cy="31414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4" y="3511056"/>
            <a:ext cx="11742874" cy="337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35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3" y="97075"/>
            <a:ext cx="11584156" cy="32754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83" y="3372538"/>
            <a:ext cx="11584156" cy="3254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797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31" y="1829175"/>
            <a:ext cx="5406247" cy="41803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2" y="1829174"/>
            <a:ext cx="5383737" cy="41803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3495559" y="645404"/>
            <a:ext cx="4640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রিটো ভাইরাস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26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8740" y="232012"/>
            <a:ext cx="1116386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>
                <a:latin typeface="NikoshBAN" panose="02000000000000000000" pitchFamily="2" charset="0"/>
                <a:cs typeface="NikoshBAN" panose="02000000000000000000" pitchFamily="2" charset="0"/>
              </a:rPr>
              <a:t>প্রজননতন্ত্রের অন্যান্য সংক্রমণ  ও প্রতিরোধঃ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bn-IN" sz="1000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অনিরাপদ শারীরিক সম্পর্কের মাধ্যমে প্রজননতন্ত্রের সংক্রমণ হয়ে থাকে।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গনোরিয়া, সিফিলিস, ক্ল্যামাইডিয়া,হার্পিস, এইচআইভি/এইডস,হেপাটাইটিস সি ইত্যাদি বিভিন্ন ধরনের সংক্রমণও রয়েছে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প্রজননতন্ত্রের সংক্রমণ হলে সাধারণত শরীরে বিভিন্ন ধরনের লক্ষণ দেখা দেয় যেমন-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প্রসাবেরর সময় জ্বালাপোড়া হওয়া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তলপেটে ব্যাথ্যা,কুচকি ফুলে যাওয়া, কোন কোন ক্ষেত্রে জ্বর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যৌনাঙ্গে বা যৌনাঙ্গের চারিদিগে ও পায়ুপথের আশেপাশে ঘা বা চুলকানি হওয়া,</a:t>
            </a:r>
          </a:p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ফুলে যাওয়া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পুরুষাঙ্গ বা যোনিপথে থেকে পুজ, পুজের মতো বা দুর্গন্ধযুক্ত  স্রাব (পিচ্ছিল আঠালো তরল) বের হওয়া।</a:t>
            </a:r>
          </a:p>
          <a:p>
            <a:pPr lvl="2"/>
            <a:endParaRPr lang="bn-IN" sz="2000" dirty="0"/>
          </a:p>
        </p:txBody>
      </p:sp>
    </p:spTree>
    <p:extLst>
      <p:ext uri="{BB962C8B-B14F-4D97-AF65-F5344CB8AC3E}">
        <p14:creationId xmlns:p14="http://schemas.microsoft.com/office/powerpoint/2010/main" val="742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81" y="3562357"/>
            <a:ext cx="11559276" cy="30955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62" y="200071"/>
            <a:ext cx="11559276" cy="31606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487245" y="383147"/>
            <a:ext cx="94537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এইচআইভি/এইডস প্রতিরোধে করণীয়ঃ</a:t>
            </a:r>
          </a:p>
        </p:txBody>
      </p:sp>
    </p:spTree>
    <p:extLst>
      <p:ext uri="{BB962C8B-B14F-4D97-AF65-F5344CB8AC3E}">
        <p14:creationId xmlns:p14="http://schemas.microsoft.com/office/powerpoint/2010/main" val="19837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226" y="327547"/>
            <a:ext cx="11970774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/>
          </a:p>
          <a:p>
            <a:pPr algn="ctr"/>
            <a:r>
              <a:rPr lang="bn-IN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এইচআইভি/এইডস প্রতিরোধে করণীয়ঃ</a:t>
            </a:r>
          </a:p>
          <a:p>
            <a:pPr algn="ctr"/>
            <a:endParaRPr lang="bn-IN" sz="2800" u="sng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সর্বদা পরীক্ষা করে রক্ত পরিঞ্চালন করা;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একবার ব্যবহারযোগ্য সিরিঞ্জ ব্যবহার করা;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বিশ্বস্ত যৌনসঙ্গীর সাথে যৌন সম্পর্ক করা,কনডম ব্যবহার করা;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অপারেশনে পরিশুদ্ধ যন্ত্রপাতি ব্যবহার করা;</a:t>
            </a:r>
          </a:p>
          <a:p>
            <a:pPr marL="342900" indent="-342900">
              <a:buFont typeface="+mj-lt"/>
              <a:buAutoNum type="arabicPeriod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চিকিৎকের পরামর্শ অনুযায়ী এইচআইভি জীবানুবাহী বা এইডসে    আক্রান্ত মায়ের গর্ভধারণ করা।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32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84" y="351778"/>
            <a:ext cx="5131558" cy="62433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00" y="265471"/>
            <a:ext cx="5548591" cy="641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13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871" y="796413"/>
            <a:ext cx="11846257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ঘাতকব্যাধি এইচআইভি /এইডস বর্তমানে সারা বিশ্বে আশঙ্কাজনকভাবে বিস্তার লাভ করে চলছে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এই রোগের কোন প্রতিষেধক  এখনও আবিস্কৃত হইনি। অকালমৃত্যই এইডস রোগীর শেষ পরিণতি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তাই এইচআইভি ও এইডস কী, কীভাবে এ রোগ সংক্রমিত হয়, এ রোগের লক্ষণ, প্রতিরোধমূলক ব্যবস্থা কী, প্রভৃতি সম্পর্কে বিস্তারিত জানা ও সকলকে সচেতন করা প্রয়োজন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136" y="457200"/>
            <a:ext cx="11109277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5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296" y="-120254"/>
            <a:ext cx="1151871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/>
          </a:p>
          <a:p>
            <a:endParaRPr lang="bn-IN" dirty="0"/>
          </a:p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বাঁচতে হলে মরণব্যধি এইচআইভি/এইডস সম্পর্কে জানতে হবে। গড়তে হবে নিরাপদ  ভবিষ্যত ।</a:t>
            </a:r>
          </a:p>
          <a:p>
            <a:pPr marL="571500" indent="-571500">
              <a:buFont typeface="Wingdings" panose="05000000000000000000" pitchFamily="2" charset="2"/>
              <a:buChar char="v"/>
            </a:pPr>
            <a:endParaRPr lang="bn-IN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269" y="2130734"/>
            <a:ext cx="8092763" cy="41760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6415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803" y="660758"/>
            <a:ext cx="6168788" cy="59192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752" y="2740284"/>
            <a:ext cx="1050877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>
                <a:latin typeface="NikoshBAN" panose="02000000000000000000" pitchFamily="2" charset="0"/>
                <a:cs typeface="NikoshBAN" panose="02000000000000000000" pitchFamily="2" charset="0"/>
              </a:rPr>
              <a:t>এইচআইভি/এইডস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92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5783" y="1101374"/>
            <a:ext cx="1048989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/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শিখনফলঃ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এইচআইভি/এইডস কী ? কীভাবে ছড়ায় এবং এর প্রতিরোধ সম্পর্কে ব্যাখ্যা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অন্যান্য সংক্রমণ ও প্রতিরোধ সম্পর্কে বর্ণনা করতে পারবে।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787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094" y="648929"/>
            <a:ext cx="12019055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bn-IN" sz="9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HIV (</a:t>
            </a:r>
            <a:r>
              <a:rPr lang="en-US" sz="44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এইচআইভি</a:t>
            </a:r>
            <a:r>
              <a:rPr lang="bn-IN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endParaRPr lang="en-US" sz="12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H = Human (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মানুষের)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I =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Immuno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deficiency (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প্রতিরোগ ক্ষমতা হ্রাস)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V =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Viras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ভাইরাস)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/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এইচআইভি এইডস হচ্ছে মানুষের দেহে অবস্থানরত একটি জীবাণু যা তাদের দেহে রোগ প্রতিরোগ ক্ষমতা নষ্ট করে দেয়।</a:t>
            </a: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575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604" y="271413"/>
            <a:ext cx="1134987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AIDS (</a:t>
            </a:r>
            <a:r>
              <a:rPr lang="bn-IN" sz="4400" u="sng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এইডস</a:t>
            </a:r>
            <a:r>
              <a:rPr lang="en-US" sz="4400" u="sng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IN" sz="44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sz="10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= </a:t>
            </a:r>
            <a:r>
              <a:rPr lang="en-US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Acquired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অর্জিত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I  = 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Immuno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- 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রোগ প্রতিরোধ ক্ষমতা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D  = 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Deficiency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-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হ্রাস বা কমতি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S = 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Syndrome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অর্জিত রোগ প্রতিরোধ ক্ষমতার ঘারতি। বা মানুষের দেহে রোগ প্রতিরোধ ক্ষমতা কমিয়ে দেয়, যার একমাত্র পরিণতি মৃত্য।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32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41" y="447658"/>
            <a:ext cx="5334261" cy="55710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965" y="447658"/>
            <a:ext cx="5354927" cy="55710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8419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43" y="1521599"/>
            <a:ext cx="11368585" cy="397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823414" y="5492124"/>
            <a:ext cx="1136858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এইডস আক্রান্ত রোগীর রক্ত কোন ব্যক্তির দেহে পরিসঞ্চালন করলে</a:t>
            </a:r>
          </a:p>
        </p:txBody>
      </p:sp>
      <p:sp>
        <p:nvSpPr>
          <p:cNvPr id="3" name="Rectangle 2"/>
          <p:cNvSpPr/>
          <p:nvPr/>
        </p:nvSpPr>
        <p:spPr>
          <a:xfrm>
            <a:off x="530943" y="383146"/>
            <a:ext cx="10087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এইচআইভি/ এইডস কী ভাবে ছড়ায়ঃ</a:t>
            </a:r>
          </a:p>
        </p:txBody>
      </p:sp>
    </p:spTree>
    <p:extLst>
      <p:ext uri="{BB962C8B-B14F-4D97-AF65-F5344CB8AC3E}">
        <p14:creationId xmlns:p14="http://schemas.microsoft.com/office/powerpoint/2010/main" val="95925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320" y="352670"/>
            <a:ext cx="11368584" cy="3878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715334" y="4391805"/>
            <a:ext cx="117234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আক্রান্ত ব্যক্তির কর্তৃক ব্যবহৃত সুচ/সিরিঞ্জ বা অন্যান্য ব্যবহৃত যন্ত্রপাতি জিবাণুমুক্ত না করে অন্য কোন ব্যক্তির শরীরে ব্যবহৃত করলে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2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616</Words>
  <Application>Microsoft Office PowerPoint</Application>
  <PresentationFormat>Widescreen</PresentationFormat>
  <Paragraphs>81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Seyam</dc:creator>
  <cp:lastModifiedBy>MA Halim</cp:lastModifiedBy>
  <cp:revision>208</cp:revision>
  <dcterms:created xsi:type="dcterms:W3CDTF">2021-07-11T13:40:42Z</dcterms:created>
  <dcterms:modified xsi:type="dcterms:W3CDTF">2021-10-25T16:02:42Z</dcterms:modified>
</cp:coreProperties>
</file>