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3192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7D3638-C4E8-4262-8A56-45475F5B2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49400" cy="9747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97EF36-97B2-4EFA-A6D4-EA213DD07F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75938" y="0"/>
            <a:ext cx="1516062" cy="11064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E78C75D-BD02-4949-BCA8-783B416E07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974725"/>
            <a:ext cx="12122150" cy="58832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0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54006-EA14-45EE-BCC3-FC3793F8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5A395-313F-4F51-BF52-4DD386CE4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52A28-4BBB-4FBC-8CAF-3889AE9C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D775-C9AB-4D86-80AC-0974634B6BA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E342B-7974-455B-B26A-6B4FB215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C1CA9-DDA3-4F27-836E-86FE980A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2EBEA-A667-46BE-B9CF-03B78170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6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348B3-7A5C-4E25-B589-A0731D63A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6DBC8-5D7B-4646-AC9F-C4936AB29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77357-78A7-41F6-82FE-42187444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D775-C9AB-4D86-80AC-0974634B6BA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E5E00-5499-4885-92C4-3E0726C5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42B90-6F0A-4BB3-A80A-6052BC86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2EBEA-A667-46BE-B9CF-03B78170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08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FC30-7FEC-4BC5-B0B6-931947E02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6127C-0127-466F-9F18-8557CBF3D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BC088-6890-4483-A4F3-7DF8445B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79415A-AE1A-45C4-942E-4B1A1557E54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9F127-F580-4B99-A2BB-24E98DB4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4D821-0603-4283-B63D-98B9528FE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B3831-8976-4CAE-825B-AAC4C4E8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6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7BE9-4778-410A-AB9F-139FBB16C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FE7C-9CCC-40E7-A98D-2DA3067AD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0EA11-46CD-4512-9FEA-023A9A5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79415A-AE1A-45C4-942E-4B1A1557E54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7B178-1F6D-40CF-A711-298DA78F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BD331-5A26-4405-91E9-106A0FDC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B3831-8976-4CAE-825B-AAC4C4E8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51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ECB00-E422-4FD2-946E-B07EA438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8552A-F869-4E41-AE24-DB57212DB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EFE0-25B5-4907-86D0-4F36D93E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79415A-AE1A-45C4-942E-4B1A1557E54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E0856-8220-400D-9E08-43B2B02D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253D3-28ED-4176-A51D-200A81AD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B3831-8976-4CAE-825B-AAC4C4E8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4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C8102-F17E-451E-A45D-C9AA9B64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05981-0EB7-4516-98AB-0D6599BC7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C2AE5-AE5C-4433-ACB0-AA62AFAEB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8623B-2982-48FE-8C1F-14831606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79415A-AE1A-45C4-942E-4B1A1557E54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3DA22-330F-49C8-89E5-B86C6A37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14C7E-3268-406A-A349-E24FCCB6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B3831-8976-4CAE-825B-AAC4C4E8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8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53C4-F6F7-4CA2-B20F-A9643E4A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4D545-2439-449C-BD0A-CC475E40E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98EBF-95C8-47DD-9B79-92DACD470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6D9D6-93C0-4503-9E67-FB1F04C79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892AF8-DFF9-4BDE-AE4C-17004EAD3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B932F2-8210-4BCC-8A06-FE6D179A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79415A-AE1A-45C4-942E-4B1A1557E54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3E170-8397-4343-8630-1A2FED1D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022DDE-C73E-4E2C-A894-01D1C52D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B3831-8976-4CAE-825B-AAC4C4E8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9E8B-A7CB-459C-AD02-4B889D9B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B02EF-AD95-4B93-965D-B456B44E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79415A-AE1A-45C4-942E-4B1A1557E54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1F7CB-7A62-4036-B211-02C24763E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9500C-6C6B-40AA-AA09-C4383FF3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B3831-8976-4CAE-825B-AAC4C4E8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546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01774-ED1E-4556-B62D-4FF9BE8A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79415A-AE1A-45C4-942E-4B1A1557E54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3F17B-693D-4C2D-8B33-C4A1346F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F1489-78E7-4709-BED3-F226FE0A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B3831-8976-4CAE-825B-AAC4C4E8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0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18B3-92A1-4B33-98A7-7C4D1C66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36CC-FA73-4F59-A620-648904AB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35ECC-817B-4619-81E4-C3D783CF2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24115-166A-4293-8EC1-2281E5BF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79415A-AE1A-45C4-942E-4B1A1557E54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A8223-6F11-408A-BA9D-1F306A2E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9989B-D9A5-4B75-AA8C-4F6CB6F8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B3831-8976-4CAE-825B-AAC4C4E8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5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983B-89A6-4879-998D-13292F68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2DB34-8F33-43F2-B108-63004BADE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3F22B-2118-491B-8217-8601947B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D775-C9AB-4D86-80AC-0974634B6BA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27A55-6D48-49E5-997A-996DC444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05D9-DF84-4480-82C6-F6624D33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2EBEA-A667-46BE-B9CF-03B78170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487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42718-9B61-4BD6-B793-BFEB9A60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1BC5BD-337A-41C0-997D-203E7C5A0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DC626-C724-4505-9DBF-E99871432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2A06B-53FA-48B9-BDF6-0F6A0187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79415A-AE1A-45C4-942E-4B1A1557E54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C3506-462B-47FE-91BE-70DB1020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85CA3-9B87-4064-A780-4F8D9990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B3831-8976-4CAE-825B-AAC4C4E8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5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6A8F-A788-4F7A-9BCB-EF619483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FAB33-6B73-4E2D-9624-5278DE056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FF28D-54E0-4E55-ABC9-1264459D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79415A-AE1A-45C4-942E-4B1A1557E54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F14E8-667A-42E6-9613-F40C1A14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738D6-2E78-4710-AF71-C44E5788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B3831-8976-4CAE-825B-AAC4C4E8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55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E36360-39E1-44DC-92ED-A43EE9259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E2959-2F8A-4AD8-AAF8-C1B352B3B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22EA0-98E2-48F1-8345-FA940825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79415A-AE1A-45C4-942E-4B1A1557E54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E474C-41DD-461E-8982-82F6B3B5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9BA08-5C19-4B2F-938D-3C73A987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B3831-8976-4CAE-825B-AAC4C4E8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636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55F5-1B10-4059-A31B-89730D53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422A4-03E5-41E9-BE21-B42076CF4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66435-DB93-405B-9411-4F902DBE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D775-C9AB-4D86-80AC-0974634B6BA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B4EDD-A84A-4FF5-B303-5B691CEFD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88B7F-D33E-4D12-A250-4F9FC2F2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2EBEA-A667-46BE-B9CF-03B78170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5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7A4F-9395-4256-BF49-028FEEA0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2159F-970F-4E62-A4FE-C2030C25F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59EE9-5D99-470B-A163-E164D7065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AB518-54C4-421F-82ED-A1A7E878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D775-C9AB-4D86-80AC-0974634B6BA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4AB61-74DA-40D7-9C18-D3383DC0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8B168-2E51-48D1-9B7C-93D6C9FA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2EBEA-A667-46BE-B9CF-03B78170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14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D6A4-B325-47B3-A29D-FEAD20C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552EF-AFAC-4555-9CF5-6B7DEDA01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44E1D-95CD-4469-86B7-9FF4E4C7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3BCAF-66C4-43F1-B3FE-089FC2D4C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7E424-1529-4E76-9ED1-3B42B5555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DC4AF9-5076-496C-88E1-05E12EA2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D775-C9AB-4D86-80AC-0974634B6BA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D7217E-4816-4214-9674-782F6346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6CC6A4-9DE8-49D4-B8E0-DAE60BE9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2EBEA-A667-46BE-B9CF-03B78170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237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D732-9412-476A-AAB3-B4A26C5A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B8E01-1763-47E3-9403-3E9749EC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D775-C9AB-4D86-80AC-0974634B6BA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21F95-E40D-4D0E-AA0E-775E941F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CDF1D-531C-4814-8F84-A32771F8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2EBEA-A667-46BE-B9CF-03B78170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60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6FDA1-0F5A-4DF0-94C9-C2202B1A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D775-C9AB-4D86-80AC-0974634B6BA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20983-93D8-4758-BA58-2C10DE23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3EFC6-C52B-4BDB-90B8-F4E98961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2EBEA-A667-46BE-B9CF-03B78170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56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8DF34-1476-4F17-9533-3D6377E5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F8FD-46F9-4DBE-8660-68C4E1FF9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8F504-AE69-44EE-A756-2C2D2CD92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37D90-1735-4925-8211-7FB955C2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D775-C9AB-4D86-80AC-0974634B6BA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28926-479C-421A-989B-6E23B27D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7BEDD-E27A-4126-A195-58725C7B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2EBEA-A667-46BE-B9CF-03B78170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783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1223-C9D5-46E9-AF21-D9737492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47E13-3ACB-4187-B8F6-C6A589D47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E550D-E13A-4F9C-9624-38226BF58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1C6E7-759D-406B-B689-74267338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D775-C9AB-4D86-80AC-0974634B6BA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F8CFB-E7A8-41E2-8996-B031E938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7BE2C-3978-47E3-B107-415C78BD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2EBEA-A667-46BE-B9CF-03B78170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469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89CA4D-F569-4765-BDB3-B936DC36C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E6228-8BDA-4FAB-912B-3AEE2D947A7C}" type="datetimeFigureOut">
              <a:rPr lang="en-US" smtClean="0"/>
              <a:t>12/26/2021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6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4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ighered.mcgraw-hill.com/sites/0072819359/student_view0/chapter21/interactive_graphs.html" TargetMode="External"/><Relationship Id="rId5" Type="http://schemas.openxmlformats.org/officeDocument/2006/relationships/image" Target="../media/image14.wmf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F3C1C1-FB85-45A8-885B-FE550E7DB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4725"/>
            <a:ext cx="12192000" cy="58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787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E0F8E8-D252-48E1-8E3E-72582452F685}"/>
              </a:ext>
            </a:extLst>
          </p:cNvPr>
          <p:cNvGrpSpPr/>
          <p:nvPr/>
        </p:nvGrpSpPr>
        <p:grpSpPr>
          <a:xfrm>
            <a:off x="1650682" y="1106489"/>
            <a:ext cx="9025255" cy="5681732"/>
            <a:chOff x="1833563" y="34925"/>
            <a:chExt cx="6773862" cy="6353410"/>
          </a:xfrm>
        </p:grpSpPr>
        <p:grpSp>
          <p:nvGrpSpPr>
            <p:cNvPr id="9" name="Group 54">
              <a:extLst>
                <a:ext uri="{FF2B5EF4-FFF2-40B4-BE49-F238E27FC236}">
                  <a16:creationId xmlns:a16="http://schemas.microsoft.com/office/drawing/2014/main" id="{5791A4A4-A5AA-4D7D-AEA3-9D987A97FF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8438" y="4286250"/>
              <a:ext cx="3328987" cy="2019300"/>
              <a:chOff x="3149" y="2820"/>
              <a:chExt cx="2097" cy="1272"/>
            </a:xfrm>
          </p:grpSpPr>
          <p:sp>
            <p:nvSpPr>
              <p:cNvPr id="11" name="Line 55">
                <a:extLst>
                  <a:ext uri="{FF2B5EF4-FFF2-40B4-BE49-F238E27FC236}">
                    <a16:creationId xmlns:a16="http://schemas.microsoft.com/office/drawing/2014/main" id="{28751ECC-241C-42C0-8E86-EB03EB50E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9" y="2820"/>
                <a:ext cx="0" cy="127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Line 56">
                <a:extLst>
                  <a:ext uri="{FF2B5EF4-FFF2-40B4-BE49-F238E27FC236}">
                    <a16:creationId xmlns:a16="http://schemas.microsoft.com/office/drawing/2014/main" id="{DF1E5113-50D8-4675-9BEF-289706CA5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6" y="3663"/>
                <a:ext cx="209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D3372A3E-4936-49EE-81F0-E5A53611DAB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014" b="50426"/>
            <a:stretch>
              <a:fillRect/>
            </a:stretch>
          </p:blipFill>
          <p:spPr bwMode="auto">
            <a:xfrm>
              <a:off x="5230813" y="1179513"/>
              <a:ext cx="400050" cy="2493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B6090F2C-A5FC-400F-BC72-4358C4317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3563" y="1733550"/>
              <a:ext cx="280987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03B66A2-162F-465A-B95C-E5715967F7CC}"/>
                </a:ext>
              </a:extLst>
            </p:cNvPr>
            <p:cNvGrpSpPr/>
            <p:nvPr/>
          </p:nvGrpSpPr>
          <p:grpSpPr>
            <a:xfrm>
              <a:off x="1841500" y="34925"/>
              <a:ext cx="3744129" cy="1450120"/>
              <a:chOff x="1841500" y="34925"/>
              <a:chExt cx="3744129" cy="1450120"/>
            </a:xfrm>
          </p:grpSpPr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D5AAD94E-F7BE-4C2D-AAE7-7DC0183C2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1500" y="34925"/>
                <a:ext cx="3744129" cy="685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bn-IN" altLang="en-US" sz="34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 ও প্রান্তিক উপগোগ</a:t>
                </a:r>
                <a:endParaRPr lang="en-US" altLang="en-US" sz="3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Rectangle 11">
                <a:extLst>
                  <a:ext uri="{FF2B5EF4-FFF2-40B4-BE49-F238E27FC236}">
                    <a16:creationId xmlns:a16="http://schemas.microsoft.com/office/drawing/2014/main" id="{EE4E1481-8BC4-4E2A-A681-4F434D727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2316" y="765174"/>
                <a:ext cx="611190" cy="410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bn-IN" altLang="en-US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endParaRPr lang="en-US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" name="Rectangle 12">
                <a:extLst>
                  <a:ext uri="{FF2B5EF4-FFF2-40B4-BE49-F238E27FC236}">
                    <a16:creationId xmlns:a16="http://schemas.microsoft.com/office/drawing/2014/main" id="{994D3EB3-E9E2-4843-BBBA-98E80DA50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7944" y="765174"/>
                <a:ext cx="832565" cy="7198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bn-IN" altLang="en-US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 </a:t>
                </a:r>
              </a:p>
              <a:p>
                <a:pPr algn="ctr" eaLnBrk="0" hangingPunct="0"/>
                <a:r>
                  <a:rPr lang="bn-IN" altLang="en-US" sz="18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উপযোগ</a:t>
                </a:r>
                <a:endParaRPr lang="en-US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Rectangle 13">
                <a:extLst>
                  <a:ext uri="{FF2B5EF4-FFF2-40B4-BE49-F238E27FC236}">
                    <a16:creationId xmlns:a16="http://schemas.microsoft.com/office/drawing/2014/main" id="{8EF36C39-0B31-4D8F-B2CB-5A0EED14B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381" y="765175"/>
                <a:ext cx="833768" cy="7198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bn-IN" altLang="en-US" sz="18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প্রান্তিক </a:t>
                </a:r>
              </a:p>
              <a:p>
                <a:pPr algn="ctr" eaLnBrk="0" hangingPunct="0"/>
                <a:r>
                  <a:rPr lang="bn-IN" altLang="en-US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উপগোগ</a:t>
                </a:r>
                <a:endParaRPr lang="en-US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2278FD43-E309-4C8F-9455-EA61CDF76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" y="1885950"/>
              <a:ext cx="291158" cy="1304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3500">
                  <a:solidFill>
                    <a:schemeClr val="bg1"/>
                  </a:solidFill>
                  <a:latin typeface="Arial Narrow" panose="020B0606020202030204" pitchFamily="34" charset="0"/>
                </a:rPr>
                <a:t>0</a:t>
              </a:r>
            </a:p>
            <a:p>
              <a:pPr eaLnBrk="0" hangingPunct="0"/>
              <a:r>
                <a:rPr lang="en-US" altLang="en-US" sz="3500">
                  <a:solidFill>
                    <a:schemeClr val="bg1"/>
                  </a:solidFill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26" name="Rectangle 15">
              <a:extLst>
                <a:ext uri="{FF2B5EF4-FFF2-40B4-BE49-F238E27FC236}">
                  <a16:creationId xmlns:a16="http://schemas.microsoft.com/office/drawing/2014/main" id="{B45F779B-FCEF-4AA6-8D11-BBED49F3E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813" y="1885950"/>
              <a:ext cx="445157" cy="1304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35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0</a:t>
              </a:r>
            </a:p>
            <a:p>
              <a:pPr eaLnBrk="0" hangingPunct="0"/>
              <a:r>
                <a:rPr lang="en-US" altLang="en-US" sz="35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10</a:t>
              </a: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69351BDF-D77A-4697-9650-9D366317A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138" y="996950"/>
              <a:ext cx="308001" cy="2027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6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30</a:t>
              </a:r>
            </a:p>
            <a:p>
              <a:pPr eaLnBrk="0" hangingPunct="0"/>
              <a:endPara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eaLnBrk="0" hangingPunct="0"/>
              <a:endPara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eaLnBrk="0" hangingPunct="0"/>
              <a:r>
                <a:rPr lang="en-US" altLang="en-US" sz="16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20</a:t>
              </a:r>
            </a:p>
            <a:p>
              <a:pPr eaLnBrk="0" hangingPunct="0"/>
              <a:endPara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eaLnBrk="0" hangingPunct="0"/>
              <a:endPara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eaLnBrk="0" hangingPunct="0"/>
              <a:r>
                <a:rPr lang="en-US" altLang="en-US" sz="16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0A9F5677-F382-470B-A72B-652A2C100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325" y="4248150"/>
              <a:ext cx="317626" cy="2027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10</a:t>
              </a:r>
            </a:p>
            <a:p>
              <a:pPr eaLnBrk="0" hangingPunct="0"/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 8</a:t>
              </a:r>
            </a:p>
            <a:p>
              <a:pPr eaLnBrk="0" hangingPunct="0"/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 6</a:t>
              </a:r>
            </a:p>
            <a:p>
              <a:pPr eaLnBrk="0" hangingPunct="0"/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 4</a:t>
              </a:r>
            </a:p>
            <a:p>
              <a:pPr eaLnBrk="0" hangingPunct="0"/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 2</a:t>
              </a:r>
            </a:p>
            <a:p>
              <a:pPr eaLnBrk="0" hangingPunct="0"/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 0</a:t>
              </a:r>
            </a:p>
            <a:p>
              <a:pPr eaLnBrk="0" hangingPunct="0"/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-2</a:t>
              </a:r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83BBB5A7-4FF1-4DE7-90CE-5C139444D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563" y="2463800"/>
              <a:ext cx="206375" cy="206375"/>
            </a:xfrm>
            <a:prstGeom prst="ellipse">
              <a:avLst/>
            </a:prstGeom>
            <a:solidFill>
              <a:srgbClr val="CC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0" name="Group 51">
              <a:extLst>
                <a:ext uri="{FF2B5EF4-FFF2-40B4-BE49-F238E27FC236}">
                  <a16:creationId xmlns:a16="http://schemas.microsoft.com/office/drawing/2014/main" id="{CF420305-704A-469F-9C04-0AFE5D2991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1925" y="693738"/>
              <a:ext cx="3317875" cy="3016250"/>
              <a:chOff x="3126" y="593"/>
              <a:chExt cx="2090" cy="1900"/>
            </a:xfrm>
          </p:grpSpPr>
          <p:sp>
            <p:nvSpPr>
              <p:cNvPr id="31" name="Line 52">
                <a:extLst>
                  <a:ext uri="{FF2B5EF4-FFF2-40B4-BE49-F238E27FC236}">
                    <a16:creationId xmlns:a16="http://schemas.microsoft.com/office/drawing/2014/main" id="{99F68466-36B3-4CD9-B6AE-EB16ABDAF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" y="593"/>
                <a:ext cx="0" cy="19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Line 53">
                <a:extLst>
                  <a:ext uri="{FF2B5EF4-FFF2-40B4-BE49-F238E27FC236}">
                    <a16:creationId xmlns:a16="http://schemas.microsoft.com/office/drawing/2014/main" id="{24353042-0B30-4F9C-880C-C3BA9E2A5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6" y="2483"/>
                <a:ext cx="209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Oval 61">
              <a:extLst>
                <a:ext uri="{FF2B5EF4-FFF2-40B4-BE49-F238E27FC236}">
                  <a16:creationId xmlns:a16="http://schemas.microsoft.com/office/drawing/2014/main" id="{FBB161A1-71F0-4789-9B39-AB3DF29CB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825" y="2403475"/>
              <a:ext cx="663575" cy="663575"/>
            </a:xfrm>
            <a:prstGeom prst="ellips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62">
              <a:extLst>
                <a:ext uri="{FF2B5EF4-FFF2-40B4-BE49-F238E27FC236}">
                  <a16:creationId xmlns:a16="http://schemas.microsoft.com/office/drawing/2014/main" id="{9370C943-67F1-4E7D-B379-AEC8C3DB91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4100" y="2555875"/>
              <a:ext cx="1879600" cy="149225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63">
              <a:extLst>
                <a:ext uri="{FF2B5EF4-FFF2-40B4-BE49-F238E27FC236}">
                  <a16:creationId xmlns:a16="http://schemas.microsoft.com/office/drawing/2014/main" id="{D9361029-179E-48A2-BA31-1FC627F0A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3673475"/>
              <a:ext cx="2405050" cy="324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chemeClr val="bg1"/>
                  </a:solidFill>
                  <a:latin typeface="Arial" panose="020B0604020202020204" pitchFamily="34" charset="0"/>
                </a:rPr>
                <a:t>0       1       2       3       4       5       6       7</a:t>
              </a:r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D73742EE-15C5-41EC-9330-A716E7732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5" y="6064250"/>
              <a:ext cx="2405050" cy="324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chemeClr val="bg1"/>
                  </a:solidFill>
                  <a:latin typeface="Arial" panose="020B0604020202020204" pitchFamily="34" charset="0"/>
                </a:rPr>
                <a:t>         1       2       3       4       5       6       7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6FEE967-E442-44BE-910C-C87608A4D535}"/>
                </a:ext>
              </a:extLst>
            </p:cNvPr>
            <p:cNvGrpSpPr/>
            <p:nvPr/>
          </p:nvGrpSpPr>
          <p:grpSpPr>
            <a:xfrm>
              <a:off x="4644530" y="1179513"/>
              <a:ext cx="483175" cy="4706567"/>
              <a:chOff x="6234996" y="1137623"/>
              <a:chExt cx="483175" cy="4706567"/>
            </a:xfrm>
          </p:grpSpPr>
          <p:sp>
            <p:nvSpPr>
              <p:cNvPr id="38" name="Rectangle 25">
                <a:extLst>
                  <a:ext uri="{FF2B5EF4-FFF2-40B4-BE49-F238E27FC236}">
                    <a16:creationId xmlns:a16="http://schemas.microsoft.com/office/drawing/2014/main" id="{26827792-1273-40E2-A7B9-899858B42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753624" y="1618995"/>
                <a:ext cx="1445920" cy="483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eaLnBrk="0" hangingPunct="0"/>
                <a:r>
                  <a:rPr lang="bn-IN" altLang="en-US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 উপযোগ</a:t>
                </a:r>
                <a:endParaRPr lang="en-US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9" name="Rectangle 26">
                <a:extLst>
                  <a:ext uri="{FF2B5EF4-FFF2-40B4-BE49-F238E27FC236}">
                    <a16:creationId xmlns:a16="http://schemas.microsoft.com/office/drawing/2014/main" id="{20B83483-B4D0-4ABC-8E5B-B73B3F82E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47111" y="4627463"/>
                <a:ext cx="2158178" cy="27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bn-IN" altLang="en-US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প্রান্তিক উপযোগ</a:t>
                </a:r>
                <a:endParaRPr lang="en-US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97748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B0F3A8FC-7DF1-4C9F-A4C1-386C1D21203D}"/>
              </a:ext>
            </a:extLst>
          </p:cNvPr>
          <p:cNvGrpSpPr>
            <a:grpSpLocks/>
          </p:cNvGrpSpPr>
          <p:nvPr/>
        </p:nvGrpSpPr>
        <p:grpSpPr bwMode="auto">
          <a:xfrm>
            <a:off x="6426439" y="4942086"/>
            <a:ext cx="5695710" cy="1378854"/>
            <a:chOff x="3149" y="2820"/>
            <a:chExt cx="2097" cy="1272"/>
          </a:xfrm>
        </p:grpSpPr>
        <p:sp>
          <p:nvSpPr>
            <p:cNvPr id="11" name="Line 3">
              <a:extLst>
                <a:ext uri="{FF2B5EF4-FFF2-40B4-BE49-F238E27FC236}">
                  <a16:creationId xmlns:a16="http://schemas.microsoft.com/office/drawing/2014/main" id="{80E0B5EB-B3E9-42D7-866C-19D929C10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820"/>
              <a:ext cx="0" cy="127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C746DD23-131D-4049-ABD1-9F98EF443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6" y="366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7BBBC684-93C6-4C97-8D05-2D91E1522B8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15" b="50426"/>
          <a:stretch>
            <a:fillRect/>
          </a:stretch>
        </p:blipFill>
        <p:spPr bwMode="auto">
          <a:xfrm>
            <a:off x="6344954" y="2820689"/>
            <a:ext cx="684463" cy="170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7">
            <a:extLst>
              <a:ext uri="{FF2B5EF4-FFF2-40B4-BE49-F238E27FC236}">
                <a16:creationId xmlns:a16="http://schemas.microsoft.com/office/drawing/2014/main" id="{0F88AFD3-68E0-4639-A5C5-DCB123A034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452" y="3199007"/>
            <a:ext cx="48075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2626985F-907B-4F74-8500-9505E01F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068" y="3303071"/>
            <a:ext cx="387927" cy="116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48234D8E-5AC4-44F0-B816-3E0E1E57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736" y="3303071"/>
            <a:ext cx="593112" cy="116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DE26AA41-AA66-4933-9064-641F2F59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632" y="3553477"/>
            <a:ext cx="649154" cy="300269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7B126939-8CBF-4932-A437-8B86AD59A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7364" y="3485184"/>
            <a:ext cx="593112" cy="62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62D0CCA8-ECF3-4103-A105-AF2C87C2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297" y="2696029"/>
            <a:ext cx="410370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20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9973F948-72FA-439E-A897-9D09CD734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968" y="4917971"/>
            <a:ext cx="423193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8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6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4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2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0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-2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137170-98A2-42A2-AF8B-CF497BF8B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858" y="3697649"/>
            <a:ext cx="353096" cy="140921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D7F9841-FA5F-43FF-A42C-B549A0184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444" y="4891139"/>
            <a:ext cx="353096" cy="140921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8" name="Group 28">
            <a:extLst>
              <a:ext uri="{FF2B5EF4-FFF2-40B4-BE49-F238E27FC236}">
                <a16:creationId xmlns:a16="http://schemas.microsoft.com/office/drawing/2014/main" id="{992EE49A-BF03-4BD3-AABE-0337B37AF01B}"/>
              </a:ext>
            </a:extLst>
          </p:cNvPr>
          <p:cNvGrpSpPr>
            <a:grpSpLocks/>
          </p:cNvGrpSpPr>
          <p:nvPr/>
        </p:nvGrpSpPr>
        <p:grpSpPr bwMode="auto">
          <a:xfrm>
            <a:off x="6363968" y="2488984"/>
            <a:ext cx="5676698" cy="2059609"/>
            <a:chOff x="3126" y="593"/>
            <a:chExt cx="2090" cy="1900"/>
          </a:xfrm>
        </p:grpSpPr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9E88E04E-54A2-4F2C-BD07-B7F6092D8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" y="593"/>
              <a:ext cx="0" cy="19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111FD122-59B7-4D55-B73D-7F318A6D4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48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1" name="Oval 31">
            <a:extLst>
              <a:ext uri="{FF2B5EF4-FFF2-40B4-BE49-F238E27FC236}">
                <a16:creationId xmlns:a16="http://schemas.microsoft.com/office/drawing/2014/main" id="{89E034AA-821B-43E5-A6DA-954F38E24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896" y="3476512"/>
            <a:ext cx="1135340" cy="453114"/>
          </a:xfrm>
          <a:prstGeom prst="ellips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Line 32">
            <a:extLst>
              <a:ext uri="{FF2B5EF4-FFF2-40B4-BE49-F238E27FC236}">
                <a16:creationId xmlns:a16="http://schemas.microsoft.com/office/drawing/2014/main" id="{D63D411B-306B-47EB-9783-724C67D0D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388" y="3871090"/>
            <a:ext cx="1607945" cy="1061241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5">
            <a:extLst>
              <a:ext uri="{FF2B5EF4-FFF2-40B4-BE49-F238E27FC236}">
                <a16:creationId xmlns:a16="http://schemas.microsoft.com/office/drawing/2014/main" id="{C07DCDB1-8FA2-4F8E-9DA6-AFB0396F8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244" y="4523661"/>
            <a:ext cx="3204404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0       1       2       3       4       5       6       7</a:t>
            </a:r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6ABB82C4-75F1-4E37-AFDE-3123CD3A4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354" y="6156172"/>
            <a:ext cx="3204404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         1       2       3       4       5       6       7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5E73ED-5DE2-4D12-96BF-42E8D17E82AE}"/>
              </a:ext>
            </a:extLst>
          </p:cNvPr>
          <p:cNvGrpSpPr/>
          <p:nvPr/>
        </p:nvGrpSpPr>
        <p:grpSpPr>
          <a:xfrm>
            <a:off x="274320" y="2194560"/>
            <a:ext cx="4988546" cy="1142408"/>
            <a:chOff x="1841500" y="34925"/>
            <a:chExt cx="2915669" cy="1673030"/>
          </a:xfrm>
        </p:grpSpPr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60538235-56D8-4085-BD91-C5B9FFAF7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0" y="34925"/>
              <a:ext cx="2915669" cy="897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bn-IN" altLang="en-US" sz="3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ও প্রান্তিক উপগোগ</a:t>
              </a:r>
              <a:endParaRPr lang="en-US" altLang="en-US" sz="3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11">
              <a:extLst>
                <a:ext uri="{FF2B5EF4-FFF2-40B4-BE49-F238E27FC236}">
                  <a16:creationId xmlns:a16="http://schemas.microsoft.com/office/drawing/2014/main" id="{45DF5688-2671-49EE-B32D-48C40BE56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935" y="765175"/>
              <a:ext cx="475951" cy="537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ectangle 12">
              <a:extLst>
                <a:ext uri="{FF2B5EF4-FFF2-40B4-BE49-F238E27FC236}">
                  <a16:creationId xmlns:a16="http://schemas.microsoft.com/office/drawing/2014/main" id="{CB2FC873-863A-4058-B4A5-789EB74DA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055" y="765175"/>
              <a:ext cx="648343" cy="942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</a:t>
              </a:r>
            </a:p>
            <a:p>
              <a:pPr algn="ctr" eaLnBrk="0" hangingPunct="0"/>
              <a:r>
                <a:rPr lang="bn-IN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উপযোগ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BA86CB84-C14D-4AB4-9964-3843B39B2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624" y="765175"/>
              <a:ext cx="649280" cy="942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</a:t>
              </a:r>
            </a:p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উপগোগ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17D555-6BF8-4D46-ADB1-00A687F86529}"/>
              </a:ext>
            </a:extLst>
          </p:cNvPr>
          <p:cNvGrpSpPr/>
          <p:nvPr/>
        </p:nvGrpSpPr>
        <p:grpSpPr>
          <a:xfrm>
            <a:off x="5293148" y="2971156"/>
            <a:ext cx="920765" cy="3441986"/>
            <a:chOff x="6207503" y="1137623"/>
            <a:chExt cx="538162" cy="5040710"/>
          </a:xfrm>
        </p:grpSpPr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B09EF387-E222-4412-BD17-87655AD5DA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53624" y="1591502"/>
              <a:ext cx="1445919" cy="538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Rectangle 26">
              <a:extLst>
                <a:ext uri="{FF2B5EF4-FFF2-40B4-BE49-F238E27FC236}">
                  <a16:creationId xmlns:a16="http://schemas.microsoft.com/office/drawing/2014/main" id="{E59F1C69-7A9D-4208-A78E-0B6F3EADED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12968" y="4657917"/>
              <a:ext cx="2826466" cy="214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2972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DC743460-E2EF-4B6B-A245-C857AE0F180F}"/>
              </a:ext>
            </a:extLst>
          </p:cNvPr>
          <p:cNvGrpSpPr>
            <a:grpSpLocks/>
          </p:cNvGrpSpPr>
          <p:nvPr/>
        </p:nvGrpSpPr>
        <p:grpSpPr bwMode="auto">
          <a:xfrm>
            <a:off x="6298898" y="4921733"/>
            <a:ext cx="5666679" cy="1398729"/>
            <a:chOff x="3149" y="2820"/>
            <a:chExt cx="2097" cy="1272"/>
          </a:xfrm>
        </p:grpSpPr>
        <p:sp>
          <p:nvSpPr>
            <p:cNvPr id="11" name="Line 3">
              <a:extLst>
                <a:ext uri="{FF2B5EF4-FFF2-40B4-BE49-F238E27FC236}">
                  <a16:creationId xmlns:a16="http://schemas.microsoft.com/office/drawing/2014/main" id="{11C4241E-1F6B-4307-AAC0-A4D0B701F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820"/>
              <a:ext cx="0" cy="127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1F63C37B-C197-4EE2-B59A-E03FDB598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6" y="366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0A835652-CFFD-408A-AC3A-FA3F85727E0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84" b="50426"/>
          <a:stretch>
            <a:fillRect/>
          </a:stretch>
        </p:blipFill>
        <p:spPr bwMode="auto">
          <a:xfrm>
            <a:off x="6217828" y="2769759"/>
            <a:ext cx="1426803" cy="172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7">
            <a:extLst>
              <a:ext uri="{FF2B5EF4-FFF2-40B4-BE49-F238E27FC236}">
                <a16:creationId xmlns:a16="http://schemas.microsoft.com/office/drawing/2014/main" id="{9B027E9F-148A-4837-B9E5-6D13DA5B2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52" y="3310285"/>
            <a:ext cx="4783034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557419DD-8C74-431D-8934-F05B8E33A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062" y="3259094"/>
            <a:ext cx="387928" cy="170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9C88796D-FDD3-4327-8C1C-70FD51678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546" y="3259094"/>
            <a:ext cx="593112" cy="170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18</a:t>
            </a: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56A9DE9E-F47B-4AF4-9901-834FA3B3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79" y="3513109"/>
            <a:ext cx="645846" cy="304597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36C1413D-9422-49F9-8CE6-2C11FDA71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79" y="3882584"/>
            <a:ext cx="645846" cy="304597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E569A84E-8B6B-4198-BE39-CED32C9D7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134" y="3443831"/>
            <a:ext cx="593112" cy="116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EE73E4-39A2-40C3-909A-B0FFDBF65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968" y="2643302"/>
            <a:ext cx="410370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20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9C79CEC2-65DE-4A44-91EC-586C846F1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433" y="4895343"/>
            <a:ext cx="423195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8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6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4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2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0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-2</a:t>
            </a:r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D2E30DA3-7887-4327-B525-7969AC7AB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240" y="3659359"/>
            <a:ext cx="351296" cy="142952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Oval 32">
            <a:extLst>
              <a:ext uri="{FF2B5EF4-FFF2-40B4-BE49-F238E27FC236}">
                <a16:creationId xmlns:a16="http://schemas.microsoft.com/office/drawing/2014/main" id="{B6BFD7E2-000F-470B-907A-F8ECB67DC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9534" y="3270090"/>
            <a:ext cx="351296" cy="142952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Oval 38">
            <a:extLst>
              <a:ext uri="{FF2B5EF4-FFF2-40B4-BE49-F238E27FC236}">
                <a16:creationId xmlns:a16="http://schemas.microsoft.com/office/drawing/2014/main" id="{C5F97A84-C3BA-4A58-8C21-1B9203E2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782" y="4870052"/>
            <a:ext cx="351296" cy="142952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Oval 39">
            <a:extLst>
              <a:ext uri="{FF2B5EF4-FFF2-40B4-BE49-F238E27FC236}">
                <a16:creationId xmlns:a16="http://schemas.microsoft.com/office/drawing/2014/main" id="{C2233DF5-10A9-4339-875B-8A93D2865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078" y="5041594"/>
            <a:ext cx="351296" cy="142952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1" name="Group 46">
            <a:extLst>
              <a:ext uri="{FF2B5EF4-FFF2-40B4-BE49-F238E27FC236}">
                <a16:creationId xmlns:a16="http://schemas.microsoft.com/office/drawing/2014/main" id="{615F7D58-EBFA-45E3-9312-2037BB784D62}"/>
              </a:ext>
            </a:extLst>
          </p:cNvPr>
          <p:cNvGrpSpPr>
            <a:grpSpLocks/>
          </p:cNvGrpSpPr>
          <p:nvPr/>
        </p:nvGrpSpPr>
        <p:grpSpPr bwMode="auto">
          <a:xfrm>
            <a:off x="6236745" y="2433272"/>
            <a:ext cx="5647764" cy="2089296"/>
            <a:chOff x="3126" y="593"/>
            <a:chExt cx="2090" cy="1900"/>
          </a:xfrm>
        </p:grpSpPr>
        <p:sp>
          <p:nvSpPr>
            <p:cNvPr id="32" name="Line 47">
              <a:extLst>
                <a:ext uri="{FF2B5EF4-FFF2-40B4-BE49-F238E27FC236}">
                  <a16:creationId xmlns:a16="http://schemas.microsoft.com/office/drawing/2014/main" id="{D6AFA983-4672-43EC-A53F-EC5DAC48A5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" y="593"/>
              <a:ext cx="0" cy="19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48">
              <a:extLst>
                <a:ext uri="{FF2B5EF4-FFF2-40B4-BE49-F238E27FC236}">
                  <a16:creationId xmlns:a16="http://schemas.microsoft.com/office/drawing/2014/main" id="{018DE480-D152-49A0-B39D-C21FAC495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48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Rectangle 49">
            <a:extLst>
              <a:ext uri="{FF2B5EF4-FFF2-40B4-BE49-F238E27FC236}">
                <a16:creationId xmlns:a16="http://schemas.microsoft.com/office/drawing/2014/main" id="{015273F7-CBFD-4BF0-9B34-319FA959F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156" y="4497277"/>
            <a:ext cx="3204404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0       1       2       3       4       5       6       7</a:t>
            </a:r>
          </a:p>
        </p:txBody>
      </p:sp>
      <p:sp>
        <p:nvSpPr>
          <p:cNvPr id="35" name="Rectangle 50">
            <a:extLst>
              <a:ext uri="{FF2B5EF4-FFF2-40B4-BE49-F238E27FC236}">
                <a16:creationId xmlns:a16="http://schemas.microsoft.com/office/drawing/2014/main" id="{0670888E-3F07-47FF-A85E-AAB5A8BD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515" y="6153319"/>
            <a:ext cx="3204404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         1       2       3       4       5       6       7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697CAE-1B45-495B-B3B0-A662E562B654}"/>
              </a:ext>
            </a:extLst>
          </p:cNvPr>
          <p:cNvGrpSpPr/>
          <p:nvPr/>
        </p:nvGrpSpPr>
        <p:grpSpPr>
          <a:xfrm>
            <a:off x="404949" y="2103120"/>
            <a:ext cx="4988545" cy="1149595"/>
            <a:chOff x="1841500" y="34925"/>
            <a:chExt cx="2930606" cy="1659634"/>
          </a:xfrm>
        </p:grpSpPr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6BF3B0D3-D425-46D0-9E56-236DBE85E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0" y="34925"/>
              <a:ext cx="2930606" cy="884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bn-IN" altLang="en-US" sz="3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ও প্রান্তিক উপগোগ</a:t>
              </a:r>
              <a:endParaRPr lang="en-US" altLang="en-US" sz="3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ADBA972-7747-43F2-AFBD-F79EEEF42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715" y="765174"/>
              <a:ext cx="478390" cy="529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91A76A5E-76F2-45F8-9D9F-66C5979F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394" y="765174"/>
              <a:ext cx="651665" cy="929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</a:t>
              </a:r>
            </a:p>
            <a:p>
              <a:pPr algn="ctr" eaLnBrk="0" hangingPunct="0"/>
              <a:r>
                <a:rPr lang="bn-IN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উপযোগ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BCA2DD9B-8CA5-4E56-895C-E1FD74D5E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961" y="765174"/>
              <a:ext cx="652607" cy="929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</a:t>
              </a:r>
            </a:p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উপগোগ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38AA89-A24B-4498-8922-2DBAA509A484}"/>
              </a:ext>
            </a:extLst>
          </p:cNvPr>
          <p:cNvGrpSpPr/>
          <p:nvPr/>
        </p:nvGrpSpPr>
        <p:grpSpPr>
          <a:xfrm>
            <a:off x="5283837" y="2740742"/>
            <a:ext cx="920765" cy="3477689"/>
            <a:chOff x="6206124" y="1137623"/>
            <a:chExt cx="540919" cy="5020629"/>
          </a:xfrm>
        </p:grpSpPr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5C947011-CDA6-43A8-B7A1-C8C6833661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53624" y="1590123"/>
              <a:ext cx="1445919" cy="540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26">
              <a:extLst>
                <a:ext uri="{FF2B5EF4-FFF2-40B4-BE49-F238E27FC236}">
                  <a16:creationId xmlns:a16="http://schemas.microsoft.com/office/drawing/2014/main" id="{FCC97B38-0352-4AEA-9714-5B43C6F243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33048" y="4657368"/>
              <a:ext cx="2786304" cy="215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4640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D53D3F7D-9A51-43F9-A9CB-FB54A3968775}"/>
              </a:ext>
            </a:extLst>
          </p:cNvPr>
          <p:cNvGrpSpPr>
            <a:grpSpLocks/>
          </p:cNvGrpSpPr>
          <p:nvPr/>
        </p:nvGrpSpPr>
        <p:grpSpPr bwMode="auto">
          <a:xfrm>
            <a:off x="6308290" y="4596079"/>
            <a:ext cx="5813860" cy="1716741"/>
            <a:chOff x="3149" y="2820"/>
            <a:chExt cx="2097" cy="1272"/>
          </a:xfrm>
        </p:grpSpPr>
        <p:sp>
          <p:nvSpPr>
            <p:cNvPr id="11" name="Line 3">
              <a:extLst>
                <a:ext uri="{FF2B5EF4-FFF2-40B4-BE49-F238E27FC236}">
                  <a16:creationId xmlns:a16="http://schemas.microsoft.com/office/drawing/2014/main" id="{077D9330-6306-44EB-AE74-5AACAA739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820"/>
              <a:ext cx="0" cy="127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99C1F8F6-0F3C-449D-A804-059640C1A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6" y="366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DC8354E0-A00D-48EE-B850-8D93D96626F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00" b="50426"/>
          <a:stretch>
            <a:fillRect/>
          </a:stretch>
        </p:blipFill>
        <p:spPr bwMode="auto">
          <a:xfrm>
            <a:off x="6225115" y="1954836"/>
            <a:ext cx="2206883" cy="212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7">
            <a:extLst>
              <a:ext uri="{FF2B5EF4-FFF2-40B4-BE49-F238E27FC236}">
                <a16:creationId xmlns:a16="http://schemas.microsoft.com/office/drawing/2014/main" id="{0A6BC886-FB4E-4765-AE0F-BFF0AF332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40" y="2465048"/>
            <a:ext cx="4907264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3C3F6463-0EA6-4DB7-94A7-9EAF369F1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53" y="2555425"/>
            <a:ext cx="387929" cy="224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30BEE29-D0CD-4B6F-8513-564A72DB5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764" y="2555425"/>
            <a:ext cx="593112" cy="224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18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24</a:t>
            </a: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D94DE5F4-8118-4BF0-B504-9174CA999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03" y="2867193"/>
            <a:ext cx="662620" cy="373850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A043EFAF-3489-453B-8C6B-FA0BA0736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03" y="3320672"/>
            <a:ext cx="662620" cy="373850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AutoShape 15">
            <a:extLst>
              <a:ext uri="{FF2B5EF4-FFF2-40B4-BE49-F238E27FC236}">
                <a16:creationId xmlns:a16="http://schemas.microsoft.com/office/drawing/2014/main" id="{FC850F7A-AEF9-49B5-89B2-3E488EBBB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03" y="3774150"/>
            <a:ext cx="662620" cy="373850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D28DC799-843C-4259-83CF-B2AC3479A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183" y="2782165"/>
            <a:ext cx="593112" cy="170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8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6</a:t>
            </a: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36965BA1-9A06-46FF-92D4-C6855FF6A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79" y="4075119"/>
            <a:ext cx="3204405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0       1       2       3       4       5       6       7</a:t>
            </a: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3BF46AC8-F791-4C06-8DB8-E5874DD45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076" y="1799628"/>
            <a:ext cx="410370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20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B2E658-5DB9-4778-BCF0-6C2C55211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489" y="4563689"/>
            <a:ext cx="423194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8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6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4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2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0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-2</a:t>
            </a:r>
          </a:p>
        </p:txBody>
      </p:sp>
      <p:sp>
        <p:nvSpPr>
          <p:cNvPr id="29" name="Oval 31">
            <a:extLst>
              <a:ext uri="{FF2B5EF4-FFF2-40B4-BE49-F238E27FC236}">
                <a16:creationId xmlns:a16="http://schemas.microsoft.com/office/drawing/2014/main" id="{91DD7D02-4C49-4CDF-BE8F-366191A29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160" y="3046694"/>
            <a:ext cx="360421" cy="17545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id="{B67AA61E-22BF-4D67-B398-BFDD27C32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7773" y="2568922"/>
            <a:ext cx="360421" cy="17545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Oval 38">
            <a:extLst>
              <a:ext uri="{FF2B5EF4-FFF2-40B4-BE49-F238E27FC236}">
                <a16:creationId xmlns:a16="http://schemas.microsoft.com/office/drawing/2014/main" id="{F007C4B5-F69B-429F-B955-1C15C1471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859" y="4532648"/>
            <a:ext cx="360421" cy="17545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Oval 39">
            <a:extLst>
              <a:ext uri="{FF2B5EF4-FFF2-40B4-BE49-F238E27FC236}">
                <a16:creationId xmlns:a16="http://schemas.microsoft.com/office/drawing/2014/main" id="{E269D4DF-1BC5-4E60-88F1-01A887F2A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74" y="4743191"/>
            <a:ext cx="360421" cy="17545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3" name="Group 49">
            <a:extLst>
              <a:ext uri="{FF2B5EF4-FFF2-40B4-BE49-F238E27FC236}">
                <a16:creationId xmlns:a16="http://schemas.microsoft.com/office/drawing/2014/main" id="{780233D1-B202-468C-847D-FF5FD363F382}"/>
              </a:ext>
            </a:extLst>
          </p:cNvPr>
          <p:cNvGrpSpPr>
            <a:grpSpLocks/>
          </p:cNvGrpSpPr>
          <p:nvPr/>
        </p:nvGrpSpPr>
        <p:grpSpPr bwMode="auto">
          <a:xfrm>
            <a:off x="8021672" y="2253106"/>
            <a:ext cx="510134" cy="2896326"/>
            <a:chOff x="3943" y="964"/>
            <a:chExt cx="184" cy="214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29CA29-CFD7-4AAC-8A82-FB6161917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" y="964"/>
              <a:ext cx="130" cy="130"/>
            </a:xfrm>
            <a:prstGeom prst="ellipse">
              <a:avLst/>
            </a:prstGeom>
            <a:solidFill>
              <a:srgbClr val="CC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Oval 40">
              <a:extLst>
                <a:ext uri="{FF2B5EF4-FFF2-40B4-BE49-F238E27FC236}">
                  <a16:creationId xmlns:a16="http://schemas.microsoft.com/office/drawing/2014/main" id="{EF958F83-745F-4881-A37D-C0FA38804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2980"/>
              <a:ext cx="130" cy="130"/>
            </a:xfrm>
            <a:prstGeom prst="ellipse">
              <a:avLst/>
            </a:prstGeom>
            <a:solidFill>
              <a:srgbClr val="CC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Rectangle 45">
            <a:extLst>
              <a:ext uri="{FF2B5EF4-FFF2-40B4-BE49-F238E27FC236}">
                <a16:creationId xmlns:a16="http://schemas.microsoft.com/office/drawing/2014/main" id="{44C2883E-7E94-40B9-8297-9A17BC7B1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274" y="6107676"/>
            <a:ext cx="3204405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         1       2       3       4       5       6       7</a:t>
            </a:r>
          </a:p>
        </p:txBody>
      </p:sp>
      <p:grpSp>
        <p:nvGrpSpPr>
          <p:cNvPr id="37" name="Group 46">
            <a:extLst>
              <a:ext uri="{FF2B5EF4-FFF2-40B4-BE49-F238E27FC236}">
                <a16:creationId xmlns:a16="http://schemas.microsoft.com/office/drawing/2014/main" id="{2C015B29-2FFF-4A4C-9E4F-44B1AAE15AF2}"/>
              </a:ext>
            </a:extLst>
          </p:cNvPr>
          <p:cNvGrpSpPr>
            <a:grpSpLocks/>
          </p:cNvGrpSpPr>
          <p:nvPr/>
        </p:nvGrpSpPr>
        <p:grpSpPr bwMode="auto">
          <a:xfrm>
            <a:off x="6244523" y="1541846"/>
            <a:ext cx="5794453" cy="2564315"/>
            <a:chOff x="3126" y="593"/>
            <a:chExt cx="2090" cy="1900"/>
          </a:xfrm>
        </p:grpSpPr>
        <p:sp>
          <p:nvSpPr>
            <p:cNvPr id="38" name="Line 47">
              <a:extLst>
                <a:ext uri="{FF2B5EF4-FFF2-40B4-BE49-F238E27FC236}">
                  <a16:creationId xmlns:a16="http://schemas.microsoft.com/office/drawing/2014/main" id="{B282430E-BE28-43A8-A59B-073D16B73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" y="593"/>
              <a:ext cx="0" cy="19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Line 48">
              <a:extLst>
                <a:ext uri="{FF2B5EF4-FFF2-40B4-BE49-F238E27FC236}">
                  <a16:creationId xmlns:a16="http://schemas.microsoft.com/office/drawing/2014/main" id="{1A02F795-5F7A-4243-AD62-E488CCA59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48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E7E84B4-4C18-4572-B26B-F595FC3CD0A0}"/>
              </a:ext>
            </a:extLst>
          </p:cNvPr>
          <p:cNvGrpSpPr/>
          <p:nvPr/>
        </p:nvGrpSpPr>
        <p:grpSpPr>
          <a:xfrm>
            <a:off x="261257" y="1209130"/>
            <a:ext cx="4988545" cy="1264601"/>
            <a:chOff x="1841500" y="34925"/>
            <a:chExt cx="2856416" cy="1487474"/>
          </a:xfrm>
        </p:grpSpPr>
        <p:sp>
          <p:nvSpPr>
            <p:cNvPr id="41" name="Rectangle 3">
              <a:extLst>
                <a:ext uri="{FF2B5EF4-FFF2-40B4-BE49-F238E27FC236}">
                  <a16:creationId xmlns:a16="http://schemas.microsoft.com/office/drawing/2014/main" id="{91586360-6C00-4277-830D-E176207AE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0" y="34925"/>
              <a:ext cx="2856416" cy="721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bn-IN" altLang="en-US" sz="3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ও প্রান্তিক উপগোগ</a:t>
              </a:r>
              <a:endParaRPr lang="en-US" altLang="en-US" sz="3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Rectangle 11">
              <a:extLst>
                <a:ext uri="{FF2B5EF4-FFF2-40B4-BE49-F238E27FC236}">
                  <a16:creationId xmlns:a16="http://schemas.microsoft.com/office/drawing/2014/main" id="{E3690251-013C-4900-A861-9917B3E7D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771" y="765175"/>
              <a:ext cx="466279" cy="43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12">
              <a:extLst>
                <a:ext uri="{FF2B5EF4-FFF2-40B4-BE49-F238E27FC236}">
                  <a16:creationId xmlns:a16="http://schemas.microsoft.com/office/drawing/2014/main" id="{6AED0D4A-4B2A-4DF3-B8C5-8AF97E6B2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643" y="765175"/>
              <a:ext cx="635168" cy="757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</a:t>
              </a:r>
            </a:p>
            <a:p>
              <a:pPr algn="ctr" eaLnBrk="0" hangingPunct="0"/>
              <a:r>
                <a:rPr lang="bn-IN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উপযোগ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Rectangle 13">
              <a:extLst>
                <a:ext uri="{FF2B5EF4-FFF2-40B4-BE49-F238E27FC236}">
                  <a16:creationId xmlns:a16="http://schemas.microsoft.com/office/drawing/2014/main" id="{2FF802C0-5ABB-479D-AC75-8E0A5676E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221" y="765175"/>
              <a:ext cx="636085" cy="75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</a:t>
              </a:r>
            </a:p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উপগোগ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8CC06A7-5053-47EE-9643-AFD37ABD3186}"/>
              </a:ext>
            </a:extLst>
          </p:cNvPr>
          <p:cNvGrpSpPr/>
          <p:nvPr/>
        </p:nvGrpSpPr>
        <p:grpSpPr>
          <a:xfrm>
            <a:off x="5418937" y="1919222"/>
            <a:ext cx="640535" cy="4048967"/>
            <a:chOff x="6293200" y="1137623"/>
            <a:chExt cx="366767" cy="4762558"/>
          </a:xfrm>
        </p:grpSpPr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9FF5D9E0-61DE-4928-BDE1-C9872ED64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53624" y="1677199"/>
              <a:ext cx="1445919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Rectangle 26">
              <a:extLst>
                <a:ext uri="{FF2B5EF4-FFF2-40B4-BE49-F238E27FC236}">
                  <a16:creationId xmlns:a16="http://schemas.microsoft.com/office/drawing/2014/main" id="{2049DB26-F4E7-4CDD-8C39-E29EDDBD09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91119" y="4660095"/>
              <a:ext cx="2270163" cy="210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3887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54A14996-F436-491E-A802-BBD114F17DC5}"/>
              </a:ext>
            </a:extLst>
          </p:cNvPr>
          <p:cNvGrpSpPr>
            <a:grpSpLocks/>
          </p:cNvGrpSpPr>
          <p:nvPr/>
        </p:nvGrpSpPr>
        <p:grpSpPr bwMode="auto">
          <a:xfrm>
            <a:off x="6214431" y="4601644"/>
            <a:ext cx="5803398" cy="1711307"/>
            <a:chOff x="3149" y="2820"/>
            <a:chExt cx="2097" cy="1272"/>
          </a:xfrm>
        </p:grpSpPr>
        <p:sp>
          <p:nvSpPr>
            <p:cNvPr id="11" name="Line 3">
              <a:extLst>
                <a:ext uri="{FF2B5EF4-FFF2-40B4-BE49-F238E27FC236}">
                  <a16:creationId xmlns:a16="http://schemas.microsoft.com/office/drawing/2014/main" id="{73090F9C-237A-408D-A4F8-7A7DAFE09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820"/>
              <a:ext cx="0" cy="127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D9EF7FCC-DEA3-47C0-B288-1915E15CC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6" y="366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6DDDB863-BAB5-4830-A1A8-4F841304B0F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72" b="50426"/>
          <a:stretch>
            <a:fillRect/>
          </a:stretch>
        </p:blipFill>
        <p:spPr bwMode="auto">
          <a:xfrm>
            <a:off x="6131407" y="1968760"/>
            <a:ext cx="2903082" cy="211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7">
            <a:extLst>
              <a:ext uri="{FF2B5EF4-FFF2-40B4-BE49-F238E27FC236}">
                <a16:creationId xmlns:a16="http://schemas.microsoft.com/office/drawing/2014/main" id="{19E1762A-345C-4431-846E-3899C7B71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007" y="2438293"/>
            <a:ext cx="4898434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20F68FA8-8EE8-4D89-84C8-7ED721E6D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18" y="2567449"/>
            <a:ext cx="387928" cy="27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C3D0A2B2-01D4-400E-B1DC-20ADC5A8D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239" y="2567449"/>
            <a:ext cx="593112" cy="27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18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24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28</a:t>
            </a: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28FA9E2D-2FA0-4E6F-80DA-00F77600A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38" y="2878229"/>
            <a:ext cx="661428" cy="372666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30EDDFB0-470E-461B-8D0E-0D2EC9B4C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38" y="3330273"/>
            <a:ext cx="661428" cy="372666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AutoShape 15">
            <a:extLst>
              <a:ext uri="{FF2B5EF4-FFF2-40B4-BE49-F238E27FC236}">
                <a16:creationId xmlns:a16="http://schemas.microsoft.com/office/drawing/2014/main" id="{D5C1D0B5-8376-48EB-97C8-2D0C956CC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38" y="3782316"/>
            <a:ext cx="661428" cy="372666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AutoShape 16">
            <a:extLst>
              <a:ext uri="{FF2B5EF4-FFF2-40B4-BE49-F238E27FC236}">
                <a16:creationId xmlns:a16="http://schemas.microsoft.com/office/drawing/2014/main" id="{7046C8E1-88C3-45BC-A45B-4F160E14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38" y="4234360"/>
            <a:ext cx="661428" cy="372666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6EEDE2D9-7619-4E4E-8968-B44640F6F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3400" y="2793470"/>
            <a:ext cx="593112" cy="224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8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6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4</a:t>
            </a: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CD680AC6-56A8-4D25-9DA1-207E2780F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375" y="1814044"/>
            <a:ext cx="410369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20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8DEDF1-BD44-4842-A7B8-0A3021FA1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62" y="4569356"/>
            <a:ext cx="423195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8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6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4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2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0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-2</a:t>
            </a:r>
          </a:p>
        </p:txBody>
      </p:sp>
      <p:sp>
        <p:nvSpPr>
          <p:cNvPr id="29" name="Oval 31">
            <a:extLst>
              <a:ext uri="{FF2B5EF4-FFF2-40B4-BE49-F238E27FC236}">
                <a16:creationId xmlns:a16="http://schemas.microsoft.com/office/drawing/2014/main" id="{91B66783-AA8D-4347-A8BD-A98C7AC00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53" y="3057163"/>
            <a:ext cx="359772" cy="174898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id="{CB84CB78-6EE0-470F-9F6A-A11C329DA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863" y="2580903"/>
            <a:ext cx="359772" cy="174898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Oval 33">
            <a:extLst>
              <a:ext uri="{FF2B5EF4-FFF2-40B4-BE49-F238E27FC236}">
                <a16:creationId xmlns:a16="http://schemas.microsoft.com/office/drawing/2014/main" id="{CC434CD6-759C-4A7C-A620-A8DABF09B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176" y="2266087"/>
            <a:ext cx="359772" cy="174898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CA16AF88-D001-47AF-940E-5D9F0081F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596" y="4538413"/>
            <a:ext cx="359772" cy="174898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47DF66CE-D599-4C08-AB27-F36BDDAF6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908" y="4748290"/>
            <a:ext cx="359772" cy="174898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41063A50-ED85-473D-BE9B-4CC6AD8C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732" y="4978347"/>
            <a:ext cx="359772" cy="174898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5" name="Group 51">
            <a:extLst>
              <a:ext uri="{FF2B5EF4-FFF2-40B4-BE49-F238E27FC236}">
                <a16:creationId xmlns:a16="http://schemas.microsoft.com/office/drawing/2014/main" id="{349781D6-FBA3-4AE1-8479-C443CBDF4E84}"/>
              </a:ext>
            </a:extLst>
          </p:cNvPr>
          <p:cNvGrpSpPr>
            <a:grpSpLocks/>
          </p:cNvGrpSpPr>
          <p:nvPr/>
        </p:nvGrpSpPr>
        <p:grpSpPr bwMode="auto">
          <a:xfrm>
            <a:off x="8771580" y="2031993"/>
            <a:ext cx="426191" cy="3351310"/>
            <a:chOff x="4249" y="790"/>
            <a:chExt cx="154" cy="2491"/>
          </a:xfrm>
        </p:grpSpPr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796419EF-5F5E-445A-ACA5-4B74578D8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" y="790"/>
              <a:ext cx="130" cy="130"/>
            </a:xfrm>
            <a:prstGeom prst="ellipse">
              <a:avLst/>
            </a:prstGeom>
            <a:solidFill>
              <a:srgbClr val="CC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41">
              <a:extLst>
                <a:ext uri="{FF2B5EF4-FFF2-40B4-BE49-F238E27FC236}">
                  <a16:creationId xmlns:a16="http://schemas.microsoft.com/office/drawing/2014/main" id="{8A8EAF81-1922-4EE2-A5F3-E12BACA9E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" y="3151"/>
              <a:ext cx="130" cy="130"/>
            </a:xfrm>
            <a:prstGeom prst="ellipse">
              <a:avLst/>
            </a:prstGeom>
            <a:solidFill>
              <a:srgbClr val="CC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46">
            <a:extLst>
              <a:ext uri="{FF2B5EF4-FFF2-40B4-BE49-F238E27FC236}">
                <a16:creationId xmlns:a16="http://schemas.microsoft.com/office/drawing/2014/main" id="{F96784CF-76BD-40DB-A986-84E2D8289206}"/>
              </a:ext>
            </a:extLst>
          </p:cNvPr>
          <p:cNvGrpSpPr>
            <a:grpSpLocks/>
          </p:cNvGrpSpPr>
          <p:nvPr/>
        </p:nvGrpSpPr>
        <p:grpSpPr bwMode="auto">
          <a:xfrm>
            <a:off x="6150778" y="1557078"/>
            <a:ext cx="5784026" cy="2556198"/>
            <a:chOff x="3126" y="593"/>
            <a:chExt cx="2090" cy="1900"/>
          </a:xfrm>
        </p:grpSpPr>
        <p:sp>
          <p:nvSpPr>
            <p:cNvPr id="39" name="Line 47">
              <a:extLst>
                <a:ext uri="{FF2B5EF4-FFF2-40B4-BE49-F238E27FC236}">
                  <a16:creationId xmlns:a16="http://schemas.microsoft.com/office/drawing/2014/main" id="{F6141CAB-F86D-4306-88BC-B662F4A2C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" y="593"/>
              <a:ext cx="0" cy="19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1CC5ADDF-663A-4A6F-9C82-E6906228F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48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1" name="Rectangle 49">
            <a:extLst>
              <a:ext uri="{FF2B5EF4-FFF2-40B4-BE49-F238E27FC236}">
                <a16:creationId xmlns:a16="http://schemas.microsoft.com/office/drawing/2014/main" id="{1A2943A5-84FE-4904-8CA0-90D8B96FD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844" y="4082333"/>
            <a:ext cx="3204403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0       1       2       3       4       5       6       7</a:t>
            </a:r>
          </a:p>
        </p:txBody>
      </p:sp>
      <p:sp>
        <p:nvSpPr>
          <p:cNvPr id="42" name="Rectangle 50">
            <a:extLst>
              <a:ext uri="{FF2B5EF4-FFF2-40B4-BE49-F238E27FC236}">
                <a16:creationId xmlns:a16="http://schemas.microsoft.com/office/drawing/2014/main" id="{1D9D6B37-81FC-4D87-B53F-7D7895D45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029" y="6108456"/>
            <a:ext cx="3204403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         1       2       3       4       5       6       7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3E346A-A750-4A7F-AB0E-D308C601E56F}"/>
              </a:ext>
            </a:extLst>
          </p:cNvPr>
          <p:cNvGrpSpPr/>
          <p:nvPr/>
        </p:nvGrpSpPr>
        <p:grpSpPr>
          <a:xfrm>
            <a:off x="223764" y="1077367"/>
            <a:ext cx="4988546" cy="1262635"/>
            <a:chOff x="1841500" y="34925"/>
            <a:chExt cx="2861566" cy="1489878"/>
          </a:xfrm>
        </p:grpSpPr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71B3B1D7-ECAC-4CD4-8B9B-63BD606B3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0" y="34925"/>
              <a:ext cx="2861566" cy="723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bn-IN" altLang="en-US" sz="3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ও প্রান্তিক উপগোগ</a:t>
              </a:r>
              <a:endParaRPr lang="en-US" altLang="en-US" sz="3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324A7CCF-B2E2-4AE7-AF7C-9F699B3A1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350" y="765175"/>
              <a:ext cx="467120" cy="432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Rectangle 12">
              <a:extLst>
                <a:ext uri="{FF2B5EF4-FFF2-40B4-BE49-F238E27FC236}">
                  <a16:creationId xmlns:a16="http://schemas.microsoft.com/office/drawing/2014/main" id="{2CC29862-58EF-4F89-8967-EA32E9A60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070" y="765175"/>
              <a:ext cx="636313" cy="759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</a:t>
              </a:r>
            </a:p>
            <a:p>
              <a:pPr algn="ctr" eaLnBrk="0" hangingPunct="0"/>
              <a:r>
                <a:rPr lang="bn-IN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উপযোগ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EFDA38DB-3151-4968-8984-895674BE2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648" y="765175"/>
              <a:ext cx="637233" cy="759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</a:t>
              </a:r>
            </a:p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উপগোগ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D55DA9B-B733-4F29-91A0-47F1D011F59C}"/>
              </a:ext>
            </a:extLst>
          </p:cNvPr>
          <p:cNvGrpSpPr/>
          <p:nvPr/>
        </p:nvGrpSpPr>
        <p:grpSpPr>
          <a:xfrm>
            <a:off x="5326679" y="1933260"/>
            <a:ext cx="639382" cy="4039206"/>
            <a:chOff x="6293200" y="1137623"/>
            <a:chExt cx="366767" cy="4766163"/>
          </a:xfrm>
        </p:grpSpPr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3FD0610D-23AD-42C3-8612-2AC41FAAB4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53624" y="1677199"/>
              <a:ext cx="1445919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Rectangle 26">
              <a:extLst>
                <a:ext uri="{FF2B5EF4-FFF2-40B4-BE49-F238E27FC236}">
                  <a16:creationId xmlns:a16="http://schemas.microsoft.com/office/drawing/2014/main" id="{78F56613-A0A1-404B-97DC-98AB1DBAF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87514" y="4659906"/>
              <a:ext cx="2277372" cy="21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46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FB52B26F-4A24-43E2-A554-9937A9500298}"/>
              </a:ext>
            </a:extLst>
          </p:cNvPr>
          <p:cNvGrpSpPr>
            <a:grpSpLocks/>
          </p:cNvGrpSpPr>
          <p:nvPr/>
        </p:nvGrpSpPr>
        <p:grpSpPr bwMode="auto">
          <a:xfrm>
            <a:off x="6276274" y="4660531"/>
            <a:ext cx="5845876" cy="1653801"/>
            <a:chOff x="3149" y="2820"/>
            <a:chExt cx="2097" cy="1272"/>
          </a:xfrm>
        </p:grpSpPr>
        <p:sp>
          <p:nvSpPr>
            <p:cNvPr id="11" name="Line 3">
              <a:extLst>
                <a:ext uri="{FF2B5EF4-FFF2-40B4-BE49-F238E27FC236}">
                  <a16:creationId xmlns:a16="http://schemas.microsoft.com/office/drawing/2014/main" id="{B2F25932-ABEF-4619-9660-49D70101F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820"/>
              <a:ext cx="0" cy="127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3561530C-5A7C-406F-82E8-0F63CB3EC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6" y="366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0568A9D9-468B-45A7-9D1D-CD08A58210A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1" b="50426"/>
          <a:stretch>
            <a:fillRect/>
          </a:stretch>
        </p:blipFill>
        <p:spPr bwMode="auto">
          <a:xfrm>
            <a:off x="6192642" y="2116122"/>
            <a:ext cx="3693746" cy="204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7">
            <a:extLst>
              <a:ext uri="{FF2B5EF4-FFF2-40B4-BE49-F238E27FC236}">
                <a16:creationId xmlns:a16="http://schemas.microsoft.com/office/drawing/2014/main" id="{FB1CF765-3CCA-4C54-9233-F3410A166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93" y="2569877"/>
            <a:ext cx="4934288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9C299BF7-8FD1-4C2D-BCF5-8639E556A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470" y="2694692"/>
            <a:ext cx="387928" cy="332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AF843D5A-94E3-4045-B045-0791AC6E6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305" y="2694692"/>
            <a:ext cx="593112" cy="332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18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24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28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30</a:t>
            </a: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AD417FF8-229C-44DE-939D-D5FC3032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489" y="2995030"/>
            <a:ext cx="666269" cy="360143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F373F595-7A79-4061-B295-65DD31703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489" y="3431883"/>
            <a:ext cx="666269" cy="360143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AutoShape 15">
            <a:extLst>
              <a:ext uri="{FF2B5EF4-FFF2-40B4-BE49-F238E27FC236}">
                <a16:creationId xmlns:a16="http://schemas.microsoft.com/office/drawing/2014/main" id="{789925DE-5C2F-48D6-A525-455EE0CF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489" y="3868736"/>
            <a:ext cx="666269" cy="360143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AutoShape 16">
            <a:extLst>
              <a:ext uri="{FF2B5EF4-FFF2-40B4-BE49-F238E27FC236}">
                <a16:creationId xmlns:a16="http://schemas.microsoft.com/office/drawing/2014/main" id="{D7E67577-827B-43DF-9FE2-7A1F39EFF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489" y="4305589"/>
            <a:ext cx="666269" cy="360143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AutoShape 17">
            <a:extLst>
              <a:ext uri="{FF2B5EF4-FFF2-40B4-BE49-F238E27FC236}">
                <a16:creationId xmlns:a16="http://schemas.microsoft.com/office/drawing/2014/main" id="{252A5C5C-8C97-4DCF-A509-F1E2891EC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489" y="4742442"/>
            <a:ext cx="666269" cy="360143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36E466DD-0D68-409E-8467-490DC5267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694" y="2913120"/>
            <a:ext cx="593112" cy="27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8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6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4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2</a:t>
            </a: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B7130365-4C9C-4D28-A22E-5EAB1C1F8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519" y="1966605"/>
            <a:ext cx="410370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20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4B6C7290-3DC1-4151-BF5B-F9315401E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702" y="4629328"/>
            <a:ext cx="423195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8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6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4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2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0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-2</a:t>
            </a:r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16198EFB-7940-40C9-967E-8C171CAD2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434" y="3167950"/>
            <a:ext cx="362405" cy="169021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Oval 32">
            <a:extLst>
              <a:ext uri="{FF2B5EF4-FFF2-40B4-BE49-F238E27FC236}">
                <a16:creationId xmlns:a16="http://schemas.microsoft.com/office/drawing/2014/main" id="{5760A1C5-1383-485B-BB53-647C18A89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2032" y="2707695"/>
            <a:ext cx="362405" cy="169021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Oval 33">
            <a:extLst>
              <a:ext uri="{FF2B5EF4-FFF2-40B4-BE49-F238E27FC236}">
                <a16:creationId xmlns:a16="http://schemas.microsoft.com/office/drawing/2014/main" id="{84D2A0C6-5EFA-481C-9AF8-E112589CF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631" y="2403458"/>
            <a:ext cx="362405" cy="169021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Oval 34">
            <a:extLst>
              <a:ext uri="{FF2B5EF4-FFF2-40B4-BE49-F238E27FC236}">
                <a16:creationId xmlns:a16="http://schemas.microsoft.com/office/drawing/2014/main" id="{0B9F24D0-7C73-4F86-9774-50F64BB4F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9045" y="2177230"/>
            <a:ext cx="362405" cy="169021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Oval 38">
            <a:extLst>
              <a:ext uri="{FF2B5EF4-FFF2-40B4-BE49-F238E27FC236}">
                <a16:creationId xmlns:a16="http://schemas.microsoft.com/office/drawing/2014/main" id="{49499CD8-EC9A-4624-92F5-DADEE183F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080" y="4599425"/>
            <a:ext cx="362405" cy="169021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Oval 39">
            <a:extLst>
              <a:ext uri="{FF2B5EF4-FFF2-40B4-BE49-F238E27FC236}">
                <a16:creationId xmlns:a16="http://schemas.microsoft.com/office/drawing/2014/main" id="{1B525BA1-4BB0-4D6B-AD99-821877D94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679" y="4802249"/>
            <a:ext cx="362405" cy="169021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Oval 40">
            <a:extLst>
              <a:ext uri="{FF2B5EF4-FFF2-40B4-BE49-F238E27FC236}">
                <a16:creationId xmlns:a16="http://schemas.microsoft.com/office/drawing/2014/main" id="{B74E093B-F80C-4EDC-9C80-5FA5D5AAB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9094" y="5024576"/>
            <a:ext cx="362405" cy="169021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Oval 41">
            <a:extLst>
              <a:ext uri="{FF2B5EF4-FFF2-40B4-BE49-F238E27FC236}">
                <a16:creationId xmlns:a16="http://schemas.microsoft.com/office/drawing/2014/main" id="{DD4D8B79-B5CE-49E3-B7AF-ABCC117CE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2140" y="5246903"/>
            <a:ext cx="362405" cy="169021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51">
            <a:extLst>
              <a:ext uri="{FF2B5EF4-FFF2-40B4-BE49-F238E27FC236}">
                <a16:creationId xmlns:a16="http://schemas.microsoft.com/office/drawing/2014/main" id="{0DAEB134-9F73-462B-B481-B1DCB02F9BCA}"/>
              </a:ext>
            </a:extLst>
          </p:cNvPr>
          <p:cNvGrpSpPr>
            <a:grpSpLocks/>
          </p:cNvGrpSpPr>
          <p:nvPr/>
        </p:nvGrpSpPr>
        <p:grpSpPr bwMode="auto">
          <a:xfrm>
            <a:off x="9688458" y="2048515"/>
            <a:ext cx="379132" cy="3570234"/>
            <a:chOff x="4549" y="691"/>
            <a:chExt cx="136" cy="2746"/>
          </a:xfrm>
        </p:grpSpPr>
        <p:sp>
          <p:nvSpPr>
            <p:cNvPr id="39" name="Oval 35">
              <a:extLst>
                <a:ext uri="{FF2B5EF4-FFF2-40B4-BE49-F238E27FC236}">
                  <a16:creationId xmlns:a16="http://schemas.microsoft.com/office/drawing/2014/main" id="{0A5C9765-2D85-4682-AD15-5D4CF3D9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691"/>
              <a:ext cx="130" cy="130"/>
            </a:xfrm>
            <a:prstGeom prst="ellipse">
              <a:avLst/>
            </a:prstGeom>
            <a:solidFill>
              <a:srgbClr val="CC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Oval 42">
              <a:extLst>
                <a:ext uri="{FF2B5EF4-FFF2-40B4-BE49-F238E27FC236}">
                  <a16:creationId xmlns:a16="http://schemas.microsoft.com/office/drawing/2014/main" id="{97534913-D456-42F0-BF78-E06DD0A52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" y="3307"/>
              <a:ext cx="130" cy="130"/>
            </a:xfrm>
            <a:prstGeom prst="ellipse">
              <a:avLst/>
            </a:prstGeom>
            <a:solidFill>
              <a:srgbClr val="CC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6">
            <a:extLst>
              <a:ext uri="{FF2B5EF4-FFF2-40B4-BE49-F238E27FC236}">
                <a16:creationId xmlns:a16="http://schemas.microsoft.com/office/drawing/2014/main" id="{F59C2D0F-5B0D-4799-8162-6DC53A00B8FE}"/>
              </a:ext>
            </a:extLst>
          </p:cNvPr>
          <p:cNvGrpSpPr>
            <a:grpSpLocks/>
          </p:cNvGrpSpPr>
          <p:nvPr/>
        </p:nvGrpSpPr>
        <p:grpSpPr bwMode="auto">
          <a:xfrm>
            <a:off x="6212156" y="1718274"/>
            <a:ext cx="5826362" cy="2470300"/>
            <a:chOff x="3126" y="593"/>
            <a:chExt cx="2090" cy="1900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2AB2B0C4-F37F-4F3C-BFCA-F183711DC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" y="593"/>
              <a:ext cx="0" cy="19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94416917-EA49-4D30-884E-4F5025D56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48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4" name="Rectangle 49">
            <a:extLst>
              <a:ext uri="{FF2B5EF4-FFF2-40B4-BE49-F238E27FC236}">
                <a16:creationId xmlns:a16="http://schemas.microsoft.com/office/drawing/2014/main" id="{F17670C3-2956-45E5-A42E-56E3708F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560" y="4158671"/>
            <a:ext cx="3204404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0       1       2       3       4       5       6       7</a:t>
            </a:r>
          </a:p>
        </p:txBody>
      </p:sp>
      <p:sp>
        <p:nvSpPr>
          <p:cNvPr id="45" name="Rectangle 50">
            <a:extLst>
              <a:ext uri="{FF2B5EF4-FFF2-40B4-BE49-F238E27FC236}">
                <a16:creationId xmlns:a16="http://schemas.microsoft.com/office/drawing/2014/main" id="{9862870C-F972-45A2-89DA-2E097A538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381" y="6116709"/>
            <a:ext cx="3204404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         1       2       3       4       5       6       7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5A8D083-F155-44FF-BA9A-512FDC3F9D35}"/>
              </a:ext>
            </a:extLst>
          </p:cNvPr>
          <p:cNvGrpSpPr/>
          <p:nvPr/>
        </p:nvGrpSpPr>
        <p:grpSpPr>
          <a:xfrm>
            <a:off x="195943" y="1332410"/>
            <a:ext cx="4988546" cy="1241840"/>
            <a:chOff x="1841500" y="34925"/>
            <a:chExt cx="2840773" cy="1516293"/>
          </a:xfrm>
        </p:grpSpPr>
        <p:sp>
          <p:nvSpPr>
            <p:cNvPr id="47" name="Rectangle 3">
              <a:extLst>
                <a:ext uri="{FF2B5EF4-FFF2-40B4-BE49-F238E27FC236}">
                  <a16:creationId xmlns:a16="http://schemas.microsoft.com/office/drawing/2014/main" id="{AB071D3C-F1A7-4091-949F-A62A89D74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0" y="34925"/>
              <a:ext cx="2840773" cy="748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bn-IN" altLang="en-US" sz="3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ও প্রান্তিক উপগোগ</a:t>
              </a:r>
              <a:endParaRPr lang="en-US" altLang="en-US" sz="3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Rectangle 11">
              <a:extLst>
                <a:ext uri="{FF2B5EF4-FFF2-40B4-BE49-F238E27FC236}">
                  <a16:creationId xmlns:a16="http://schemas.microsoft.com/office/drawing/2014/main" id="{8E53593E-9F1D-4511-8A26-0E65D24D6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048" y="765176"/>
              <a:ext cx="463725" cy="44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Rectangle 12">
              <a:extLst>
                <a:ext uri="{FF2B5EF4-FFF2-40B4-BE49-F238E27FC236}">
                  <a16:creationId xmlns:a16="http://schemas.microsoft.com/office/drawing/2014/main" id="{CE76A034-28FF-43D4-9BBA-12614F95F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382" y="765176"/>
              <a:ext cx="631689" cy="786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</a:t>
              </a:r>
            </a:p>
            <a:p>
              <a:pPr algn="ctr" eaLnBrk="0" hangingPunct="0"/>
              <a:r>
                <a:rPr lang="bn-IN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উপযোগ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Rectangle 13">
              <a:extLst>
                <a:ext uri="{FF2B5EF4-FFF2-40B4-BE49-F238E27FC236}">
                  <a16:creationId xmlns:a16="http://schemas.microsoft.com/office/drawing/2014/main" id="{AB72F424-E57A-4C2C-8417-586142E5E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963" y="765175"/>
              <a:ext cx="632602" cy="786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</a:t>
              </a:r>
            </a:p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উপগোগ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D68BAA3-0183-4E5D-91C6-6DFDFF0F3734}"/>
              </a:ext>
            </a:extLst>
          </p:cNvPr>
          <p:cNvGrpSpPr/>
          <p:nvPr/>
        </p:nvGrpSpPr>
        <p:grpSpPr>
          <a:xfrm>
            <a:off x="5382024" y="2081814"/>
            <a:ext cx="644062" cy="3935902"/>
            <a:chOff x="6293200" y="1137623"/>
            <a:chExt cx="366767" cy="4805758"/>
          </a:xfrm>
        </p:grpSpPr>
        <p:sp>
          <p:nvSpPr>
            <p:cNvPr id="52" name="Rectangle 25">
              <a:extLst>
                <a:ext uri="{FF2B5EF4-FFF2-40B4-BE49-F238E27FC236}">
                  <a16:creationId xmlns:a16="http://schemas.microsoft.com/office/drawing/2014/main" id="{DA47D250-302A-4D40-ACE6-8FAC9100E3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53624" y="1677199"/>
              <a:ext cx="1445919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Rectangle 26">
              <a:extLst>
                <a:ext uri="{FF2B5EF4-FFF2-40B4-BE49-F238E27FC236}">
                  <a16:creationId xmlns:a16="http://schemas.microsoft.com/office/drawing/2014/main" id="{1D7156E7-F0EC-462C-BAFB-C4043642D0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47919" y="4660670"/>
              <a:ext cx="2356562" cy="208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906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38ABFAA6-1490-4A73-B851-A9FCA60BC370}"/>
              </a:ext>
            </a:extLst>
          </p:cNvPr>
          <p:cNvGrpSpPr>
            <a:grpSpLocks/>
          </p:cNvGrpSpPr>
          <p:nvPr/>
        </p:nvGrpSpPr>
        <p:grpSpPr bwMode="auto">
          <a:xfrm>
            <a:off x="6446552" y="4636899"/>
            <a:ext cx="5745448" cy="1676879"/>
            <a:chOff x="3149" y="2820"/>
            <a:chExt cx="2097" cy="1272"/>
          </a:xfrm>
        </p:grpSpPr>
        <p:sp>
          <p:nvSpPr>
            <p:cNvPr id="11" name="Line 3">
              <a:extLst>
                <a:ext uri="{FF2B5EF4-FFF2-40B4-BE49-F238E27FC236}">
                  <a16:creationId xmlns:a16="http://schemas.microsoft.com/office/drawing/2014/main" id="{F7393080-12A8-47DC-9C78-22B6DCCAE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820"/>
              <a:ext cx="0" cy="127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C8FE8C4F-48B9-450D-AA49-AFC491B11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6" y="366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43D6C1DD-1DEB-463C-B1B7-503C1C6F3DF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7" b="50426"/>
          <a:stretch>
            <a:fillRect/>
          </a:stretch>
        </p:blipFill>
        <p:spPr bwMode="auto">
          <a:xfrm>
            <a:off x="6364357" y="2056984"/>
            <a:ext cx="4364567" cy="207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4A774858-583E-4277-B356-638BFB3AE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93" y="1106488"/>
            <a:ext cx="5803192" cy="6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400" b="1">
                <a:solidFill>
                  <a:schemeClr val="bg1"/>
                </a:solidFill>
              </a:rPr>
              <a:t>TOTAL AND MARGINAL UTILITY</a:t>
            </a:r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6E6BAACA-4D74-4A7D-AD67-E04521327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93" y="2732663"/>
            <a:ext cx="484952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402D7D73-C498-4557-8670-9176DC7AB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350" y="1712907"/>
            <a:ext cx="1336905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Tacos</a:t>
            </a:r>
          </a:p>
          <a:p>
            <a:pPr algn="ctr" eaLnBrk="0" hangingPunct="0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consumed</a:t>
            </a:r>
          </a:p>
          <a:p>
            <a:pPr algn="ctr" eaLnBrk="0" hangingPunct="0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per meal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878EF22A-3392-402A-8249-462D0BC5E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332" y="1712907"/>
            <a:ext cx="870945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Total</a:t>
            </a:r>
          </a:p>
          <a:p>
            <a:pPr algn="ctr" eaLnBrk="0" hangingPunct="0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Utility,</a:t>
            </a:r>
          </a:p>
          <a:p>
            <a:pPr algn="ctr" eaLnBrk="0" hangingPunct="0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Utils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5F89EC67-B7E3-4354-BF34-6C5AB6A54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711" y="1712907"/>
            <a:ext cx="1131721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Marginal</a:t>
            </a:r>
          </a:p>
          <a:p>
            <a:pPr algn="ctr" eaLnBrk="0" hangingPunct="0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Utility,</a:t>
            </a:r>
          </a:p>
          <a:p>
            <a:pPr algn="ctr" eaLnBrk="0" hangingPunct="0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Utils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00FC3ED8-EDD4-46D4-B029-C3A7FA522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004" y="2643628"/>
            <a:ext cx="387929" cy="386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CC3A6BC9-B659-4ADC-BB0A-91DB32790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983" y="2643628"/>
            <a:ext cx="593112" cy="386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18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24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28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30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30</a:t>
            </a:r>
          </a:p>
        </p:txBody>
      </p:sp>
      <p:sp>
        <p:nvSpPr>
          <p:cNvPr id="26" name="AutoShape 13">
            <a:extLst>
              <a:ext uri="{FF2B5EF4-FFF2-40B4-BE49-F238E27FC236}">
                <a16:creationId xmlns:a16="http://schemas.microsoft.com/office/drawing/2014/main" id="{A84AA22B-9670-471A-B97F-BD275E1F6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579" y="2948156"/>
            <a:ext cx="654823" cy="365169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AutoShape 14">
            <a:extLst>
              <a:ext uri="{FF2B5EF4-FFF2-40B4-BE49-F238E27FC236}">
                <a16:creationId xmlns:a16="http://schemas.microsoft.com/office/drawing/2014/main" id="{C16D6819-C574-4008-8398-6C266D073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579" y="3391105"/>
            <a:ext cx="654823" cy="365169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AutoShape 15">
            <a:extLst>
              <a:ext uri="{FF2B5EF4-FFF2-40B4-BE49-F238E27FC236}">
                <a16:creationId xmlns:a16="http://schemas.microsoft.com/office/drawing/2014/main" id="{E3ECDFDD-BD6C-4D7C-83A9-A8468A67C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579" y="3834055"/>
            <a:ext cx="654823" cy="365169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AutoShape 16">
            <a:extLst>
              <a:ext uri="{FF2B5EF4-FFF2-40B4-BE49-F238E27FC236}">
                <a16:creationId xmlns:a16="http://schemas.microsoft.com/office/drawing/2014/main" id="{8391218A-09DF-4997-97F1-31ADFCB8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579" y="4277004"/>
            <a:ext cx="654823" cy="365169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AutoShape 17">
            <a:extLst>
              <a:ext uri="{FF2B5EF4-FFF2-40B4-BE49-F238E27FC236}">
                <a16:creationId xmlns:a16="http://schemas.microsoft.com/office/drawing/2014/main" id="{97F1628E-F995-4509-A59D-FC43A620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579" y="4719953"/>
            <a:ext cx="654823" cy="365169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AutoShape 18">
            <a:extLst>
              <a:ext uri="{FF2B5EF4-FFF2-40B4-BE49-F238E27FC236}">
                <a16:creationId xmlns:a16="http://schemas.microsoft.com/office/drawing/2014/main" id="{726AA673-A42C-4F9E-ADAB-9BEC87481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579" y="5162902"/>
            <a:ext cx="654823" cy="365169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C6969A23-CB73-44FE-9AAB-7072EE9CE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099" y="2865102"/>
            <a:ext cx="593112" cy="332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8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6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4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2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0</a:t>
            </a: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71286BCC-987B-4F12-949A-635B56F17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907" y="1905379"/>
            <a:ext cx="410371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20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1CF226D5-7453-430C-990E-167478F4B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809" y="4605260"/>
            <a:ext cx="423194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8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6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4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2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0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-2</a:t>
            </a:r>
          </a:p>
        </p:txBody>
      </p:sp>
      <p:sp>
        <p:nvSpPr>
          <p:cNvPr id="35" name="Oval 31">
            <a:extLst>
              <a:ext uri="{FF2B5EF4-FFF2-40B4-BE49-F238E27FC236}">
                <a16:creationId xmlns:a16="http://schemas.microsoft.com/office/drawing/2014/main" id="{4EEF203C-480B-48C6-B7D5-223E0D4C8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528" y="3123490"/>
            <a:ext cx="356179" cy="171379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Oval 32">
            <a:extLst>
              <a:ext uri="{FF2B5EF4-FFF2-40B4-BE49-F238E27FC236}">
                <a16:creationId xmlns:a16="http://schemas.microsoft.com/office/drawing/2014/main" id="{571AB613-F58A-41EB-9306-843B619C5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626" y="2656811"/>
            <a:ext cx="356179" cy="171379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Oval 33">
            <a:extLst>
              <a:ext uri="{FF2B5EF4-FFF2-40B4-BE49-F238E27FC236}">
                <a16:creationId xmlns:a16="http://schemas.microsoft.com/office/drawing/2014/main" id="{7014F031-D53C-456C-8389-04A1DE7C5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7726" y="2348329"/>
            <a:ext cx="356179" cy="171379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Oval 34">
            <a:extLst>
              <a:ext uri="{FF2B5EF4-FFF2-40B4-BE49-F238E27FC236}">
                <a16:creationId xmlns:a16="http://schemas.microsoft.com/office/drawing/2014/main" id="{777699D1-85EB-4BEE-BE1F-68383572C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3922" y="2118944"/>
            <a:ext cx="356179" cy="171379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Oval 35">
            <a:extLst>
              <a:ext uri="{FF2B5EF4-FFF2-40B4-BE49-F238E27FC236}">
                <a16:creationId xmlns:a16="http://schemas.microsoft.com/office/drawing/2014/main" id="{95211A74-77E7-4E19-9F95-712D1AB03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0119" y="1988433"/>
            <a:ext cx="356179" cy="171379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Oval 38">
            <a:extLst>
              <a:ext uri="{FF2B5EF4-FFF2-40B4-BE49-F238E27FC236}">
                <a16:creationId xmlns:a16="http://schemas.microsoft.com/office/drawing/2014/main" id="{FC78FD82-960F-48D9-83BB-9160DBD60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8479" y="4574940"/>
            <a:ext cx="356179" cy="171379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Oval 39">
            <a:extLst>
              <a:ext uri="{FF2B5EF4-FFF2-40B4-BE49-F238E27FC236}">
                <a16:creationId xmlns:a16="http://schemas.microsoft.com/office/drawing/2014/main" id="{65253C8F-D164-49F1-A3A9-26253EBED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578" y="4780595"/>
            <a:ext cx="356179" cy="171379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Oval 40">
            <a:extLst>
              <a:ext uri="{FF2B5EF4-FFF2-40B4-BE49-F238E27FC236}">
                <a16:creationId xmlns:a16="http://schemas.microsoft.com/office/drawing/2014/main" id="{AE188B14-8873-4945-A23D-B78BB6719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775" y="5006024"/>
            <a:ext cx="356179" cy="171379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Oval 41">
            <a:extLst>
              <a:ext uri="{FF2B5EF4-FFF2-40B4-BE49-F238E27FC236}">
                <a16:creationId xmlns:a16="http://schemas.microsoft.com/office/drawing/2014/main" id="{44C670FA-D5D2-4B9D-A9A3-088EBB3AB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8166" y="5231454"/>
            <a:ext cx="356179" cy="171379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Oval 42">
            <a:extLst>
              <a:ext uri="{FF2B5EF4-FFF2-40B4-BE49-F238E27FC236}">
                <a16:creationId xmlns:a16="http://schemas.microsoft.com/office/drawing/2014/main" id="{28B6EF61-1FD6-4975-806C-CA8BF5F69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6558" y="5437109"/>
            <a:ext cx="356179" cy="171379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" name="Group 51">
            <a:extLst>
              <a:ext uri="{FF2B5EF4-FFF2-40B4-BE49-F238E27FC236}">
                <a16:creationId xmlns:a16="http://schemas.microsoft.com/office/drawing/2014/main" id="{38DC338B-0E6C-45E8-B43F-612A9986668C}"/>
              </a:ext>
            </a:extLst>
          </p:cNvPr>
          <p:cNvGrpSpPr>
            <a:grpSpLocks/>
          </p:cNvGrpSpPr>
          <p:nvPr/>
        </p:nvGrpSpPr>
        <p:grpSpPr bwMode="auto">
          <a:xfrm>
            <a:off x="10556313" y="1996342"/>
            <a:ext cx="372619" cy="3837575"/>
            <a:chOff x="4825" y="697"/>
            <a:chExt cx="136" cy="2911"/>
          </a:xfrm>
        </p:grpSpPr>
        <p:sp>
          <p:nvSpPr>
            <p:cNvPr id="46" name="Oval 36">
              <a:extLst>
                <a:ext uri="{FF2B5EF4-FFF2-40B4-BE49-F238E27FC236}">
                  <a16:creationId xmlns:a16="http://schemas.microsoft.com/office/drawing/2014/main" id="{07795813-9589-46A8-996C-A124005D4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" y="697"/>
              <a:ext cx="130" cy="130"/>
            </a:xfrm>
            <a:prstGeom prst="ellipse">
              <a:avLst/>
            </a:prstGeom>
            <a:solidFill>
              <a:srgbClr val="CC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96366C3A-CF35-4AE0-A8F2-50A7B557F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" y="3478"/>
              <a:ext cx="130" cy="130"/>
            </a:xfrm>
            <a:prstGeom prst="ellipse">
              <a:avLst/>
            </a:prstGeom>
            <a:solidFill>
              <a:srgbClr val="CC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6">
            <a:extLst>
              <a:ext uri="{FF2B5EF4-FFF2-40B4-BE49-F238E27FC236}">
                <a16:creationId xmlns:a16="http://schemas.microsoft.com/office/drawing/2014/main" id="{2E68A663-8F2F-4223-BA89-19122E7E3F92}"/>
              </a:ext>
            </a:extLst>
          </p:cNvPr>
          <p:cNvGrpSpPr>
            <a:grpSpLocks/>
          </p:cNvGrpSpPr>
          <p:nvPr/>
        </p:nvGrpSpPr>
        <p:grpSpPr bwMode="auto">
          <a:xfrm>
            <a:off x="6383535" y="1653583"/>
            <a:ext cx="5726270" cy="2504772"/>
            <a:chOff x="3126" y="593"/>
            <a:chExt cx="2090" cy="1900"/>
          </a:xfrm>
        </p:grpSpPr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677C2CC4-D524-4C02-AD65-AF037FF21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" y="593"/>
              <a:ext cx="0" cy="19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Line 48">
              <a:extLst>
                <a:ext uri="{FF2B5EF4-FFF2-40B4-BE49-F238E27FC236}">
                  <a16:creationId xmlns:a16="http://schemas.microsoft.com/office/drawing/2014/main" id="{CC299A08-F39C-4511-8560-324C986AE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48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1" name="Rectangle 49">
            <a:extLst>
              <a:ext uri="{FF2B5EF4-FFF2-40B4-BE49-F238E27FC236}">
                <a16:creationId xmlns:a16="http://schemas.microsoft.com/office/drawing/2014/main" id="{38BBAAF1-7434-4831-ACD0-7B6F9E094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866" y="4128035"/>
            <a:ext cx="3204404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0       1       2       3       4       5       6       7</a:t>
            </a:r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E2E40458-650A-4EED-AA05-E68369094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549" y="6113397"/>
            <a:ext cx="3204404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         1       2       3       4       5       6       7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4198C8-5BF5-4E0B-9FB9-702C6A5F5970}"/>
              </a:ext>
            </a:extLst>
          </p:cNvPr>
          <p:cNvGrpSpPr/>
          <p:nvPr/>
        </p:nvGrpSpPr>
        <p:grpSpPr>
          <a:xfrm>
            <a:off x="5562281" y="2110235"/>
            <a:ext cx="643765" cy="3977360"/>
            <a:chOff x="6290081" y="1137622"/>
            <a:chExt cx="373006" cy="4789542"/>
          </a:xfrm>
        </p:grpSpPr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4ED93927-ECB1-46B7-9C3F-34556E7F60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53624" y="1674079"/>
              <a:ext cx="1445919" cy="373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Rectangle 26">
              <a:extLst>
                <a:ext uri="{FF2B5EF4-FFF2-40B4-BE49-F238E27FC236}">
                  <a16:creationId xmlns:a16="http://schemas.microsoft.com/office/drawing/2014/main" id="{77C82912-6FC7-43AB-8C6E-7C7EE25425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64136" y="4658845"/>
              <a:ext cx="2324129" cy="212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651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128AABD6-DE2C-4AB1-9898-4BE6D4BCEAF9}"/>
              </a:ext>
            </a:extLst>
          </p:cNvPr>
          <p:cNvGrpSpPr>
            <a:grpSpLocks/>
          </p:cNvGrpSpPr>
          <p:nvPr/>
        </p:nvGrpSpPr>
        <p:grpSpPr bwMode="auto">
          <a:xfrm>
            <a:off x="5798525" y="4586161"/>
            <a:ext cx="5535959" cy="1726426"/>
            <a:chOff x="3149" y="2820"/>
            <a:chExt cx="2097" cy="1272"/>
          </a:xfrm>
        </p:grpSpPr>
        <p:sp>
          <p:nvSpPr>
            <p:cNvPr id="11" name="Line 3">
              <a:extLst>
                <a:ext uri="{FF2B5EF4-FFF2-40B4-BE49-F238E27FC236}">
                  <a16:creationId xmlns:a16="http://schemas.microsoft.com/office/drawing/2014/main" id="{BC58C72A-4791-4DD6-A264-CED972693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820"/>
              <a:ext cx="0" cy="127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3567E947-47A8-498E-94A0-8DAA7828C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6" y="366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6BC994B7-057B-4E88-807F-7F704CAB21F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4" b="50426"/>
          <a:stretch>
            <a:fillRect/>
          </a:stretch>
        </p:blipFill>
        <p:spPr bwMode="auto">
          <a:xfrm>
            <a:off x="5719326" y="1930016"/>
            <a:ext cx="5163728" cy="213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7">
            <a:extLst>
              <a:ext uri="{FF2B5EF4-FFF2-40B4-BE49-F238E27FC236}">
                <a16:creationId xmlns:a16="http://schemas.microsoft.com/office/drawing/2014/main" id="{43E2991E-6A18-410C-BC4B-8B320578E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0" y="2403697"/>
            <a:ext cx="4672698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9D939B64-0649-482A-BF5A-CA578A117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77" y="2533994"/>
            <a:ext cx="387928" cy="439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178D5265-09A0-4C94-80D2-4BD051D09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808" y="2533994"/>
            <a:ext cx="593112" cy="439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18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24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28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30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30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28</a:t>
            </a: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D3FCC9DD-8A76-458C-AD1D-7AC750439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546" y="2847521"/>
            <a:ext cx="630947" cy="375959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C1658EEB-0DAE-43CA-AC3C-19F7A4A5B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546" y="3303558"/>
            <a:ext cx="630947" cy="375959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AutoShape 15">
            <a:extLst>
              <a:ext uri="{FF2B5EF4-FFF2-40B4-BE49-F238E27FC236}">
                <a16:creationId xmlns:a16="http://schemas.microsoft.com/office/drawing/2014/main" id="{2024B46D-2A3D-467F-8B58-33EF66D7A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546" y="3759595"/>
            <a:ext cx="630947" cy="375959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AutoShape 16">
            <a:extLst>
              <a:ext uri="{FF2B5EF4-FFF2-40B4-BE49-F238E27FC236}">
                <a16:creationId xmlns:a16="http://schemas.microsoft.com/office/drawing/2014/main" id="{300D9234-D130-4238-AD2B-AF05B719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546" y="4215632"/>
            <a:ext cx="630947" cy="375959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AutoShape 17">
            <a:extLst>
              <a:ext uri="{FF2B5EF4-FFF2-40B4-BE49-F238E27FC236}">
                <a16:creationId xmlns:a16="http://schemas.microsoft.com/office/drawing/2014/main" id="{A905BE93-4067-4E07-98D2-16CB32B4A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546" y="4671669"/>
            <a:ext cx="630947" cy="375959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AutoShape 18">
            <a:extLst>
              <a:ext uri="{FF2B5EF4-FFF2-40B4-BE49-F238E27FC236}">
                <a16:creationId xmlns:a16="http://schemas.microsoft.com/office/drawing/2014/main" id="{130E0A0A-EE1B-4AF9-8132-B7727B9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546" y="5127707"/>
            <a:ext cx="630947" cy="375959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AutoShape 19">
            <a:extLst>
              <a:ext uri="{FF2B5EF4-FFF2-40B4-BE49-F238E27FC236}">
                <a16:creationId xmlns:a16="http://schemas.microsoft.com/office/drawing/2014/main" id="{9CD199B6-394B-4AD7-AAB0-792E771F8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546" y="5583744"/>
            <a:ext cx="630947" cy="375959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21C3BF55-D49F-4E49-A116-DEB4F60D2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690" y="2762013"/>
            <a:ext cx="612349" cy="386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8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6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4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2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 0</a:t>
            </a:r>
          </a:p>
          <a:p>
            <a:pPr eaLnBrk="0" hangingPunct="0"/>
            <a:r>
              <a:rPr lang="en-US" altLang="en-US" sz="3500">
                <a:solidFill>
                  <a:schemeClr val="bg1"/>
                </a:solidFill>
                <a:latin typeface="Arial Narrow" panose="020B0606020202030204" pitchFamily="34" charset="0"/>
              </a:rPr>
              <a:t> -2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A4879D00-56AB-42F2-8AF2-602F88B5E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057" y="1773933"/>
            <a:ext cx="410369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20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DC26A4B-686E-4AEF-B19B-B5C125024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457" y="4553588"/>
            <a:ext cx="423194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8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6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4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2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 0</a:t>
            </a: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-2</a:t>
            </a:r>
          </a:p>
        </p:txBody>
      </p:sp>
      <p:sp>
        <p:nvSpPr>
          <p:cNvPr id="32" name="Line 28">
            <a:extLst>
              <a:ext uri="{FF2B5EF4-FFF2-40B4-BE49-F238E27FC236}">
                <a16:creationId xmlns:a16="http://schemas.microsoft.com/office/drawing/2014/main" id="{0C996B2C-DAC7-4EEA-8BB8-5894E7C2E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838" y="4613307"/>
            <a:ext cx="4978932" cy="1426474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0F26FDC7-4211-479A-AE40-5E210C37F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4733" y="1438692"/>
            <a:ext cx="49052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b="1" i="1">
                <a:solidFill>
                  <a:schemeClr val="bg1"/>
                </a:solidFill>
                <a:latin typeface="Arial" panose="020B0604020202020204" pitchFamily="34" charset="0"/>
              </a:rPr>
              <a:t>TU</a:t>
            </a: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ABB9B4E0-D206-4E32-830A-D81413B9A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4974" y="5677394"/>
            <a:ext cx="541816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b="1" i="1">
                <a:solidFill>
                  <a:schemeClr val="bg1"/>
                </a:solidFill>
                <a:latin typeface="Arial" panose="020B0604020202020204" pitchFamily="34" charset="0"/>
              </a:rPr>
              <a:t>MU</a:t>
            </a:r>
          </a:p>
        </p:txBody>
      </p:sp>
      <p:sp>
        <p:nvSpPr>
          <p:cNvPr id="35" name="Oval 31">
            <a:extLst>
              <a:ext uri="{FF2B5EF4-FFF2-40B4-BE49-F238E27FC236}">
                <a16:creationId xmlns:a16="http://schemas.microsoft.com/office/drawing/2014/main" id="{4E31962C-A69C-4A37-AE4D-389A01669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517" y="3028035"/>
            <a:ext cx="343193" cy="17644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Oval 32">
            <a:extLst>
              <a:ext uri="{FF2B5EF4-FFF2-40B4-BE49-F238E27FC236}">
                <a16:creationId xmlns:a16="http://schemas.microsoft.com/office/drawing/2014/main" id="{EC48FB5C-C8D2-410C-B909-BD5D108C6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541" y="2547567"/>
            <a:ext cx="343193" cy="17644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Oval 33">
            <a:extLst>
              <a:ext uri="{FF2B5EF4-FFF2-40B4-BE49-F238E27FC236}">
                <a16:creationId xmlns:a16="http://schemas.microsoft.com/office/drawing/2014/main" id="{056071CB-E9E6-4CCB-A2D7-0BF8972B3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567" y="2229970"/>
            <a:ext cx="343193" cy="17644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Oval 34">
            <a:extLst>
              <a:ext uri="{FF2B5EF4-FFF2-40B4-BE49-F238E27FC236}">
                <a16:creationId xmlns:a16="http://schemas.microsoft.com/office/drawing/2014/main" id="{4D3C8439-8B2D-4CF9-801C-B8BE9C616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191" y="1993808"/>
            <a:ext cx="343193" cy="17644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Oval 35">
            <a:extLst>
              <a:ext uri="{FF2B5EF4-FFF2-40B4-BE49-F238E27FC236}">
                <a16:creationId xmlns:a16="http://schemas.microsoft.com/office/drawing/2014/main" id="{71E7AF20-76E5-4B15-8C83-D5E86DE09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9815" y="1859440"/>
            <a:ext cx="343193" cy="17644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Oval 36">
            <a:extLst>
              <a:ext uri="{FF2B5EF4-FFF2-40B4-BE49-F238E27FC236}">
                <a16:creationId xmlns:a16="http://schemas.microsoft.com/office/drawing/2014/main" id="{8F286E32-EC88-446B-BCD1-23F944C6E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439" y="1867584"/>
            <a:ext cx="343193" cy="17644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Oval 38">
            <a:extLst>
              <a:ext uri="{FF2B5EF4-FFF2-40B4-BE49-F238E27FC236}">
                <a16:creationId xmlns:a16="http://schemas.microsoft.com/office/drawing/2014/main" id="{6833601B-76FB-4FF7-ADF7-0DF8C602C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360" y="4522371"/>
            <a:ext cx="343193" cy="17644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Oval 39">
            <a:extLst>
              <a:ext uri="{FF2B5EF4-FFF2-40B4-BE49-F238E27FC236}">
                <a16:creationId xmlns:a16="http://schemas.microsoft.com/office/drawing/2014/main" id="{4716F147-0054-452A-A710-C2601A85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386" y="4734103"/>
            <a:ext cx="343193" cy="17644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Oval 40">
            <a:extLst>
              <a:ext uri="{FF2B5EF4-FFF2-40B4-BE49-F238E27FC236}">
                <a16:creationId xmlns:a16="http://schemas.microsoft.com/office/drawing/2014/main" id="{670CCE0D-EB72-43F5-840B-C51B5A9FB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010" y="4966193"/>
            <a:ext cx="343193" cy="17644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Oval 41">
            <a:extLst>
              <a:ext uri="{FF2B5EF4-FFF2-40B4-BE49-F238E27FC236}">
                <a16:creationId xmlns:a16="http://schemas.microsoft.com/office/drawing/2014/main" id="{84243EE1-7B20-498D-AF36-A73901A62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832" y="5198284"/>
            <a:ext cx="343193" cy="17644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Oval 42">
            <a:extLst>
              <a:ext uri="{FF2B5EF4-FFF2-40B4-BE49-F238E27FC236}">
                <a16:creationId xmlns:a16="http://schemas.microsoft.com/office/drawing/2014/main" id="{3108FF8F-74F5-4C1B-8B2E-B4A10CB5A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5655" y="5410015"/>
            <a:ext cx="343193" cy="17644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Oval 43">
            <a:extLst>
              <a:ext uri="{FF2B5EF4-FFF2-40B4-BE49-F238E27FC236}">
                <a16:creationId xmlns:a16="http://schemas.microsoft.com/office/drawing/2014/main" id="{9B86F73A-2E8A-4905-B552-CBE18EB82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4279" y="5642105"/>
            <a:ext cx="343193" cy="176443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7" name="Group 51">
            <a:extLst>
              <a:ext uri="{FF2B5EF4-FFF2-40B4-BE49-F238E27FC236}">
                <a16:creationId xmlns:a16="http://schemas.microsoft.com/office/drawing/2014/main" id="{6A529699-FD7C-44EE-BB6A-AA0DF5E3A6DB}"/>
              </a:ext>
            </a:extLst>
          </p:cNvPr>
          <p:cNvGrpSpPr>
            <a:grpSpLocks/>
          </p:cNvGrpSpPr>
          <p:nvPr/>
        </p:nvGrpSpPr>
        <p:grpSpPr bwMode="auto">
          <a:xfrm>
            <a:off x="10542501" y="2038597"/>
            <a:ext cx="406551" cy="4012041"/>
            <a:chOff x="5122" y="823"/>
            <a:chExt cx="154" cy="2956"/>
          </a:xfrm>
        </p:grpSpPr>
        <p:sp>
          <p:nvSpPr>
            <p:cNvPr id="48" name="Oval 37">
              <a:extLst>
                <a:ext uri="{FF2B5EF4-FFF2-40B4-BE49-F238E27FC236}">
                  <a16:creationId xmlns:a16="http://schemas.microsoft.com/office/drawing/2014/main" id="{F9878A26-91F7-4BCF-A5B5-3B5563DEC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" y="823"/>
              <a:ext cx="130" cy="130"/>
            </a:xfrm>
            <a:prstGeom prst="ellipse">
              <a:avLst/>
            </a:prstGeom>
            <a:solidFill>
              <a:srgbClr val="CC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Oval 44">
              <a:extLst>
                <a:ext uri="{FF2B5EF4-FFF2-40B4-BE49-F238E27FC236}">
                  <a16:creationId xmlns:a16="http://schemas.microsoft.com/office/drawing/2014/main" id="{D6E132FB-A370-47E8-B982-CDA7CF551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" y="3649"/>
              <a:ext cx="130" cy="130"/>
            </a:xfrm>
            <a:prstGeom prst="ellipse">
              <a:avLst/>
            </a:prstGeom>
            <a:solidFill>
              <a:srgbClr val="CC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6">
            <a:extLst>
              <a:ext uri="{FF2B5EF4-FFF2-40B4-BE49-F238E27FC236}">
                <a16:creationId xmlns:a16="http://schemas.microsoft.com/office/drawing/2014/main" id="{B6E1ED7C-7F6A-4CCA-98F6-349C290E1D12}"/>
              </a:ext>
            </a:extLst>
          </p:cNvPr>
          <p:cNvGrpSpPr>
            <a:grpSpLocks/>
          </p:cNvGrpSpPr>
          <p:nvPr/>
        </p:nvGrpSpPr>
        <p:grpSpPr bwMode="auto">
          <a:xfrm>
            <a:off x="5737806" y="1514697"/>
            <a:ext cx="5517480" cy="2578782"/>
            <a:chOff x="3126" y="593"/>
            <a:chExt cx="2090" cy="1900"/>
          </a:xfrm>
        </p:grpSpPr>
        <p:sp>
          <p:nvSpPr>
            <p:cNvPr id="51" name="Line 47">
              <a:extLst>
                <a:ext uri="{FF2B5EF4-FFF2-40B4-BE49-F238E27FC236}">
                  <a16:creationId xmlns:a16="http://schemas.microsoft.com/office/drawing/2014/main" id="{ADD6E454-FBBC-46ED-B508-C8E2AE60E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" y="593"/>
              <a:ext cx="0" cy="19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Line 48">
              <a:extLst>
                <a:ext uri="{FF2B5EF4-FFF2-40B4-BE49-F238E27FC236}">
                  <a16:creationId xmlns:a16="http://schemas.microsoft.com/office/drawing/2014/main" id="{59277789-20BB-493E-AD7C-4520EB696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48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3" name="Rectangle 49">
            <a:extLst>
              <a:ext uri="{FF2B5EF4-FFF2-40B4-BE49-F238E27FC236}">
                <a16:creationId xmlns:a16="http://schemas.microsoft.com/office/drawing/2014/main" id="{DE537CA1-7A22-4047-9C73-00EDFC1CE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9" y="4062262"/>
            <a:ext cx="3204405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0       1       2       3       4       5       6       7</a:t>
            </a: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699D1552-56B8-4FAE-9248-B5D837A74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810" y="6106286"/>
            <a:ext cx="3204405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         1       2       3       4       5       6       7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8093D37-C7D5-4DA0-BF16-EC1E87D9010B}"/>
              </a:ext>
            </a:extLst>
          </p:cNvPr>
          <p:cNvGrpSpPr/>
          <p:nvPr/>
        </p:nvGrpSpPr>
        <p:grpSpPr>
          <a:xfrm>
            <a:off x="148604" y="1106488"/>
            <a:ext cx="4988545" cy="1268102"/>
            <a:chOff x="1841500" y="34925"/>
            <a:chExt cx="2999806" cy="1483225"/>
          </a:xfrm>
        </p:grpSpPr>
        <p:sp>
          <p:nvSpPr>
            <p:cNvPr id="56" name="Rectangle 3">
              <a:extLst>
                <a:ext uri="{FF2B5EF4-FFF2-40B4-BE49-F238E27FC236}">
                  <a16:creationId xmlns:a16="http://schemas.microsoft.com/office/drawing/2014/main" id="{FB2ADB8A-98CE-49D4-8EB4-5F588A7B0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0" y="34925"/>
              <a:ext cx="2999806" cy="716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bn-IN" altLang="en-US" sz="3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ও প্রান্তিক উপগোগ</a:t>
              </a:r>
              <a:endParaRPr lang="en-US" altLang="en-US" sz="3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Rectangle 11">
              <a:extLst>
                <a:ext uri="{FF2B5EF4-FFF2-40B4-BE49-F238E27FC236}">
                  <a16:creationId xmlns:a16="http://schemas.microsoft.com/office/drawing/2014/main" id="{97B3286C-95B8-471E-9B49-05DF00F58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068" y="765175"/>
              <a:ext cx="489686" cy="42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D6F0C079-D967-43AE-B03E-FBBDFB8E5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700" y="765175"/>
              <a:ext cx="667053" cy="75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</a:t>
              </a:r>
            </a:p>
            <a:p>
              <a:pPr algn="ctr" eaLnBrk="0" hangingPunct="0"/>
              <a:r>
                <a:rPr lang="bn-IN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উপযোগ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Rectangle 13">
              <a:extLst>
                <a:ext uri="{FF2B5EF4-FFF2-40B4-BE49-F238E27FC236}">
                  <a16:creationId xmlns:a16="http://schemas.microsoft.com/office/drawing/2014/main" id="{C742493E-8110-4AD8-9CED-3D0FC7C21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256" y="765174"/>
              <a:ext cx="668017" cy="75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</a:t>
              </a:r>
            </a:p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উপগোগ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B9B284-A58A-4766-998B-DF28901D6552}"/>
              </a:ext>
            </a:extLst>
          </p:cNvPr>
          <p:cNvGrpSpPr/>
          <p:nvPr/>
        </p:nvGrpSpPr>
        <p:grpSpPr>
          <a:xfrm>
            <a:off x="4846610" y="1962182"/>
            <a:ext cx="643767" cy="4066367"/>
            <a:chOff x="6283023" y="1137623"/>
            <a:chExt cx="387122" cy="4756192"/>
          </a:xfrm>
        </p:grpSpPr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B8992702-69AC-402A-90D7-827F7EAD24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53624" y="1667022"/>
              <a:ext cx="1445919" cy="387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6611A054-DF78-408E-97AA-549CF5050E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97486" y="4654825"/>
              <a:ext cx="2257428" cy="220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602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3C525BD7-B33A-4531-AB71-D8C93456C435}"/>
              </a:ext>
            </a:extLst>
          </p:cNvPr>
          <p:cNvGrpSpPr>
            <a:grpSpLocks/>
          </p:cNvGrpSpPr>
          <p:nvPr/>
        </p:nvGrpSpPr>
        <p:grpSpPr bwMode="auto">
          <a:xfrm>
            <a:off x="6802439" y="4680435"/>
            <a:ext cx="3328987" cy="1634365"/>
            <a:chOff x="3149" y="2820"/>
            <a:chExt cx="2097" cy="1272"/>
          </a:xfrm>
        </p:grpSpPr>
        <p:sp>
          <p:nvSpPr>
            <p:cNvPr id="11" name="Line 3">
              <a:extLst>
                <a:ext uri="{FF2B5EF4-FFF2-40B4-BE49-F238E27FC236}">
                  <a16:creationId xmlns:a16="http://schemas.microsoft.com/office/drawing/2014/main" id="{A2F32210-3E0E-4E44-85C1-3B6060885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820"/>
              <a:ext cx="0" cy="127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5BB9E1BA-F50D-4685-BF59-6425DF26EC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6" y="366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FA7089A5-E5AD-4ED2-8F07-3D1D9E55089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4" b="50426"/>
          <a:stretch>
            <a:fillRect/>
          </a:stretch>
        </p:blipFill>
        <p:spPr bwMode="auto">
          <a:xfrm>
            <a:off x="6829457" y="2165930"/>
            <a:ext cx="3105150" cy="201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7">
            <a:extLst>
              <a:ext uri="{FF2B5EF4-FFF2-40B4-BE49-F238E27FC236}">
                <a16:creationId xmlns:a16="http://schemas.microsoft.com/office/drawing/2014/main" id="{386CC8B4-422B-4F51-B3A5-CE1E5A20B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663" y="2584258"/>
            <a:ext cx="2809875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4FF9CF4-157F-432C-9D11-6AAFF4F26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63" y="2737700"/>
            <a:ext cx="601710" cy="402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0</a:t>
            </a:r>
          </a:p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</a:p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</a:p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9916D140-5971-47EB-B8AF-48C982B95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104" y="2737700"/>
            <a:ext cx="557846" cy="402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 0</a:t>
            </a:r>
          </a:p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18</a:t>
            </a:r>
          </a:p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24</a:t>
            </a:r>
          </a:p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28</a:t>
            </a:r>
          </a:p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30</a:t>
            </a:r>
          </a:p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30</a:t>
            </a:r>
          </a:p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28</a:t>
            </a: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3194211D-931F-462A-8A06-0CAA7CA46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950" y="3034508"/>
            <a:ext cx="379413" cy="355911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3B1141C2-F62B-461A-B5A4-207893312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289" y="3466227"/>
            <a:ext cx="379413" cy="355911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AutoShape 15">
            <a:extLst>
              <a:ext uri="{FF2B5EF4-FFF2-40B4-BE49-F238E27FC236}">
                <a16:creationId xmlns:a16="http://schemas.microsoft.com/office/drawing/2014/main" id="{85A3E482-7B4F-4AE6-B16B-4C4827881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289" y="3897946"/>
            <a:ext cx="379413" cy="355911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AutoShape 16">
            <a:extLst>
              <a:ext uri="{FF2B5EF4-FFF2-40B4-BE49-F238E27FC236}">
                <a16:creationId xmlns:a16="http://schemas.microsoft.com/office/drawing/2014/main" id="{3C3EFBEE-8541-4428-88D1-555666C09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950" y="4329665"/>
            <a:ext cx="379413" cy="355911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AutoShape 17">
            <a:extLst>
              <a:ext uri="{FF2B5EF4-FFF2-40B4-BE49-F238E27FC236}">
                <a16:creationId xmlns:a16="http://schemas.microsoft.com/office/drawing/2014/main" id="{BB2F27A3-8AF2-4BDC-AE9F-44937DA09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611" y="4761384"/>
            <a:ext cx="379413" cy="355911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AutoShape 18">
            <a:extLst>
              <a:ext uri="{FF2B5EF4-FFF2-40B4-BE49-F238E27FC236}">
                <a16:creationId xmlns:a16="http://schemas.microsoft.com/office/drawing/2014/main" id="{15FE3535-AB62-412D-8932-0D919CDB2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289" y="5193103"/>
            <a:ext cx="379413" cy="355911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AutoShape 19">
            <a:extLst>
              <a:ext uri="{FF2B5EF4-FFF2-40B4-BE49-F238E27FC236}">
                <a16:creationId xmlns:a16="http://schemas.microsoft.com/office/drawing/2014/main" id="{52E9774C-2944-4CDE-9980-E6FE49EAB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306" y="5624822"/>
            <a:ext cx="379413" cy="355911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7E955"/>
              </a:gs>
              <a:gs pos="100000">
                <a:srgbClr val="CC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A49D31AB-D000-4AD4-AECC-B6ACDAB60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114" y="2953560"/>
            <a:ext cx="612348" cy="386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500" dirty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  <a:p>
            <a:pPr eaLnBrk="0" hangingPunct="0"/>
            <a:r>
              <a:rPr lang="en-US" altLang="en-US" sz="3500" dirty="0">
                <a:solidFill>
                  <a:schemeClr val="bg1"/>
                </a:solidFill>
                <a:latin typeface="Arial Narrow" panose="020B0606020202030204" pitchFamily="34" charset="0"/>
              </a:rPr>
              <a:t>  8</a:t>
            </a:r>
          </a:p>
          <a:p>
            <a:pPr eaLnBrk="0" hangingPunct="0"/>
            <a:r>
              <a:rPr lang="en-US" altLang="en-US" sz="3500" dirty="0">
                <a:solidFill>
                  <a:schemeClr val="bg1"/>
                </a:solidFill>
                <a:latin typeface="Arial Narrow" panose="020B0606020202030204" pitchFamily="34" charset="0"/>
              </a:rPr>
              <a:t>  6</a:t>
            </a:r>
          </a:p>
          <a:p>
            <a:pPr eaLnBrk="0" hangingPunct="0"/>
            <a:r>
              <a:rPr lang="en-US" altLang="en-US" sz="3500" dirty="0">
                <a:solidFill>
                  <a:schemeClr val="bg1"/>
                </a:solidFill>
                <a:latin typeface="Arial Narrow" panose="020B0606020202030204" pitchFamily="34" charset="0"/>
              </a:rPr>
              <a:t>  4</a:t>
            </a:r>
          </a:p>
          <a:p>
            <a:pPr eaLnBrk="0" hangingPunct="0"/>
            <a:r>
              <a:rPr lang="en-US" altLang="en-US" sz="3500" dirty="0">
                <a:solidFill>
                  <a:schemeClr val="bg1"/>
                </a:solidFill>
                <a:latin typeface="Arial Narrow" panose="020B0606020202030204" pitchFamily="34" charset="0"/>
              </a:rPr>
              <a:t>  2</a:t>
            </a:r>
          </a:p>
          <a:p>
            <a:pPr eaLnBrk="0" hangingPunct="0"/>
            <a:r>
              <a:rPr lang="en-US" altLang="en-US" sz="3500" dirty="0">
                <a:solidFill>
                  <a:schemeClr val="bg1"/>
                </a:solidFill>
                <a:latin typeface="Arial Narrow" panose="020B0606020202030204" pitchFamily="34" charset="0"/>
              </a:rPr>
              <a:t>  0</a:t>
            </a:r>
          </a:p>
          <a:p>
            <a:pPr eaLnBrk="0" hangingPunct="0"/>
            <a:r>
              <a:rPr lang="en-US" altLang="en-US" sz="3500" dirty="0">
                <a:solidFill>
                  <a:schemeClr val="bg1"/>
                </a:solidFill>
                <a:latin typeface="Arial Narrow" panose="020B0606020202030204" pitchFamily="34" charset="0"/>
              </a:rPr>
              <a:t> -2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06B5725A-389D-4020-9201-39AEAA26B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821" y="4482564"/>
            <a:ext cx="2361225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Units consumed per meal</a:t>
            </a: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C3B0D662-FA83-447A-A0AF-D9D65320F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8" y="2018169"/>
            <a:ext cx="410370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20</a:t>
            </a: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59F8E0-9CF5-494E-BE8A-018F36376A65}"/>
              </a:ext>
            </a:extLst>
          </p:cNvPr>
          <p:cNvGrpSpPr/>
          <p:nvPr/>
        </p:nvGrpSpPr>
        <p:grpSpPr>
          <a:xfrm>
            <a:off x="5818803" y="2132026"/>
            <a:ext cx="643766" cy="3900986"/>
            <a:chOff x="5818803" y="1137624"/>
            <a:chExt cx="643766" cy="4819770"/>
          </a:xfrm>
        </p:grpSpPr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359BC7D6-3ECE-4838-A8A8-937E9B7B7D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417726" y="1538701"/>
              <a:ext cx="1445919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ectangle 26">
              <a:extLst>
                <a:ext uri="{FF2B5EF4-FFF2-40B4-BE49-F238E27FC236}">
                  <a16:creationId xmlns:a16="http://schemas.microsoft.com/office/drawing/2014/main" id="{6BBA31F3-F94B-43BC-AA54-C383285D09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16670" y="4581717"/>
              <a:ext cx="2384586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উপযোগ</a:t>
              </a:r>
              <a:endParaRPr lang="en-US" alt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Rectangle 27">
            <a:extLst>
              <a:ext uri="{FF2B5EF4-FFF2-40B4-BE49-F238E27FC236}">
                <a16:creationId xmlns:a16="http://schemas.microsoft.com/office/drawing/2014/main" id="{D414F818-872D-44DD-AD9E-33C71EBF0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4649599"/>
            <a:ext cx="423194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  <a:p>
            <a:pPr eaLnBrk="0" hangingPunct="0"/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 8</a:t>
            </a:r>
          </a:p>
          <a:p>
            <a:pPr eaLnBrk="0" hangingPunct="0"/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 6</a:t>
            </a:r>
          </a:p>
          <a:p>
            <a:pPr eaLnBrk="0" hangingPunct="0"/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 4</a:t>
            </a:r>
          </a:p>
          <a:p>
            <a:pPr eaLnBrk="0" hangingPunct="0"/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 2</a:t>
            </a:r>
          </a:p>
          <a:p>
            <a:pPr eaLnBrk="0" hangingPunct="0"/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 0</a:t>
            </a:r>
          </a:p>
          <a:p>
            <a:pPr eaLnBrk="0" hangingPunct="0"/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-2</a:t>
            </a:r>
          </a:p>
        </p:txBody>
      </p:sp>
      <p:sp>
        <p:nvSpPr>
          <p:cNvPr id="36" name="Line 28">
            <a:extLst>
              <a:ext uri="{FF2B5EF4-FFF2-40B4-BE49-F238E27FC236}">
                <a16:creationId xmlns:a16="http://schemas.microsoft.com/office/drawing/2014/main" id="{D3E2E2F2-FA70-4C7C-B93B-845F9F305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7850" y="4721770"/>
            <a:ext cx="2994025" cy="1350407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4BB18BDF-AB79-4706-A21E-F7FE4CDB3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9013" y="1700805"/>
            <a:ext cx="49052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b="1" i="1">
                <a:solidFill>
                  <a:schemeClr val="bg1"/>
                </a:solidFill>
                <a:latin typeface="Arial" panose="020B0604020202020204" pitchFamily="34" charset="0"/>
              </a:rPr>
              <a:t>TU</a:t>
            </a: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6908084E-0525-456F-B67C-AD7006969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5038" y="5713478"/>
            <a:ext cx="541816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b="1" i="1">
                <a:solidFill>
                  <a:schemeClr val="bg1"/>
                </a:solidFill>
                <a:latin typeface="Arial" panose="020B0604020202020204" pitchFamily="34" charset="0"/>
              </a:rPr>
              <a:t>MU</a:t>
            </a:r>
          </a:p>
        </p:txBody>
      </p:sp>
      <p:sp>
        <p:nvSpPr>
          <p:cNvPr id="39" name="Oval 31">
            <a:extLst>
              <a:ext uri="{FF2B5EF4-FFF2-40B4-BE49-F238E27FC236}">
                <a16:creationId xmlns:a16="http://schemas.microsoft.com/office/drawing/2014/main" id="{2864A0B0-8674-4EF8-A11C-1700B0C39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4" y="3205396"/>
            <a:ext cx="206375" cy="167034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Oval 32">
            <a:extLst>
              <a:ext uri="{FF2B5EF4-FFF2-40B4-BE49-F238E27FC236}">
                <a16:creationId xmlns:a16="http://schemas.microsoft.com/office/drawing/2014/main" id="{A3D20E90-A8A8-487F-B2B2-D7C9AA6BC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01" y="2750550"/>
            <a:ext cx="206375" cy="167034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Oval 33">
            <a:extLst>
              <a:ext uri="{FF2B5EF4-FFF2-40B4-BE49-F238E27FC236}">
                <a16:creationId xmlns:a16="http://schemas.microsoft.com/office/drawing/2014/main" id="{DB81CF34-D3EA-4775-865D-5F0C2D9E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9" y="2449888"/>
            <a:ext cx="206375" cy="167034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Oval 34">
            <a:extLst>
              <a:ext uri="{FF2B5EF4-FFF2-40B4-BE49-F238E27FC236}">
                <a16:creationId xmlns:a16="http://schemas.microsoft.com/office/drawing/2014/main" id="{5014D14E-B656-48C3-968A-776344836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9" y="2226319"/>
            <a:ext cx="206375" cy="167034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Oval 35">
            <a:extLst>
              <a:ext uri="{FF2B5EF4-FFF2-40B4-BE49-F238E27FC236}">
                <a16:creationId xmlns:a16="http://schemas.microsoft.com/office/drawing/2014/main" id="{1EAC2ABB-32AC-4597-9F0F-10020FE07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9" y="2099117"/>
            <a:ext cx="206375" cy="167034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Oval 36">
            <a:extLst>
              <a:ext uri="{FF2B5EF4-FFF2-40B4-BE49-F238E27FC236}">
                <a16:creationId xmlns:a16="http://schemas.microsoft.com/office/drawing/2014/main" id="{8E7CDA8D-B11E-48CC-B390-F4067E382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689" y="2106826"/>
            <a:ext cx="206375" cy="167034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Oval 37">
            <a:extLst>
              <a:ext uri="{FF2B5EF4-FFF2-40B4-BE49-F238E27FC236}">
                <a16:creationId xmlns:a16="http://schemas.microsoft.com/office/drawing/2014/main" id="{6D3AA21D-2136-40BD-BEA5-427D9A9C9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3276" y="2268721"/>
            <a:ext cx="206375" cy="167034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Oval 38">
            <a:extLst>
              <a:ext uri="{FF2B5EF4-FFF2-40B4-BE49-F238E27FC236}">
                <a16:creationId xmlns:a16="http://schemas.microsoft.com/office/drawing/2014/main" id="{253DA63B-9184-4ED8-B8A4-288F861F3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6" y="4620047"/>
            <a:ext cx="206375" cy="167034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Oval 39">
            <a:extLst>
              <a:ext uri="{FF2B5EF4-FFF2-40B4-BE49-F238E27FC236}">
                <a16:creationId xmlns:a16="http://schemas.microsoft.com/office/drawing/2014/main" id="{DB800D10-B67B-4E08-88A4-2E210A1D8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364" y="4820488"/>
            <a:ext cx="206375" cy="167034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Oval 40">
            <a:extLst>
              <a:ext uri="{FF2B5EF4-FFF2-40B4-BE49-F238E27FC236}">
                <a16:creationId xmlns:a16="http://schemas.microsoft.com/office/drawing/2014/main" id="{8EE4DF04-3B82-4168-9341-DC24092D7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514" y="5040202"/>
            <a:ext cx="206375" cy="167034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Oval 41">
            <a:extLst>
              <a:ext uri="{FF2B5EF4-FFF2-40B4-BE49-F238E27FC236}">
                <a16:creationId xmlns:a16="http://schemas.microsoft.com/office/drawing/2014/main" id="{E3FC8D57-CE52-47E1-9E63-473376D6D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9" y="5259916"/>
            <a:ext cx="206375" cy="167034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Oval 42">
            <a:extLst>
              <a:ext uri="{FF2B5EF4-FFF2-40B4-BE49-F238E27FC236}">
                <a16:creationId xmlns:a16="http://schemas.microsoft.com/office/drawing/2014/main" id="{918AEC8A-D1B8-4C7F-ABE5-E92A898D8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64" y="5460357"/>
            <a:ext cx="206375" cy="167034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Oval 43">
            <a:extLst>
              <a:ext uri="{FF2B5EF4-FFF2-40B4-BE49-F238E27FC236}">
                <a16:creationId xmlns:a16="http://schemas.microsoft.com/office/drawing/2014/main" id="{32D87867-628A-459D-8145-B7C30304B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4" y="5680071"/>
            <a:ext cx="206375" cy="167034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Oval 44">
            <a:extLst>
              <a:ext uri="{FF2B5EF4-FFF2-40B4-BE49-F238E27FC236}">
                <a16:creationId xmlns:a16="http://schemas.microsoft.com/office/drawing/2014/main" id="{6A471D87-8771-4185-8440-65FB1AD7F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5176" y="5899786"/>
            <a:ext cx="206375" cy="167034"/>
          </a:xfrm>
          <a:prstGeom prst="ellipse">
            <a:avLst/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3" name="Group 46">
            <a:extLst>
              <a:ext uri="{FF2B5EF4-FFF2-40B4-BE49-F238E27FC236}">
                <a16:creationId xmlns:a16="http://schemas.microsoft.com/office/drawing/2014/main" id="{905ED06C-43A9-47AB-AC53-6E86E86057D8}"/>
              </a:ext>
            </a:extLst>
          </p:cNvPr>
          <p:cNvGrpSpPr>
            <a:grpSpLocks/>
          </p:cNvGrpSpPr>
          <p:nvPr/>
        </p:nvGrpSpPr>
        <p:grpSpPr bwMode="auto">
          <a:xfrm>
            <a:off x="6765926" y="1772757"/>
            <a:ext cx="3317875" cy="2441268"/>
            <a:chOff x="3126" y="593"/>
            <a:chExt cx="2090" cy="1900"/>
          </a:xfrm>
        </p:grpSpPr>
        <p:sp>
          <p:nvSpPr>
            <p:cNvPr id="54" name="Line 47">
              <a:extLst>
                <a:ext uri="{FF2B5EF4-FFF2-40B4-BE49-F238E27FC236}">
                  <a16:creationId xmlns:a16="http://schemas.microsoft.com/office/drawing/2014/main" id="{8955F474-93BA-48B4-82A7-5BA1785DC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" y="593"/>
              <a:ext cx="0" cy="19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Line 48">
              <a:extLst>
                <a:ext uri="{FF2B5EF4-FFF2-40B4-BE49-F238E27FC236}">
                  <a16:creationId xmlns:a16="http://schemas.microsoft.com/office/drawing/2014/main" id="{1686C033-755D-49A7-AD7A-99CD393A9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483"/>
              <a:ext cx="20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6" name="Rectangle 49">
            <a:extLst>
              <a:ext uri="{FF2B5EF4-FFF2-40B4-BE49-F238E27FC236}">
                <a16:creationId xmlns:a16="http://schemas.microsoft.com/office/drawing/2014/main" id="{95F0D82B-3D80-4DAE-8358-F66184AE5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0" y="4184473"/>
            <a:ext cx="3204404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0       1       2       3       4       5       6       7</a:t>
            </a:r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5DA46ABD-841C-491E-B2AD-C299B8AC8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6119499"/>
            <a:ext cx="3204404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chemeClr val="bg1"/>
                </a:solidFill>
                <a:latin typeface="Arial" panose="020B0604020202020204" pitchFamily="34" charset="0"/>
              </a:rPr>
              <a:t>         1       2       3       4       5       6       7</a:t>
            </a:r>
          </a:p>
        </p:txBody>
      </p:sp>
      <p:sp>
        <p:nvSpPr>
          <p:cNvPr id="58" name="Oval 51">
            <a:extLst>
              <a:ext uri="{FF2B5EF4-FFF2-40B4-BE49-F238E27FC236}">
                <a16:creationId xmlns:a16="http://schemas.microsoft.com/office/drawing/2014/main" id="{2B6489B6-9C5C-4E3C-835B-885D39999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04" y="2747980"/>
            <a:ext cx="1227138" cy="3550118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9" name="Group 57">
            <a:extLst>
              <a:ext uri="{FF2B5EF4-FFF2-40B4-BE49-F238E27FC236}">
                <a16:creationId xmlns:a16="http://schemas.microsoft.com/office/drawing/2014/main" id="{D42DCB6E-D3C4-40F9-8B80-45847629AFD6}"/>
              </a:ext>
            </a:extLst>
          </p:cNvPr>
          <p:cNvGrpSpPr>
            <a:grpSpLocks/>
          </p:cNvGrpSpPr>
          <p:nvPr/>
        </p:nvGrpSpPr>
        <p:grpSpPr bwMode="auto">
          <a:xfrm>
            <a:off x="9623307" y="2692730"/>
            <a:ext cx="2646246" cy="2278089"/>
            <a:chOff x="3169" y="857"/>
            <a:chExt cx="2543" cy="1773"/>
          </a:xfrm>
        </p:grpSpPr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9D01A8CC-B5C2-4BFE-86D2-A769EE43F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857"/>
              <a:ext cx="2543" cy="1721"/>
            </a:xfrm>
            <a:custGeom>
              <a:avLst/>
              <a:gdLst>
                <a:gd name="T0" fmla="*/ 1977 w 10170"/>
                <a:gd name="T1" fmla="*/ 3148 h 9220"/>
                <a:gd name="T2" fmla="*/ 1190 w 10170"/>
                <a:gd name="T3" fmla="*/ 3148 h 9220"/>
                <a:gd name="T4" fmla="*/ 1190 w 10170"/>
                <a:gd name="T5" fmla="*/ 1901 h 9220"/>
                <a:gd name="T6" fmla="*/ 0 w 10170"/>
                <a:gd name="T7" fmla="*/ 3741 h 9220"/>
                <a:gd name="T8" fmla="*/ 1190 w 10170"/>
                <a:gd name="T9" fmla="*/ 5571 h 9220"/>
                <a:gd name="T10" fmla="*/ 1190 w 10170"/>
                <a:gd name="T11" fmla="*/ 4325 h 9220"/>
                <a:gd name="T12" fmla="*/ 1977 w 10170"/>
                <a:gd name="T13" fmla="*/ 4325 h 9220"/>
                <a:gd name="T14" fmla="*/ 1968 w 10170"/>
                <a:gd name="T15" fmla="*/ 6720 h 9220"/>
                <a:gd name="T16" fmla="*/ 1977 w 10170"/>
                <a:gd name="T17" fmla="*/ 6733 h 9220"/>
                <a:gd name="T18" fmla="*/ 2003 w 10170"/>
                <a:gd name="T19" fmla="*/ 6849 h 9220"/>
                <a:gd name="T20" fmla="*/ 2045 w 10170"/>
                <a:gd name="T21" fmla="*/ 6949 h 9220"/>
                <a:gd name="T22" fmla="*/ 2096 w 10170"/>
                <a:gd name="T23" fmla="*/ 7057 h 9220"/>
                <a:gd name="T24" fmla="*/ 2171 w 10170"/>
                <a:gd name="T25" fmla="*/ 7142 h 9220"/>
                <a:gd name="T26" fmla="*/ 2256 w 10170"/>
                <a:gd name="T27" fmla="*/ 7226 h 9220"/>
                <a:gd name="T28" fmla="*/ 2357 w 10170"/>
                <a:gd name="T29" fmla="*/ 7296 h 9220"/>
                <a:gd name="T30" fmla="*/ 2459 w 10170"/>
                <a:gd name="T31" fmla="*/ 7349 h 9220"/>
                <a:gd name="T32" fmla="*/ 2577 w 10170"/>
                <a:gd name="T33" fmla="*/ 7388 h 9220"/>
                <a:gd name="T34" fmla="*/ 2696 w 10170"/>
                <a:gd name="T35" fmla="*/ 7411 h 9220"/>
                <a:gd name="T36" fmla="*/ 2813 w 10170"/>
                <a:gd name="T37" fmla="*/ 7426 h 9220"/>
                <a:gd name="T38" fmla="*/ 5461 w 10170"/>
                <a:gd name="T39" fmla="*/ 7471 h 9220"/>
                <a:gd name="T40" fmla="*/ 5444 w 10170"/>
                <a:gd name="T41" fmla="*/ 8135 h 9220"/>
                <a:gd name="T42" fmla="*/ 4074 w 10170"/>
                <a:gd name="T43" fmla="*/ 8135 h 9220"/>
                <a:gd name="T44" fmla="*/ 6095 w 10170"/>
                <a:gd name="T45" fmla="*/ 9220 h 9220"/>
                <a:gd name="T46" fmla="*/ 8107 w 10170"/>
                <a:gd name="T47" fmla="*/ 8135 h 9220"/>
                <a:gd name="T48" fmla="*/ 6737 w 10170"/>
                <a:gd name="T49" fmla="*/ 8135 h 9220"/>
                <a:gd name="T50" fmla="*/ 6720 w 10170"/>
                <a:gd name="T51" fmla="*/ 7471 h 9220"/>
                <a:gd name="T52" fmla="*/ 9316 w 10170"/>
                <a:gd name="T53" fmla="*/ 7426 h 9220"/>
                <a:gd name="T54" fmla="*/ 9340 w 10170"/>
                <a:gd name="T55" fmla="*/ 7426 h 9220"/>
                <a:gd name="T56" fmla="*/ 9468 w 10170"/>
                <a:gd name="T57" fmla="*/ 7411 h 9220"/>
                <a:gd name="T58" fmla="*/ 9578 w 10170"/>
                <a:gd name="T59" fmla="*/ 7388 h 9220"/>
                <a:gd name="T60" fmla="*/ 9695 w 10170"/>
                <a:gd name="T61" fmla="*/ 7335 h 9220"/>
                <a:gd name="T62" fmla="*/ 9797 w 10170"/>
                <a:gd name="T63" fmla="*/ 7280 h 9220"/>
                <a:gd name="T64" fmla="*/ 9890 w 10170"/>
                <a:gd name="T65" fmla="*/ 7204 h 9220"/>
                <a:gd name="T66" fmla="*/ 9975 w 10170"/>
                <a:gd name="T67" fmla="*/ 7126 h 9220"/>
                <a:gd name="T68" fmla="*/ 10042 w 10170"/>
                <a:gd name="T69" fmla="*/ 7035 h 9220"/>
                <a:gd name="T70" fmla="*/ 10102 w 10170"/>
                <a:gd name="T71" fmla="*/ 6933 h 9220"/>
                <a:gd name="T72" fmla="*/ 10143 w 10170"/>
                <a:gd name="T73" fmla="*/ 6827 h 9220"/>
                <a:gd name="T74" fmla="*/ 10170 w 10170"/>
                <a:gd name="T75" fmla="*/ 6720 h 9220"/>
                <a:gd name="T76" fmla="*/ 10170 w 10170"/>
                <a:gd name="T77" fmla="*/ 716 h 9220"/>
                <a:gd name="T78" fmla="*/ 10160 w 10170"/>
                <a:gd name="T79" fmla="*/ 684 h 9220"/>
                <a:gd name="T80" fmla="*/ 10127 w 10170"/>
                <a:gd name="T81" fmla="*/ 587 h 9220"/>
                <a:gd name="T82" fmla="*/ 10093 w 10170"/>
                <a:gd name="T83" fmla="*/ 470 h 9220"/>
                <a:gd name="T84" fmla="*/ 10025 w 10170"/>
                <a:gd name="T85" fmla="*/ 377 h 9220"/>
                <a:gd name="T86" fmla="*/ 9958 w 10170"/>
                <a:gd name="T87" fmla="*/ 285 h 9220"/>
                <a:gd name="T88" fmla="*/ 9883 w 10170"/>
                <a:gd name="T89" fmla="*/ 208 h 9220"/>
                <a:gd name="T90" fmla="*/ 9780 w 10170"/>
                <a:gd name="T91" fmla="*/ 140 h 9220"/>
                <a:gd name="T92" fmla="*/ 9670 w 10170"/>
                <a:gd name="T93" fmla="*/ 85 h 9220"/>
                <a:gd name="T94" fmla="*/ 9560 w 10170"/>
                <a:gd name="T95" fmla="*/ 40 h 9220"/>
                <a:gd name="T96" fmla="*/ 9443 w 10170"/>
                <a:gd name="T97" fmla="*/ 16 h 9220"/>
                <a:gd name="T98" fmla="*/ 9316 w 10170"/>
                <a:gd name="T99" fmla="*/ 0 h 9220"/>
                <a:gd name="T100" fmla="*/ 2813 w 10170"/>
                <a:gd name="T101" fmla="*/ 0 h 9220"/>
                <a:gd name="T102" fmla="*/ 2788 w 10170"/>
                <a:gd name="T103" fmla="*/ 0 h 9220"/>
                <a:gd name="T104" fmla="*/ 2671 w 10170"/>
                <a:gd name="T105" fmla="*/ 16 h 9220"/>
                <a:gd name="T106" fmla="*/ 2553 w 10170"/>
                <a:gd name="T107" fmla="*/ 46 h 9220"/>
                <a:gd name="T108" fmla="*/ 2443 w 10170"/>
                <a:gd name="T109" fmla="*/ 91 h 9220"/>
                <a:gd name="T110" fmla="*/ 2333 w 10170"/>
                <a:gd name="T111" fmla="*/ 153 h 9220"/>
                <a:gd name="T112" fmla="*/ 2240 w 10170"/>
                <a:gd name="T113" fmla="*/ 216 h 9220"/>
                <a:gd name="T114" fmla="*/ 2155 w 10170"/>
                <a:gd name="T115" fmla="*/ 301 h 9220"/>
                <a:gd name="T116" fmla="*/ 2088 w 10170"/>
                <a:gd name="T117" fmla="*/ 402 h 9220"/>
                <a:gd name="T118" fmla="*/ 2036 w 10170"/>
                <a:gd name="T119" fmla="*/ 500 h 9220"/>
                <a:gd name="T120" fmla="*/ 1993 w 10170"/>
                <a:gd name="T121" fmla="*/ 600 h 9220"/>
                <a:gd name="T122" fmla="*/ 1968 w 10170"/>
                <a:gd name="T123" fmla="*/ 716 h 9220"/>
                <a:gd name="T124" fmla="*/ 1977 w 10170"/>
                <a:gd name="T125" fmla="*/ 3148 h 9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70" h="9220">
                  <a:moveTo>
                    <a:pt x="1977" y="3148"/>
                  </a:moveTo>
                  <a:lnTo>
                    <a:pt x="1190" y="3148"/>
                  </a:lnTo>
                  <a:lnTo>
                    <a:pt x="1190" y="1901"/>
                  </a:lnTo>
                  <a:lnTo>
                    <a:pt x="0" y="3741"/>
                  </a:lnTo>
                  <a:lnTo>
                    <a:pt x="1190" y="5571"/>
                  </a:lnTo>
                  <a:lnTo>
                    <a:pt x="1190" y="4325"/>
                  </a:lnTo>
                  <a:lnTo>
                    <a:pt x="1977" y="4325"/>
                  </a:lnTo>
                  <a:lnTo>
                    <a:pt x="1968" y="6720"/>
                  </a:lnTo>
                  <a:lnTo>
                    <a:pt x="1977" y="6733"/>
                  </a:lnTo>
                  <a:lnTo>
                    <a:pt x="2003" y="6849"/>
                  </a:lnTo>
                  <a:lnTo>
                    <a:pt x="2045" y="6949"/>
                  </a:lnTo>
                  <a:lnTo>
                    <a:pt x="2096" y="7057"/>
                  </a:lnTo>
                  <a:lnTo>
                    <a:pt x="2171" y="7142"/>
                  </a:lnTo>
                  <a:lnTo>
                    <a:pt x="2256" y="7226"/>
                  </a:lnTo>
                  <a:lnTo>
                    <a:pt x="2357" y="7296"/>
                  </a:lnTo>
                  <a:lnTo>
                    <a:pt x="2459" y="7349"/>
                  </a:lnTo>
                  <a:lnTo>
                    <a:pt x="2577" y="7388"/>
                  </a:lnTo>
                  <a:lnTo>
                    <a:pt x="2696" y="7411"/>
                  </a:lnTo>
                  <a:lnTo>
                    <a:pt x="2813" y="7426"/>
                  </a:lnTo>
                  <a:lnTo>
                    <a:pt x="5461" y="7471"/>
                  </a:lnTo>
                  <a:lnTo>
                    <a:pt x="5444" y="8135"/>
                  </a:lnTo>
                  <a:lnTo>
                    <a:pt x="4074" y="8135"/>
                  </a:lnTo>
                  <a:lnTo>
                    <a:pt x="6095" y="9220"/>
                  </a:lnTo>
                  <a:lnTo>
                    <a:pt x="8107" y="8135"/>
                  </a:lnTo>
                  <a:lnTo>
                    <a:pt x="6737" y="8135"/>
                  </a:lnTo>
                  <a:lnTo>
                    <a:pt x="6720" y="7471"/>
                  </a:lnTo>
                  <a:lnTo>
                    <a:pt x="9316" y="7426"/>
                  </a:lnTo>
                  <a:lnTo>
                    <a:pt x="9340" y="7426"/>
                  </a:lnTo>
                  <a:lnTo>
                    <a:pt x="9468" y="7411"/>
                  </a:lnTo>
                  <a:lnTo>
                    <a:pt x="9578" y="7388"/>
                  </a:lnTo>
                  <a:lnTo>
                    <a:pt x="9695" y="7335"/>
                  </a:lnTo>
                  <a:lnTo>
                    <a:pt x="9797" y="7280"/>
                  </a:lnTo>
                  <a:lnTo>
                    <a:pt x="9890" y="7204"/>
                  </a:lnTo>
                  <a:lnTo>
                    <a:pt x="9975" y="7126"/>
                  </a:lnTo>
                  <a:lnTo>
                    <a:pt x="10042" y="7035"/>
                  </a:lnTo>
                  <a:lnTo>
                    <a:pt x="10102" y="6933"/>
                  </a:lnTo>
                  <a:lnTo>
                    <a:pt x="10143" y="6827"/>
                  </a:lnTo>
                  <a:lnTo>
                    <a:pt x="10170" y="6720"/>
                  </a:lnTo>
                  <a:lnTo>
                    <a:pt x="10170" y="716"/>
                  </a:lnTo>
                  <a:lnTo>
                    <a:pt x="10160" y="684"/>
                  </a:lnTo>
                  <a:lnTo>
                    <a:pt x="10127" y="587"/>
                  </a:lnTo>
                  <a:lnTo>
                    <a:pt x="10093" y="470"/>
                  </a:lnTo>
                  <a:lnTo>
                    <a:pt x="10025" y="377"/>
                  </a:lnTo>
                  <a:lnTo>
                    <a:pt x="9958" y="285"/>
                  </a:lnTo>
                  <a:lnTo>
                    <a:pt x="9883" y="208"/>
                  </a:lnTo>
                  <a:lnTo>
                    <a:pt x="9780" y="140"/>
                  </a:lnTo>
                  <a:lnTo>
                    <a:pt x="9670" y="85"/>
                  </a:lnTo>
                  <a:lnTo>
                    <a:pt x="9560" y="40"/>
                  </a:lnTo>
                  <a:lnTo>
                    <a:pt x="9443" y="16"/>
                  </a:lnTo>
                  <a:lnTo>
                    <a:pt x="9316" y="0"/>
                  </a:lnTo>
                  <a:lnTo>
                    <a:pt x="2813" y="0"/>
                  </a:lnTo>
                  <a:lnTo>
                    <a:pt x="2788" y="0"/>
                  </a:lnTo>
                  <a:lnTo>
                    <a:pt x="2671" y="16"/>
                  </a:lnTo>
                  <a:lnTo>
                    <a:pt x="2553" y="46"/>
                  </a:lnTo>
                  <a:lnTo>
                    <a:pt x="2443" y="91"/>
                  </a:lnTo>
                  <a:lnTo>
                    <a:pt x="2333" y="153"/>
                  </a:lnTo>
                  <a:lnTo>
                    <a:pt x="2240" y="216"/>
                  </a:lnTo>
                  <a:lnTo>
                    <a:pt x="2155" y="301"/>
                  </a:lnTo>
                  <a:lnTo>
                    <a:pt x="2088" y="402"/>
                  </a:lnTo>
                  <a:lnTo>
                    <a:pt x="2036" y="500"/>
                  </a:lnTo>
                  <a:lnTo>
                    <a:pt x="1993" y="600"/>
                  </a:lnTo>
                  <a:lnTo>
                    <a:pt x="1968" y="716"/>
                  </a:lnTo>
                  <a:lnTo>
                    <a:pt x="1977" y="3148"/>
                  </a:lnTo>
                  <a:close/>
                </a:path>
              </a:pathLst>
            </a:custGeom>
            <a:solidFill>
              <a:srgbClr val="FFFF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1D1C3802-75A4-4B5D-8F37-33B29271A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883"/>
              <a:ext cx="1921" cy="1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sz="2800" b="1" i="1" dirty="0">
                  <a:latin typeface="Arial" panose="020B0604020202020204" pitchFamily="34" charset="0"/>
                </a:rPr>
                <a:t>প্রন্তিক উপযোগ </a:t>
              </a:r>
            </a:p>
            <a:p>
              <a:pPr algn="ctr" eaLnBrk="0" hangingPunct="0"/>
              <a:r>
                <a:rPr lang="bn-IN" altLang="en-US" sz="2800" b="1" i="1" dirty="0">
                  <a:latin typeface="Arial" panose="020B0604020202020204" pitchFamily="34" charset="0"/>
                </a:rPr>
                <a:t>ক্রমেই হ্রাস </a:t>
              </a:r>
            </a:p>
            <a:p>
              <a:pPr algn="ctr" eaLnBrk="0" hangingPunct="0"/>
              <a:r>
                <a:rPr lang="bn-IN" altLang="en-US" sz="2800" b="1" i="1" dirty="0">
                  <a:latin typeface="Arial" panose="020B0604020202020204" pitchFamily="34" charset="0"/>
                </a:rPr>
                <a:t>পাচ্ছে।</a:t>
              </a:r>
            </a:p>
            <a:p>
              <a:pPr algn="ctr" eaLnBrk="0" hangingPunct="0"/>
              <a:endPara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62" name="Picture 58" descr="Button_Curve copy">
            <a:hlinkClick r:id="rId6"/>
            <a:extLst>
              <a:ext uri="{FF2B5EF4-FFF2-40B4-BE49-F238E27FC236}">
                <a16:creationId xmlns:a16="http://schemas.microsoft.com/office/drawing/2014/main" id="{6C84BCF6-DEB5-4CE9-8D70-7E0E8A88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14" y="1700805"/>
            <a:ext cx="274637" cy="22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515B72B4-EFE9-4838-83F6-FCBCE304866D}"/>
              </a:ext>
            </a:extLst>
          </p:cNvPr>
          <p:cNvGrpSpPr/>
          <p:nvPr/>
        </p:nvGrpSpPr>
        <p:grpSpPr>
          <a:xfrm>
            <a:off x="12903" y="1224470"/>
            <a:ext cx="5084727" cy="1401876"/>
            <a:chOff x="-1538040" y="-175228"/>
            <a:chExt cx="5084727" cy="1732055"/>
          </a:xfrm>
        </p:grpSpPr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84E57A1-DDFF-4A2D-9AE0-3AC2E3E17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38040" y="-175228"/>
              <a:ext cx="5084727" cy="1441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bn-IN" altLang="en-US" sz="3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ও প্রান্তিক</a:t>
              </a:r>
              <a:r>
                <a:rPr lang="en-GB" altLang="en-US" sz="3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alt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উপযোগ</a:t>
              </a:r>
              <a:endParaRPr lang="en-US" alt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0" hangingPunct="0"/>
              <a:endParaRPr lang="en-US" altLang="en-US" sz="3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Rectangle 11">
              <a:extLst>
                <a:ext uri="{FF2B5EF4-FFF2-40B4-BE49-F238E27FC236}">
                  <a16:creationId xmlns:a16="http://schemas.microsoft.com/office/drawing/2014/main" id="{92761DE5-E13B-41A8-9DA2-3BD483D5D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35271" y="908022"/>
              <a:ext cx="814326" cy="45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Rectangle 12">
              <a:extLst>
                <a:ext uri="{FF2B5EF4-FFF2-40B4-BE49-F238E27FC236}">
                  <a16:creationId xmlns:a16="http://schemas.microsoft.com/office/drawing/2014/main" id="{1363D06E-5903-45C7-AA62-79B9ABB89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52111" y="761437"/>
              <a:ext cx="1109280" cy="795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</a:t>
              </a:r>
            </a:p>
            <a:p>
              <a:pPr algn="ctr" eaLnBrk="0" hangingPunct="0"/>
              <a:r>
                <a:rPr lang="bn-IN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উপযোগ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3A805996-AF70-49C4-9522-8996515C6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754" y="701861"/>
              <a:ext cx="1162178" cy="795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bn-IN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</a:t>
              </a:r>
              <a:endParaRPr lang="en-GB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eaLnBrk="0" hangingPunct="0"/>
              <a:r>
                <a:rPr lang="bn-IN" altLang="en-US" sz="1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উপযোগ</a:t>
              </a:r>
              <a:endParaRPr lang="en-US" alt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0844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BF769A-F64C-43BD-A4A0-B84593772262}"/>
              </a:ext>
            </a:extLst>
          </p:cNvPr>
          <p:cNvGrpSpPr/>
          <p:nvPr/>
        </p:nvGrpSpPr>
        <p:grpSpPr>
          <a:xfrm>
            <a:off x="195943" y="1846808"/>
            <a:ext cx="11639006" cy="4677678"/>
            <a:chOff x="2610679" y="702366"/>
            <a:chExt cx="6957391" cy="582212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C50CDDE-365A-421E-9385-64DC4F4BE8C7}"/>
                </a:ext>
              </a:extLst>
            </p:cNvPr>
            <p:cNvSpPr/>
            <p:nvPr/>
          </p:nvSpPr>
          <p:spPr>
            <a:xfrm>
              <a:off x="2610679" y="702366"/>
              <a:ext cx="6957391" cy="433346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99597FA0-8E50-4D55-B685-2406F63244B4}"/>
                </a:ext>
              </a:extLst>
            </p:cNvPr>
            <p:cNvSpPr txBox="1">
              <a:spLocks/>
            </p:cNvSpPr>
            <p:nvPr/>
          </p:nvSpPr>
          <p:spPr>
            <a:xfrm>
              <a:off x="5006286" y="5314811"/>
              <a:ext cx="2984776" cy="1209675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1258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9371CE-289D-474E-B0DA-A89380CE7EB1}"/>
              </a:ext>
            </a:extLst>
          </p:cNvPr>
          <p:cNvGrpSpPr/>
          <p:nvPr/>
        </p:nvGrpSpPr>
        <p:grpSpPr>
          <a:xfrm>
            <a:off x="-1504058" y="1645920"/>
            <a:ext cx="15600784" cy="4997850"/>
            <a:chOff x="-1504058" y="569871"/>
            <a:chExt cx="15600784" cy="6073899"/>
          </a:xfrm>
        </p:grpSpPr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2EAAF1E4-9B31-4377-90FF-865C0F770CCD}"/>
                </a:ext>
              </a:extLst>
            </p:cNvPr>
            <p:cNvSpPr txBox="1">
              <a:spLocks/>
            </p:cNvSpPr>
            <p:nvPr/>
          </p:nvSpPr>
          <p:spPr>
            <a:xfrm>
              <a:off x="728869" y="569871"/>
              <a:ext cx="10515600" cy="1325563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726B979-8D95-4ECC-BCBA-842546872EB2}"/>
                </a:ext>
              </a:extLst>
            </p:cNvPr>
            <p:cNvGrpSpPr/>
            <p:nvPr/>
          </p:nvGrpSpPr>
          <p:grpSpPr>
            <a:xfrm>
              <a:off x="-1504058" y="1895434"/>
              <a:ext cx="15600784" cy="4748336"/>
              <a:chOff x="-251793" y="2419558"/>
              <a:chExt cx="6780492" cy="391498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A323E4C-15F7-46CD-BED4-7C9B9D6220F2}"/>
                  </a:ext>
                </a:extLst>
              </p:cNvPr>
              <p:cNvSpPr/>
              <p:nvPr/>
            </p:nvSpPr>
            <p:spPr>
              <a:xfrm>
                <a:off x="728869" y="2419558"/>
                <a:ext cx="4134679" cy="391498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0C6E469-B9C8-404A-99E1-7B15A8936385}"/>
                  </a:ext>
                </a:extLst>
              </p:cNvPr>
              <p:cNvSpPr/>
              <p:nvPr/>
            </p:nvSpPr>
            <p:spPr>
              <a:xfrm>
                <a:off x="-251793" y="3099776"/>
                <a:ext cx="6780492" cy="1942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MD.MASUM BILLAH</a:t>
                </a:r>
              </a:p>
              <a:p>
                <a:pPr algn="ctr"/>
                <a:r>
                  <a:rPr lang="en-US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LECTURER OF ECONOMICS </a:t>
                </a:r>
              </a:p>
              <a:p>
                <a:pPr algn="ctr"/>
                <a:r>
                  <a:rPr lang="en-US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CELL:01742334556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14076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831665-00FC-43E6-B859-17E4FB3D0E25}"/>
              </a:ext>
            </a:extLst>
          </p:cNvPr>
          <p:cNvSpPr/>
          <p:nvPr/>
        </p:nvSpPr>
        <p:spPr>
          <a:xfrm>
            <a:off x="966651" y="1272208"/>
            <a:ext cx="9993085" cy="5124127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8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35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5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14EE2D-E863-48CF-9741-D0DD8054619C}"/>
              </a:ext>
            </a:extLst>
          </p:cNvPr>
          <p:cNvGrpSpPr/>
          <p:nvPr/>
        </p:nvGrpSpPr>
        <p:grpSpPr>
          <a:xfrm>
            <a:off x="1524000" y="1463039"/>
            <a:ext cx="9668607" cy="4643071"/>
            <a:chOff x="1524000" y="261261"/>
            <a:chExt cx="9668607" cy="5844850"/>
          </a:xfrm>
        </p:grpSpPr>
        <p:sp>
          <p:nvSpPr>
            <p:cNvPr id="9" name="Title 8">
              <a:extLst>
                <a:ext uri="{FF2B5EF4-FFF2-40B4-BE49-F238E27FC236}">
                  <a16:creationId xmlns:a16="http://schemas.microsoft.com/office/drawing/2014/main" id="{892A3B77-F0A9-47D1-89C7-6ED71021BE7A}"/>
                </a:ext>
              </a:extLst>
            </p:cNvPr>
            <p:cNvSpPr txBox="1">
              <a:spLocks/>
            </p:cNvSpPr>
            <p:nvPr/>
          </p:nvSpPr>
          <p:spPr>
            <a:xfrm>
              <a:off x="1722782" y="4943060"/>
              <a:ext cx="9469825" cy="1163051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একাদশ শ্রেণিঃ অর্থনীতি ১ম পত্র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C8224BEE-D15A-418B-9A46-517DDED4FE0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3602038"/>
              <a:ext cx="914400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0B87B74-E47E-4693-8B8E-65ED1052C710}"/>
                </a:ext>
              </a:extLst>
            </p:cNvPr>
            <p:cNvSpPr/>
            <p:nvPr/>
          </p:nvSpPr>
          <p:spPr>
            <a:xfrm>
              <a:off x="3114536" y="261261"/>
              <a:ext cx="6738591" cy="4048287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956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79FDCE-8B7A-4615-A80A-75258D82F60C}"/>
              </a:ext>
            </a:extLst>
          </p:cNvPr>
          <p:cNvGrpSpPr/>
          <p:nvPr/>
        </p:nvGrpSpPr>
        <p:grpSpPr>
          <a:xfrm>
            <a:off x="1524000" y="1106488"/>
            <a:ext cx="9144000" cy="5499652"/>
            <a:chOff x="1610141" y="702366"/>
            <a:chExt cx="9144000" cy="549965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3DA807F-6C88-48D8-BC77-AA00D63576EE}"/>
                </a:ext>
              </a:extLst>
            </p:cNvPr>
            <p:cNvSpPr/>
            <p:nvPr/>
          </p:nvSpPr>
          <p:spPr>
            <a:xfrm>
              <a:off x="2610679" y="702366"/>
              <a:ext cx="6957391" cy="433346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Subtitle 7">
              <a:extLst>
                <a:ext uri="{FF2B5EF4-FFF2-40B4-BE49-F238E27FC236}">
                  <a16:creationId xmlns:a16="http://schemas.microsoft.com/office/drawing/2014/main" id="{2637F46D-A763-44D8-8981-4659E74F9F89}"/>
                </a:ext>
              </a:extLst>
            </p:cNvPr>
            <p:cNvSpPr txBox="1">
              <a:spLocks/>
            </p:cNvSpPr>
            <p:nvPr/>
          </p:nvSpPr>
          <p:spPr>
            <a:xfrm>
              <a:off x="1610141" y="5281751"/>
              <a:ext cx="9144000" cy="92026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6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ভোক্তার আচরন তত্ত্ব</a:t>
              </a:r>
            </a:p>
            <a:p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785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0DB893-804A-4EF9-BD60-9936554B4F9C}"/>
              </a:ext>
            </a:extLst>
          </p:cNvPr>
          <p:cNvGrpSpPr/>
          <p:nvPr/>
        </p:nvGrpSpPr>
        <p:grpSpPr>
          <a:xfrm>
            <a:off x="1524000" y="1246786"/>
            <a:ext cx="9144000" cy="5380382"/>
            <a:chOff x="1517374" y="702366"/>
            <a:chExt cx="9144000" cy="538038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A5B50B0-417F-4F14-828E-685215F7BE26}"/>
                </a:ext>
              </a:extLst>
            </p:cNvPr>
            <p:cNvSpPr/>
            <p:nvPr/>
          </p:nvSpPr>
          <p:spPr>
            <a:xfrm>
              <a:off x="2610679" y="702366"/>
              <a:ext cx="6957391" cy="433346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Subtitle 3">
              <a:extLst>
                <a:ext uri="{FF2B5EF4-FFF2-40B4-BE49-F238E27FC236}">
                  <a16:creationId xmlns:a16="http://schemas.microsoft.com/office/drawing/2014/main" id="{644EC855-7CF4-41B6-8DD5-CB876B4BEAF1}"/>
                </a:ext>
              </a:extLst>
            </p:cNvPr>
            <p:cNvSpPr txBox="1">
              <a:spLocks/>
            </p:cNvSpPr>
            <p:nvPr/>
          </p:nvSpPr>
          <p:spPr>
            <a:xfrm>
              <a:off x="1517374" y="5202238"/>
              <a:ext cx="9144000" cy="88051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ক্রমহ্রাস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পযোগ বিধি</a:t>
              </a:r>
            </a:p>
            <a:p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851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82B050-D18D-42F2-BDA3-9EFA71B1FC4E}"/>
              </a:ext>
            </a:extLst>
          </p:cNvPr>
          <p:cNvGrpSpPr/>
          <p:nvPr/>
        </p:nvGrpSpPr>
        <p:grpSpPr>
          <a:xfrm>
            <a:off x="838200" y="1410789"/>
            <a:ext cx="10515600" cy="4766174"/>
            <a:chOff x="838200" y="418133"/>
            <a:chExt cx="10515600" cy="5758830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2E64E188-36AE-4D6D-9C32-DCD605EC4564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418133"/>
              <a:ext cx="10515600" cy="13255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6E56251-55EB-4E4E-B7AB-786A2B4FCB15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3101009"/>
              <a:ext cx="10515600" cy="307595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 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ারবে।</a:t>
              </a:r>
            </a:p>
            <a:p>
              <a:r>
                <a:rPr lang="bn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উপ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লতে পারবে।</a:t>
              </a:r>
            </a:p>
            <a:p>
              <a:r>
                <a:rPr lang="bn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প্রান্তিক উপযোগ এর পার্থক্য করতে পারবে।</a:t>
              </a:r>
            </a:p>
            <a:p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B9E5D6-3B73-422B-8F20-C760983E6125}"/>
                </a:ext>
              </a:extLst>
            </p:cNvPr>
            <p:cNvSpPr txBox="1"/>
            <p:nvPr/>
          </p:nvSpPr>
          <p:spPr>
            <a:xfrm>
              <a:off x="1258954" y="1777570"/>
              <a:ext cx="5446645" cy="1599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 -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571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3ABACC-EFAB-4B64-8379-B099DAAF7A40}"/>
              </a:ext>
            </a:extLst>
          </p:cNvPr>
          <p:cNvGrpSpPr/>
          <p:nvPr/>
        </p:nvGrpSpPr>
        <p:grpSpPr>
          <a:xfrm>
            <a:off x="966408" y="1846808"/>
            <a:ext cx="9886121" cy="3926715"/>
            <a:chOff x="1245705" y="605528"/>
            <a:chExt cx="9886121" cy="3926715"/>
          </a:xfrm>
        </p:grpSpPr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7F6B3249-CA9D-44C3-90CD-81282138CBC8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605528"/>
              <a:ext cx="9144000" cy="127628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উপযোগ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Subtitle 4">
              <a:extLst>
                <a:ext uri="{FF2B5EF4-FFF2-40B4-BE49-F238E27FC236}">
                  <a16:creationId xmlns:a16="http://schemas.microsoft.com/office/drawing/2014/main" id="{0892E682-5865-40C7-B773-1418935BB21A}"/>
                </a:ext>
              </a:extLst>
            </p:cNvPr>
            <p:cNvSpPr txBox="1">
              <a:spLocks/>
            </p:cNvSpPr>
            <p:nvPr/>
          </p:nvSpPr>
          <p:spPr>
            <a:xfrm>
              <a:off x="1245705" y="2398643"/>
              <a:ext cx="6467061" cy="21336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/>
              <a:r>
                <a:rPr lang="bn-IN" sz="40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উপযোগঃ কোন দ্রব্য ভোগ করে আমরা যে তৃপ্তি পাই তাই উপযোগ</a:t>
              </a:r>
              <a:r>
                <a:rPr lang="bn-IN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endParaRPr lang="bn-IN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620EE51-B259-48F7-B1A6-C374B9971584}"/>
                </a:ext>
              </a:extLst>
            </p:cNvPr>
            <p:cNvSpPr/>
            <p:nvPr/>
          </p:nvSpPr>
          <p:spPr>
            <a:xfrm>
              <a:off x="8242853" y="2398643"/>
              <a:ext cx="2888973" cy="2001077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7561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BC7472-9DFB-4F96-AEBC-550C843F3079}"/>
              </a:ext>
            </a:extLst>
          </p:cNvPr>
          <p:cNvGrpSpPr/>
          <p:nvPr/>
        </p:nvGrpSpPr>
        <p:grpSpPr>
          <a:xfrm>
            <a:off x="627491" y="1209130"/>
            <a:ext cx="10214113" cy="5450715"/>
            <a:chOff x="718931" y="459754"/>
            <a:chExt cx="10214113" cy="5450715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A95999C7-ADAD-4059-AB39-2EE6151F1E0A}"/>
                </a:ext>
              </a:extLst>
            </p:cNvPr>
            <p:cNvSpPr txBox="1">
              <a:spLocks/>
            </p:cNvSpPr>
            <p:nvPr/>
          </p:nvSpPr>
          <p:spPr>
            <a:xfrm>
              <a:off x="718931" y="2345635"/>
              <a:ext cx="6291469" cy="356483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উপযোগঃ কোন দ্রব্যের সকল একক ভোগ করে মোট যে তৃপ্তি পাওয়া যায় তাই মোট উপযোগ।</a:t>
              </a:r>
              <a:br>
                <a:rPr lang="bn-IN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D03EFED-B4F9-488A-9E65-36C771663ACF}"/>
                </a:ext>
              </a:extLst>
            </p:cNvPr>
            <p:cNvSpPr/>
            <p:nvPr/>
          </p:nvSpPr>
          <p:spPr>
            <a:xfrm>
              <a:off x="8044071" y="2822713"/>
              <a:ext cx="2888973" cy="2001077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Title 3">
              <a:extLst>
                <a:ext uri="{FF2B5EF4-FFF2-40B4-BE49-F238E27FC236}">
                  <a16:creationId xmlns:a16="http://schemas.microsoft.com/office/drawing/2014/main" id="{5AA2FE5E-CF89-44CA-9E01-6BE9FA0342E9}"/>
                </a:ext>
              </a:extLst>
            </p:cNvPr>
            <p:cNvSpPr txBox="1">
              <a:spLocks/>
            </p:cNvSpPr>
            <p:nvPr/>
          </p:nvSpPr>
          <p:spPr>
            <a:xfrm>
              <a:off x="4704523" y="459754"/>
              <a:ext cx="5367130" cy="12762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উপযোগ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60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39438-EBD8-4E8B-ABA7-7B9BECE21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2A1335-967B-44C4-98EB-AF35F2B10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b="1350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8B7C89-0A44-4B2A-8992-F8FF9F9D9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257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A1545-BE26-4298-A285-01BA8B52574B}"/>
              </a:ext>
            </a:extLst>
          </p:cNvPr>
          <p:cNvSpPr/>
          <p:nvPr/>
        </p:nvSpPr>
        <p:spPr>
          <a:xfrm>
            <a:off x="1549400" y="0"/>
            <a:ext cx="9126538" cy="97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6854-14C5-4CC3-AB0E-818142BBF4E0}"/>
              </a:ext>
            </a:extLst>
          </p:cNvPr>
          <p:cNvSpPr txBox="1"/>
          <p:nvPr/>
        </p:nvSpPr>
        <p:spPr>
          <a:xfrm>
            <a:off x="2385219" y="102642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 Big Deal" panose="02000503000000000000" pitchFamily="2" charset="0"/>
              </a:rPr>
              <a:t>ICT AND ECONOMICS</a:t>
            </a:r>
            <a:endParaRPr lang="en-US" sz="4400" dirty="0">
              <a:solidFill>
                <a:schemeClr val="bg1"/>
              </a:solidFill>
              <a:latin typeface="a Big Deal" panose="020005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4FDC1-7F46-4AAD-961F-34A4DB5E7431}"/>
              </a:ext>
            </a:extLst>
          </p:cNvPr>
          <p:cNvSpPr/>
          <p:nvPr/>
        </p:nvSpPr>
        <p:spPr>
          <a:xfrm>
            <a:off x="0" y="974725"/>
            <a:ext cx="12192000" cy="5883275"/>
          </a:xfrm>
          <a:prstGeom prst="rect">
            <a:avLst/>
          </a:prstGeom>
          <a:solidFill>
            <a:schemeClr val="tx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53860-2E00-441F-8F9A-CB36FEADF5B8}"/>
              </a:ext>
            </a:extLst>
          </p:cNvPr>
          <p:cNvSpPr txBox="1"/>
          <p:nvPr/>
        </p:nvSpPr>
        <p:spPr>
          <a:xfrm>
            <a:off x="-15490648" y="6396336"/>
            <a:ext cx="1461731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 Big Deal" panose="02000503000000000000" pitchFamily="2" charset="0"/>
              </a:rPr>
              <a:t>MD.MASUM BILLAH, LECTURER IN  BONARPARA GIRL”S HIGHSCHOOL &amp; COLLEGE</a:t>
            </a:r>
            <a:endParaRPr lang="en-US" sz="2400" dirty="0">
              <a:solidFill>
                <a:srgbClr val="0070C0"/>
              </a:solidFill>
              <a:latin typeface="a Big Deal" panose="02000503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4118DA-C61A-4CB5-B2AD-7BE124BDF055}"/>
              </a:ext>
            </a:extLst>
          </p:cNvPr>
          <p:cNvGrpSpPr/>
          <p:nvPr/>
        </p:nvGrpSpPr>
        <p:grpSpPr>
          <a:xfrm>
            <a:off x="1204395" y="1106488"/>
            <a:ext cx="9816549" cy="5648870"/>
            <a:chOff x="400875" y="169308"/>
            <a:chExt cx="9816549" cy="6403770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6806568-421C-4023-9C73-19E9128349D4}"/>
                </a:ext>
              </a:extLst>
            </p:cNvPr>
            <p:cNvSpPr txBox="1">
              <a:spLocks/>
            </p:cNvSpPr>
            <p:nvPr/>
          </p:nvSpPr>
          <p:spPr>
            <a:xfrm>
              <a:off x="400875" y="169308"/>
              <a:ext cx="9100930" cy="1325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IN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উপযোগ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4C1CBF29-467E-4D05-99F7-FE433E4C20D5}"/>
                </a:ext>
              </a:extLst>
            </p:cNvPr>
            <p:cNvSpPr txBox="1">
              <a:spLocks/>
            </p:cNvSpPr>
            <p:nvPr/>
          </p:nvSpPr>
          <p:spPr>
            <a:xfrm>
              <a:off x="626165" y="3326295"/>
              <a:ext cx="5469835" cy="1749286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2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প্রান্তিক উপযোগঃ অতিরিক্ত এক একক ভোগ করে যে অতিরিক্ত তৃপ্তি পাওয়া যায় তাই প্রান্তিক উপযোগ।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75DC23C-289D-40C3-9B38-504AC0B11844}"/>
                </a:ext>
              </a:extLst>
            </p:cNvPr>
            <p:cNvSpPr/>
            <p:nvPr/>
          </p:nvSpPr>
          <p:spPr>
            <a:xfrm>
              <a:off x="7500729" y="1289292"/>
              <a:ext cx="2716695" cy="1762539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2ED172F-E15A-48A2-B1B0-D61D22084F14}"/>
                </a:ext>
              </a:extLst>
            </p:cNvPr>
            <p:cNvSpPr/>
            <p:nvPr/>
          </p:nvSpPr>
          <p:spPr>
            <a:xfrm>
              <a:off x="7500729" y="4856923"/>
              <a:ext cx="2716695" cy="1716155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35584EA-D0ED-4407-BF25-8408D2DA9F67}"/>
                </a:ext>
              </a:extLst>
            </p:cNvPr>
            <p:cNvSpPr/>
            <p:nvPr/>
          </p:nvSpPr>
          <p:spPr>
            <a:xfrm>
              <a:off x="8216349" y="3326295"/>
              <a:ext cx="1285456" cy="1073426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9405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5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1110</Words>
  <Application>Microsoft Office PowerPoint</Application>
  <PresentationFormat>Widescreen</PresentationFormat>
  <Paragraphs>416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 Big Deal</vt:lpstr>
      <vt:lpstr>Arial</vt:lpstr>
      <vt:lpstr>Arial Narrow</vt:lpstr>
      <vt:lpstr>Calibri</vt:lpstr>
      <vt:lpstr>Calibri Light</vt:lpstr>
      <vt:lpstr>NikoshBAN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m01575132608@outlook.com</dc:creator>
  <cp:lastModifiedBy>m01575132608@outlook.com</cp:lastModifiedBy>
  <cp:revision>1</cp:revision>
  <dcterms:created xsi:type="dcterms:W3CDTF">2021-12-26T01:14:27Z</dcterms:created>
  <dcterms:modified xsi:type="dcterms:W3CDTF">2021-12-26T02:00:18Z</dcterms:modified>
</cp:coreProperties>
</file>