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2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7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9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B837-A8DC-49A2-AF1C-A5F03A32BE4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1AA0-EE24-4283-9928-5F7022B3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5788274" y="9161"/>
            <a:ext cx="6403726" cy="6857999"/>
            <a:chOff x="5788274" y="10745"/>
            <a:chExt cx="6403726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0745"/>
              <a:ext cx="6096000" cy="6857999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5788274" y="247802"/>
              <a:ext cx="965919" cy="6060561"/>
              <a:chOff x="5788274" y="359690"/>
              <a:chExt cx="965919" cy="606056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788274" y="359690"/>
                <a:ext cx="965919" cy="597576"/>
                <a:chOff x="5788274" y="359690"/>
                <a:chExt cx="965919" cy="597576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Arc 5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788274" y="856325"/>
                <a:ext cx="965919" cy="597576"/>
                <a:chOff x="5788274" y="359690"/>
                <a:chExt cx="965919" cy="59757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788274" y="1352960"/>
                <a:ext cx="965919" cy="597576"/>
                <a:chOff x="5788274" y="359690"/>
                <a:chExt cx="965919" cy="597576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5788274" y="1849595"/>
                <a:ext cx="965919" cy="597576"/>
                <a:chOff x="5788274" y="359690"/>
                <a:chExt cx="965919" cy="597576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788274" y="2346230"/>
                <a:ext cx="965919" cy="597576"/>
                <a:chOff x="5788274" y="359690"/>
                <a:chExt cx="965919" cy="597576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788274" y="2842865"/>
                <a:ext cx="965919" cy="597576"/>
                <a:chOff x="5788274" y="359690"/>
                <a:chExt cx="965919" cy="59757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5788274" y="3339500"/>
                <a:ext cx="965919" cy="597576"/>
                <a:chOff x="5788274" y="359690"/>
                <a:chExt cx="965919" cy="59757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5788274" y="3836135"/>
                <a:ext cx="965919" cy="597576"/>
                <a:chOff x="5788274" y="359690"/>
                <a:chExt cx="965919" cy="597576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5788274" y="4332770"/>
                <a:ext cx="965919" cy="597576"/>
                <a:chOff x="5788274" y="359690"/>
                <a:chExt cx="965919" cy="597576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788274" y="4829405"/>
                <a:ext cx="965919" cy="597576"/>
                <a:chOff x="5788274" y="359690"/>
                <a:chExt cx="965919" cy="59757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5788274" y="5326040"/>
                <a:ext cx="965919" cy="597576"/>
                <a:chOff x="5788274" y="359690"/>
                <a:chExt cx="965919" cy="597576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5788274" y="5822675"/>
                <a:ext cx="965919" cy="597576"/>
                <a:chOff x="5788274" y="359690"/>
                <a:chExt cx="965919" cy="59757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210469" y="422908"/>
                  <a:ext cx="543724" cy="3200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rot="120000">
                  <a:off x="5788274" y="359690"/>
                  <a:ext cx="637725" cy="597576"/>
                </a:xfrm>
                <a:prstGeom prst="arc">
                  <a:avLst>
                    <a:gd name="adj1" fmla="val 5149565"/>
                    <a:gd name="adj2" fmla="val 21571430"/>
                  </a:avLst>
                </a:prstGeom>
                <a:noFill/>
                <a:ln w="168275" cap="flat" cmpd="sng">
                  <a:gradFill flip="none" rotWithShape="1">
                    <a:gsLst>
                      <a:gs pos="52000">
                        <a:schemeClr val="tx1">
                          <a:alpha val="97000"/>
                          <a:lumMod val="99000"/>
                          <a:lumOff val="1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54000">
                        <a:schemeClr val="accent1">
                          <a:lumMod val="45000"/>
                          <a:lumOff val="55000"/>
                        </a:schemeClr>
                      </a:gs>
                      <a:gs pos="84000">
                        <a:srgbClr val="C2DAEF">
                          <a:lumMod val="0"/>
                        </a:srgbClr>
                      </a:gs>
                      <a:gs pos="86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9" name="Group 68"/>
          <p:cNvGrpSpPr/>
          <p:nvPr/>
        </p:nvGrpSpPr>
        <p:grpSpPr>
          <a:xfrm>
            <a:off x="5788274" y="6262158"/>
            <a:ext cx="965919" cy="597576"/>
            <a:chOff x="5788274" y="359690"/>
            <a:chExt cx="965919" cy="597576"/>
          </a:xfrm>
        </p:grpSpPr>
        <p:sp>
          <p:nvSpPr>
            <p:cNvPr id="70" name="Rectangle 69"/>
            <p:cNvSpPr/>
            <p:nvPr/>
          </p:nvSpPr>
          <p:spPr>
            <a:xfrm>
              <a:off x="6210469" y="422908"/>
              <a:ext cx="543724" cy="32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 rot="120000">
              <a:off x="5788274" y="359690"/>
              <a:ext cx="637725" cy="597576"/>
            </a:xfrm>
            <a:prstGeom prst="arc">
              <a:avLst>
                <a:gd name="adj1" fmla="val 5149565"/>
                <a:gd name="adj2" fmla="val 21571430"/>
              </a:avLst>
            </a:prstGeom>
            <a:noFill/>
            <a:ln w="168275" cap="flat" cmpd="sng">
              <a:gradFill flip="none" rotWithShape="1">
                <a:gsLst>
                  <a:gs pos="52000">
                    <a:schemeClr val="tx1">
                      <a:alpha val="97000"/>
                      <a:lumMod val="99000"/>
                      <a:lumOff val="1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54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C2DAEF">
                      <a:lumMod val="0"/>
                    </a:srgbClr>
                  </a:gs>
                  <a:gs pos="86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6868662" y="1341476"/>
            <a:ext cx="5118550" cy="38617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আজকের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ক্লাসে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আপনাদের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সবাইকে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জানাই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স্বাগতম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7"/>
          <a:stretch/>
        </p:blipFill>
        <p:spPr>
          <a:xfrm>
            <a:off x="13063" y="58211"/>
            <a:ext cx="5663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884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-457217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784026" y="33519"/>
            <a:ext cx="5175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 দেখিয়ে বিষয়টি সম্পর্কে ধারণা দিব ও আলোচনা করব । </a:t>
            </a:r>
            <a:endParaRPr lang="en-US" sz="36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AF606AE-B295-4544-89AF-ADF760698EBA}"/>
              </a:ext>
            </a:extLst>
          </p:cNvPr>
          <p:cNvGrpSpPr/>
          <p:nvPr/>
        </p:nvGrpSpPr>
        <p:grpSpPr>
          <a:xfrm>
            <a:off x="7063130" y="1040183"/>
            <a:ext cx="1246931" cy="2946290"/>
            <a:chOff x="3513188" y="2381666"/>
            <a:chExt cx="1712761" cy="37226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Cylinder 9">
              <a:extLst>
                <a:ext uri="{FF2B5EF4-FFF2-40B4-BE49-F238E27FC236}">
                  <a16:creationId xmlns:a16="http://schemas.microsoft.com/office/drawing/2014/main" id="{82D9832A-D969-4D4F-A13C-43CA7047FB66}"/>
                </a:ext>
              </a:extLst>
            </p:cNvPr>
            <p:cNvSpPr/>
            <p:nvPr/>
          </p:nvSpPr>
          <p:spPr>
            <a:xfrm>
              <a:off x="3513188" y="2381666"/>
              <a:ext cx="1712760" cy="3694268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47" name="Cylinder 10">
              <a:extLst>
                <a:ext uri="{FF2B5EF4-FFF2-40B4-BE49-F238E27FC236}">
                  <a16:creationId xmlns:a16="http://schemas.microsoft.com/office/drawing/2014/main" id="{EC9C7553-B65E-4023-B758-13D8E9C03FE7}"/>
                </a:ext>
              </a:extLst>
            </p:cNvPr>
            <p:cNvSpPr/>
            <p:nvPr/>
          </p:nvSpPr>
          <p:spPr>
            <a:xfrm>
              <a:off x="3513188" y="3068016"/>
              <a:ext cx="1712761" cy="3036323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IN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 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53498C-C318-421E-9178-B9B2500EFDBC}"/>
              </a:ext>
            </a:extLst>
          </p:cNvPr>
          <p:cNvGrpSpPr/>
          <p:nvPr/>
        </p:nvGrpSpPr>
        <p:grpSpPr>
          <a:xfrm>
            <a:off x="9931166" y="1045991"/>
            <a:ext cx="1265370" cy="2880371"/>
            <a:chOff x="6966052" y="2616591"/>
            <a:chExt cx="1138002" cy="369426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Cylinder 11">
              <a:extLst>
                <a:ext uri="{FF2B5EF4-FFF2-40B4-BE49-F238E27FC236}">
                  <a16:creationId xmlns:a16="http://schemas.microsoft.com/office/drawing/2014/main" id="{8504EA45-D552-4384-8646-7F4228FB29B0}"/>
                </a:ext>
              </a:extLst>
            </p:cNvPr>
            <p:cNvSpPr/>
            <p:nvPr/>
          </p:nvSpPr>
          <p:spPr>
            <a:xfrm>
              <a:off x="6966052" y="2616591"/>
              <a:ext cx="1138002" cy="3694268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0" name="Cylinder 12">
              <a:extLst>
                <a:ext uri="{FF2B5EF4-FFF2-40B4-BE49-F238E27FC236}">
                  <a16:creationId xmlns:a16="http://schemas.microsoft.com/office/drawing/2014/main" id="{0E3BDA35-FE34-4AE0-A37B-8027855576C5}"/>
                </a:ext>
              </a:extLst>
            </p:cNvPr>
            <p:cNvSpPr/>
            <p:nvPr/>
          </p:nvSpPr>
          <p:spPr>
            <a:xfrm>
              <a:off x="6966052" y="5052719"/>
              <a:ext cx="1138002" cy="1258140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278845" y="3938270"/>
            <a:ext cx="901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 লি</a:t>
            </a:r>
            <a:endParaRPr lang="en-US" sz="4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Arrow: Right 17">
            <a:extLst>
              <a:ext uri="{FF2B5EF4-FFF2-40B4-BE49-F238E27FC236}">
                <a16:creationId xmlns:a16="http://schemas.microsoft.com/office/drawing/2014/main" id="{ECD0642A-F6BF-468A-B3A1-F00AD0085480}"/>
              </a:ext>
            </a:extLst>
          </p:cNvPr>
          <p:cNvSpPr/>
          <p:nvPr/>
        </p:nvSpPr>
        <p:spPr>
          <a:xfrm rot="5400000">
            <a:off x="7293347" y="4576737"/>
            <a:ext cx="786493" cy="728109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2346" y="5402007"/>
            <a:ext cx="2116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>
                  <a:solidFill>
                    <a:schemeClr val="accent5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১০০০ মিলি </a:t>
            </a:r>
            <a:endParaRPr lang="en-US" sz="4000" b="1" dirty="0">
              <a:ln>
                <a:solidFill>
                  <a:schemeClr val="accent5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749307" y="4038930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২৫০ মিলি</a:t>
            </a:r>
            <a:endParaRPr lang="en-US" sz="4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-35274"/>
            <a:ext cx="4924938" cy="54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6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2000">
        <p15:prstTrans prst="pageCurlDouble"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4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45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45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4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4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 animBg="1"/>
      <p:bldP spid="6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234" y="31933"/>
            <a:ext cx="12306469" cy="6886575"/>
            <a:chOff x="0" y="-163672"/>
            <a:chExt cx="12306469" cy="6886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135096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63672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754193" y="549496"/>
            <a:ext cx="4993881" cy="2123658"/>
            <a:chOff x="6754193" y="549496"/>
            <a:chExt cx="4993881" cy="2123658"/>
          </a:xfrm>
        </p:grpSpPr>
        <p:sp>
          <p:nvSpPr>
            <p:cNvPr id="3" name="Rectangle 2"/>
            <p:cNvSpPr/>
            <p:nvPr/>
          </p:nvSpPr>
          <p:spPr>
            <a:xfrm>
              <a:off x="6754193" y="549496"/>
              <a:ext cx="499388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লি = ১০০০ লি </a:t>
              </a:r>
              <a:endParaRPr lang="en-US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4400" dirty="0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bn-IN" sz="4400" dirty="0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১০০0</a:t>
              </a:r>
              <a:r>
                <a:rPr lang="en-US" sz="4400" dirty="0" smtClean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as-IN" sz="4400" dirty="0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as-IN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= </a:t>
              </a:r>
              <a:r>
                <a:rPr lang="as-IN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as-IN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Minus 3"/>
            <p:cNvSpPr/>
            <p:nvPr/>
          </p:nvSpPr>
          <p:spPr>
            <a:xfrm>
              <a:off x="8328931" y="1996720"/>
              <a:ext cx="714375" cy="546761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9727849" y="2673154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৭৫০ মিলি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06465" y="3327857"/>
            <a:ext cx="5550574" cy="1754326"/>
            <a:chOff x="6606465" y="3327857"/>
            <a:chExt cx="5550574" cy="1754326"/>
          </a:xfrm>
        </p:grpSpPr>
        <p:sp>
          <p:nvSpPr>
            <p:cNvPr id="6" name="Rectangle 5"/>
            <p:cNvSpPr/>
            <p:nvPr/>
          </p:nvSpPr>
          <p:spPr>
            <a:xfrm>
              <a:off x="6606465" y="3327857"/>
              <a:ext cx="555057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২৫০ মিলি = ০.</a:t>
              </a:r>
              <a:r>
                <a:rPr lang="en-US" sz="3600" dirty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২৫ </a:t>
              </a:r>
              <a:r>
                <a:rPr lang="en-US" sz="3600" dirty="0" err="1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3600" dirty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600" dirty="0" err="1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3600" dirty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3600" dirty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১    </a:t>
              </a:r>
              <a:r>
                <a:rPr lang="en-US" sz="3600" dirty="0" smtClean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   ০.২৫ </a:t>
              </a:r>
              <a:r>
                <a:rPr lang="en-US" sz="3600" dirty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= ০.75</a:t>
              </a:r>
              <a:r>
                <a:rPr lang="en-US" dirty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6" name="Minus 45"/>
            <p:cNvSpPr/>
            <p:nvPr/>
          </p:nvSpPr>
          <p:spPr>
            <a:xfrm>
              <a:off x="8140281" y="4503644"/>
              <a:ext cx="714375" cy="546761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6986B37-366C-4DE4-A486-282BC074856C}"/>
              </a:ext>
            </a:extLst>
          </p:cNvPr>
          <p:cNvSpPr txBox="1"/>
          <p:nvPr/>
        </p:nvSpPr>
        <p:spPr>
          <a:xfrm>
            <a:off x="9043306" y="5446019"/>
            <a:ext cx="274694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০.৭৫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3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5550" y="2426539"/>
            <a:ext cx="57214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যোগ্যতাভিত্তিক প্রশ্ন</a:t>
            </a:r>
            <a:endParaRPr lang="en-US" sz="54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8662" y="486109"/>
            <a:ext cx="5606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শাকিব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সকালের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নাস্তায়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৩৪০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দুপুরের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খাবারে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৩৮০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রাতের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খাবারে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৩০০ 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3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661" y="2965138"/>
            <a:ext cx="5345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শাকিব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ডেসি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516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806" y="-36098"/>
            <a:ext cx="12173953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6863680" y="2879828"/>
            <a:ext cx="557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রাতের খাবারে দুধ পান করেছে ৩০০মিলি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4193" y="1150780"/>
            <a:ext cx="546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শাকিব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54192" y="1871068"/>
            <a:ext cx="543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শাকিব নাস্তায় দুধ পান করেছে ৩৪০ মিলি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4193" y="2378717"/>
            <a:ext cx="5567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দুপুরের খাবারে 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 পান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করেছে ৩৮০ মিলি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12393" y="3435202"/>
            <a:ext cx="5328319" cy="19676"/>
          </a:xfrm>
          <a:prstGeom prst="line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780679" y="35095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শাকিব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মোট দুধ পান করেছে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=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১০২০ মিলি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03682" y="4615297"/>
            <a:ext cx="2283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উত্তর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156669" y="4590552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১০২০ মিলি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575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1000">
        <p15:prstTrans prst="pageCurlDouble"/>
      </p:transition>
    </mc:Choice>
    <mc:Fallback xmlns=""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2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2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45" grpId="0"/>
      <p:bldP spid="4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469" y="-17644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6754193" y="204432"/>
            <a:ext cx="6593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খ)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সে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মোট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কত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ডেসি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লি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দুধ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পান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করেছে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?</a:t>
            </a:r>
            <a:r>
              <a:rPr kumimoji="0" lang="en-US" sz="40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3864" y="1055092"/>
            <a:ext cx="223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 হতে প্রাপ্ত ,</a:t>
            </a:r>
            <a:endParaRPr lang="en-US" sz="28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7031" y="1459476"/>
            <a:ext cx="5603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kern="0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শাকিব</a:t>
            </a:r>
            <a:r>
              <a:rPr kumimoji="0" lang="bn-BD" sz="2400" b="0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মোট দুধ পান করেছে </a:t>
            </a:r>
            <a:r>
              <a:rPr kumimoji="0" lang="en-US" sz="2400" b="0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=</a:t>
            </a:r>
            <a:r>
              <a:rPr kumimoji="0" lang="bn-BD" sz="2400" b="0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১০২০ মিলি</a:t>
            </a:r>
            <a:endParaRPr kumimoji="0" lang="en-US" sz="2400" b="0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8196"/>
              </p:ext>
            </p:extLst>
          </p:nvPr>
        </p:nvGraphicFramePr>
        <p:xfrm>
          <a:off x="7153864" y="2043219"/>
          <a:ext cx="422220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98">
                  <a:extLst>
                    <a:ext uri="{9D8B030D-6E8A-4147-A177-3AD203B41FA5}">
                      <a16:colId xmlns:a16="http://schemas.microsoft.com/office/drawing/2014/main" val="1836757065"/>
                    </a:ext>
                  </a:extLst>
                </a:gridCol>
                <a:gridCol w="2316611">
                  <a:extLst>
                    <a:ext uri="{9D8B030D-6E8A-4147-A177-3AD203B41FA5}">
                      <a16:colId xmlns:a16="http://schemas.microsoft.com/office/drawing/2014/main" val="2278384322"/>
                    </a:ext>
                  </a:extLst>
                </a:gridCol>
              </a:tblGrid>
              <a:tr h="6145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0264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153864" y="2839179"/>
            <a:ext cx="3894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১০০ মিলি 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=</a:t>
            </a: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১ ডেলি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53864" y="3312913"/>
                <a:ext cx="4801314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অতএব ১ মিলি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kumimoji="0" lang="bn-BD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 ডেলি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864" y="3312913"/>
                <a:ext cx="4801314" cy="862800"/>
              </a:xfrm>
              <a:prstGeom prst="rect">
                <a:avLst/>
              </a:prstGeom>
              <a:blipFill>
                <a:blip r:embed="rId3"/>
                <a:stretch>
                  <a:fillRect l="-3431" r="-3431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087704" y="4198855"/>
                <a:ext cx="4785284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200" b="0" i="0" u="none" strike="noStrike" kern="0" cap="none" spc="0" normalizeH="0" baseline="0" noProof="0" dirty="0" smtClean="0">
                    <a:ln>
                      <a:solidFill>
                        <a:srgbClr val="FF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১০২০ মিলি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solidFill>
                        <a:srgbClr val="FF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১০২০</m:t>
                        </m:r>
                      </m:num>
                      <m:den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kumimoji="0" lang="bn-BD" sz="3200" b="0" i="0" u="none" strike="noStrike" kern="0" cap="none" spc="0" normalizeH="0" baseline="0" noProof="0" dirty="0" smtClean="0">
                    <a:ln>
                      <a:solidFill>
                        <a:srgbClr val="FF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 ডেলি</a:t>
                </a:r>
                <a:endParaRPr kumimoji="0" lang="en-US" sz="3200" b="0" i="0" u="none" strike="noStrike" kern="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704" y="4198855"/>
                <a:ext cx="4785284" cy="862800"/>
              </a:xfrm>
              <a:prstGeom prst="rect">
                <a:avLst/>
              </a:prstGeom>
              <a:blipFill>
                <a:blip r:embed="rId4"/>
                <a:stretch>
                  <a:fillRect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9101222" y="5176792"/>
            <a:ext cx="2880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=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১০.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২০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ডেলি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839450" y="6024041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উত্তর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679718" y="6021994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BD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১০.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২০</a:t>
            </a:r>
            <a:r>
              <a:rPr lang="bn-BD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ডেলি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35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2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2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8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8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4" grpId="0"/>
      <p:bldP spid="46" grpId="0"/>
      <p:bldP spid="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69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868662" y="241207"/>
            <a:ext cx="4833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গ)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সে</a:t>
            </a: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কত</a:t>
            </a: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লিটার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দুধ</a:t>
            </a: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পান</a:t>
            </a: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করেছে</a:t>
            </a: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05862" y="989304"/>
            <a:ext cx="263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ক হতে প্রাপ্ত ,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4193" y="1588715"/>
            <a:ext cx="5552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শাকিব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মোট দুধ পান করেছে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=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১০২০ মিলি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09457"/>
              </p:ext>
            </p:extLst>
          </p:nvPr>
        </p:nvGraphicFramePr>
        <p:xfrm>
          <a:off x="6984563" y="2328238"/>
          <a:ext cx="5091535" cy="701040"/>
        </p:xfrm>
        <a:graphic>
          <a:graphicData uri="http://schemas.openxmlformats.org/drawingml/2006/table">
            <a:tbl>
              <a:tblPr firstRow="1" bandRow="1"/>
              <a:tblGrid>
                <a:gridCol w="112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19158" y="3181901"/>
            <a:ext cx="3541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১০০০ মিলি 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=</a:t>
            </a: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১ লি</a:t>
            </a:r>
            <a:endParaRPr kumimoji="0" lang="en-US" sz="32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52155" y="3788138"/>
                <a:ext cx="4616970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200" b="0" i="0" u="none" strike="noStrike" kern="0" cap="none" spc="0" normalizeH="0" baseline="0" noProof="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অতএব ১ মিলি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১০০০</m:t>
                        </m:r>
                      </m:den>
                    </m:f>
                  </m:oMath>
                </a14:m>
                <a:r>
                  <a:rPr kumimoji="0" lang="bn-BD" sz="3200" b="0" i="0" u="none" strike="noStrike" kern="0" cap="none" spc="0" normalizeH="0" baseline="0" noProof="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 লি</a:t>
                </a:r>
                <a:endParaRPr kumimoji="0" lang="en-US" sz="3200" b="0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55" y="3788138"/>
                <a:ext cx="4616970" cy="862800"/>
              </a:xfrm>
              <a:prstGeom prst="rect">
                <a:avLst/>
              </a:prstGeom>
              <a:blipFill>
                <a:blip r:embed="rId3"/>
                <a:stretch>
                  <a:fillRect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279247" y="4672400"/>
                <a:ext cx="4366901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200" b="0" i="0" u="none" strike="noStrike" kern="0" cap="none" spc="0" normalizeH="0" baseline="0" noProof="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১০২০ মিলি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১০২০</m:t>
                        </m:r>
                      </m:num>
                      <m:den>
                        <m:r>
                          <a:rPr kumimoji="0" lang="bn-BD" sz="3200" b="0" i="1" u="none" strike="noStrike" kern="0" cap="none" spc="0" normalizeH="0" baseline="0" noProof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১০০০</m:t>
                        </m:r>
                      </m:den>
                    </m:f>
                  </m:oMath>
                </a14:m>
                <a:r>
                  <a:rPr kumimoji="0" lang="bn-BD" sz="3200" b="0" i="0" u="none" strike="noStrike" kern="0" cap="none" spc="0" normalizeH="0" baseline="0" noProof="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 লি</a:t>
                </a:r>
                <a:endParaRPr kumimoji="0" lang="en-US" sz="3200" b="0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47" y="4672400"/>
                <a:ext cx="4366901" cy="862800"/>
              </a:xfrm>
              <a:prstGeom prst="rect">
                <a:avLst/>
              </a:prstGeom>
              <a:blipFill>
                <a:blip r:embed="rId4"/>
                <a:stretch>
                  <a:fillRect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9366162" y="5535200"/>
            <a:ext cx="2411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=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১.০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২০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লি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07182" y="5979850"/>
            <a:ext cx="1335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উত্তর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54823" y="5990070"/>
            <a:ext cx="1906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১.০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২০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লি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136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4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40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" grpId="0"/>
      <p:bldP spid="5" grpId="0"/>
      <p:bldP spid="6" grpId="0"/>
      <p:bldP spid="47" grpId="0"/>
      <p:bldP spid="48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6" y="-22281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A42597FE-696C-425B-BD97-B7A935AAF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2" y="226763"/>
            <a:ext cx="5311509" cy="6366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68662" y="177929"/>
            <a:ext cx="5218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লতিফা ১ লি দুধ থেকে ৪৫০ মিলি পান করল । লতিফার কাছে আর কত টুকু দুধ অবশিষ্ট রয়েছে ? 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4193" y="2219391"/>
            <a:ext cx="566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১.5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লিটারকে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1205" y="3426803"/>
            <a:ext cx="2428875" cy="98525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5342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4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69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metal"/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7044187" y="2630167"/>
            <a:ext cx="4828801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এতক্ষণ সঙ্গে থাকার জন্য ধন্যবাদ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63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69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metal"/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7044187" y="2630167"/>
            <a:ext cx="4828801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এতক্ষণ সঙ্গে থাকার জন্য ধন্যবাদ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9369"/>
            <a:ext cx="12306469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5000">
        <p14:reveal thruBlk="1"/>
      </p:transition>
    </mc:Choice>
    <mc:Fallback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69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6868498" y="825982"/>
            <a:ext cx="5323502" cy="49208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শিক্ষক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পরিচিতি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মো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জাকির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মল্লিক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সহকারি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শিক্ষক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১৭নং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শোলপুর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সরকারি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প্রাথমিক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বিদ্যালয়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শোলপুর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কবিরাজপুর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রাজৈর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মাদারীপুর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।</a:t>
            </a: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মোবাইল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নম্বর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: ০১৭১৮৩০৬৩৮০</a:t>
            </a: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ই-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মেইল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: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jakir1985c@gmail.com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536" y="-1119490"/>
            <a:ext cx="8321040" cy="78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7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69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-321655" y="1786519"/>
            <a:ext cx="6532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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আয়তন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6" y="943117"/>
            <a:ext cx="4805982" cy="48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6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2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69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7042749" y="210526"/>
            <a:ext cx="48253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2749" y="5370264"/>
            <a:ext cx="4979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আয়তন </a:t>
            </a:r>
            <a:endParaRPr lang="en-US" sz="5400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69"/>
            <a:ext cx="5662518" cy="68579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63" y="1372743"/>
            <a:ext cx="5323338" cy="39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88" y="-264519"/>
            <a:ext cx="12295415" cy="6886520"/>
            <a:chOff x="11054" y="-49369"/>
            <a:chExt cx="12295415" cy="6886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4" y="-2084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845426" y="-71436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81319"/>
              </p:ext>
            </p:extLst>
          </p:nvPr>
        </p:nvGraphicFramePr>
        <p:xfrm>
          <a:off x="6868662" y="1339254"/>
          <a:ext cx="5323338" cy="2782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597">
                  <a:extLst>
                    <a:ext uri="{9D8B030D-6E8A-4147-A177-3AD203B41FA5}">
                      <a16:colId xmlns:a16="http://schemas.microsoft.com/office/drawing/2014/main" val="3617929099"/>
                    </a:ext>
                  </a:extLst>
                </a:gridCol>
                <a:gridCol w="1872892">
                  <a:extLst>
                    <a:ext uri="{9D8B030D-6E8A-4147-A177-3AD203B41FA5}">
                      <a16:colId xmlns:a16="http://schemas.microsoft.com/office/drawing/2014/main" val="1583467745"/>
                    </a:ext>
                  </a:extLst>
                </a:gridCol>
                <a:gridCol w="2276849">
                  <a:extLst>
                    <a:ext uri="{9D8B030D-6E8A-4147-A177-3AD203B41FA5}">
                      <a16:colId xmlns:a16="http://schemas.microsoft.com/office/drawing/2014/main" val="3069207971"/>
                    </a:ext>
                  </a:extLst>
                </a:gridCol>
              </a:tblGrid>
              <a:tr h="8716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লিটার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ডেসিলিটার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মিলিলিটার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100827"/>
                  </a:ext>
                </a:extLst>
              </a:tr>
              <a:tr h="8204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334074"/>
                  </a:ext>
                </a:extLst>
              </a:tr>
              <a:tr h="89490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27762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5510" y="4307295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lang="en-US" sz="3600" b="1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7" b="22360"/>
          <a:stretch/>
        </p:blipFill>
        <p:spPr>
          <a:xfrm>
            <a:off x="281782" y="1405985"/>
            <a:ext cx="5380655" cy="26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520"/>
            <a:ext cx="12295415" cy="6886520"/>
            <a:chOff x="11054" y="-49369"/>
            <a:chExt cx="12295415" cy="6886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4" y="-2084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845426" y="202887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Right Arrow 45"/>
          <p:cNvSpPr/>
          <p:nvPr/>
        </p:nvSpPr>
        <p:spPr>
          <a:xfrm>
            <a:off x="6658750" y="158595"/>
            <a:ext cx="5282101" cy="2320030"/>
          </a:xfrm>
          <a:prstGeom prst="rightArrow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শিখনফল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62165" y="1798879"/>
            <a:ext cx="5429835" cy="23200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এই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পাঠ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শেষে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শিক্ষার্থীরা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জানতে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…….</a:t>
            </a:r>
          </a:p>
          <a:p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24.3.1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ওজন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পরিমাপের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মেট্রিক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একক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সমূহ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উল্লেখ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করতে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।</a:t>
            </a:r>
          </a:p>
          <a:p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24.5.1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তরল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পদার্থের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মেট্রিক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একক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সমূহ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জানবে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বলতে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।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4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69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7026280" y="673954"/>
            <a:ext cx="516572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এখন বই এর ছবিটি দেখি । 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63" y="1398465"/>
            <a:ext cx="5323338" cy="4648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0" y="-52322"/>
            <a:ext cx="5678507" cy="68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4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369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44306" y="1058834"/>
                <a:ext cx="4972049" cy="3412794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আবার , </a:t>
                </a:r>
              </a:p>
              <a:p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১০০ মিলি লিটার = ১ </a:t>
                </a:r>
                <a:r>
                  <a:rPr lang="bn-BD" sz="36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ডেসিলিটার </a:t>
                </a:r>
                <a:endParaRPr lang="bn-BD" sz="3600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      </a:t>
                </a:r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”</a:t>
                </a:r>
                <a:r>
                  <a:rPr lang="bn-BD" sz="36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6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”  </a:t>
                </a:r>
                <a:endParaRPr lang="bn-BD" sz="3600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>
                  <a:buAutoNum type="arabicPlain" startAt="5"/>
                </a:pPr>
                <a:r>
                  <a:rPr lang="bn-BD" sz="36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”           </a:t>
                </a:r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×</m:t>
                        </m:r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  <m:r>
                          <a:rPr lang="bn-BD" sz="36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6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” </a:t>
                </a:r>
                <a:endParaRPr lang="bn-BD" sz="3600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bn-BD" sz="36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en-US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600" dirty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০৫   </a:t>
                </a:r>
                <a:r>
                  <a:rPr lang="bn-BD" sz="36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”  </a:t>
                </a:r>
                <a:endParaRPr lang="bn-BD" sz="3600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306" y="1058834"/>
                <a:ext cx="4972049" cy="3412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7" y="1237635"/>
            <a:ext cx="4777510" cy="4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234" y="-17644"/>
            <a:ext cx="12306469" cy="6858000"/>
            <a:chOff x="0" y="-49369"/>
            <a:chExt cx="1230646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469" y="-49369"/>
              <a:ext cx="6096000" cy="6857999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368"/>
              <a:ext cx="6096000" cy="685799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8274" y="157164"/>
            <a:ext cx="965919" cy="6672264"/>
            <a:chOff x="5788274" y="359690"/>
            <a:chExt cx="965919" cy="6060561"/>
          </a:xfrm>
        </p:grpSpPr>
        <p:grpSp>
          <p:nvGrpSpPr>
            <p:cNvPr id="9" name="Group 8"/>
            <p:cNvGrpSpPr/>
            <p:nvPr/>
          </p:nvGrpSpPr>
          <p:grpSpPr>
            <a:xfrm>
              <a:off x="5788274" y="359690"/>
              <a:ext cx="965919" cy="597576"/>
              <a:chOff x="5788274" y="359690"/>
              <a:chExt cx="965919" cy="597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88274" y="856325"/>
              <a:ext cx="965919" cy="597576"/>
              <a:chOff x="5788274" y="359690"/>
              <a:chExt cx="965919" cy="5975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8274" y="1352960"/>
              <a:ext cx="965919" cy="597576"/>
              <a:chOff x="5788274" y="359690"/>
              <a:chExt cx="965919" cy="59757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8274" y="1849595"/>
              <a:ext cx="965919" cy="597576"/>
              <a:chOff x="5788274" y="359690"/>
              <a:chExt cx="965919" cy="5975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88274" y="2346230"/>
              <a:ext cx="965919" cy="597576"/>
              <a:chOff x="5788274" y="359690"/>
              <a:chExt cx="965919" cy="59757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88274" y="2842865"/>
              <a:ext cx="965919" cy="597576"/>
              <a:chOff x="5788274" y="359690"/>
              <a:chExt cx="965919" cy="59757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88274" y="3339500"/>
              <a:ext cx="965919" cy="597576"/>
              <a:chOff x="5788274" y="359690"/>
              <a:chExt cx="965919" cy="597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88274" y="3836135"/>
              <a:ext cx="965919" cy="597576"/>
              <a:chOff x="5788274" y="359690"/>
              <a:chExt cx="965919" cy="5975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88274" y="4332770"/>
              <a:ext cx="965919" cy="597576"/>
              <a:chOff x="5788274" y="359690"/>
              <a:chExt cx="965919" cy="5975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8274" y="4829405"/>
              <a:ext cx="965919" cy="597576"/>
              <a:chOff x="5788274" y="359690"/>
              <a:chExt cx="965919" cy="5975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88274" y="5326040"/>
              <a:ext cx="965919" cy="597576"/>
              <a:chOff x="5788274" y="359690"/>
              <a:chExt cx="965919" cy="59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88274" y="5822675"/>
              <a:ext cx="965919" cy="597576"/>
              <a:chOff x="5788274" y="359690"/>
              <a:chExt cx="965919" cy="5975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469" y="422908"/>
                <a:ext cx="543724" cy="3200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20000">
                <a:off x="5788274" y="359690"/>
                <a:ext cx="637725" cy="597576"/>
              </a:xfrm>
              <a:prstGeom prst="arc">
                <a:avLst>
                  <a:gd name="adj1" fmla="val 5149565"/>
                  <a:gd name="adj2" fmla="val 21571430"/>
                </a:avLst>
              </a:prstGeom>
              <a:noFill/>
              <a:ln w="168275" cap="flat" cmpd="sng">
                <a:gradFill flip="none" rotWithShape="1">
                  <a:gsLst>
                    <a:gs pos="52000">
                      <a:schemeClr val="tx1">
                        <a:alpha val="97000"/>
                        <a:lumMod val="99000"/>
                        <a:lumOff val="1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C2DAEF">
                        <a:lumMod val="0"/>
                      </a:srgbClr>
                    </a:gs>
                    <a:gs pos="86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84051" y="1786520"/>
            <a:ext cx="5378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পপি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১লি দুধ কিনে তা থেকে ২৫০মিলি পান করল ।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পপির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 আর কতটুকু দুধ অবশিষ্ট রয়েছে ?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4E30141-D212-4FC7-9D6C-EADC27ADC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00" y="992749"/>
            <a:ext cx="3465954" cy="2308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868663" y="3559788"/>
            <a:ext cx="532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পপি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লিটার দুধ কিনেছে ?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কতটুকু দুধ পান করল ? 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কাছে আর কতটুকু দুধ অবশিষ্ট রয়েছে ?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3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1000">
        <p15:prstTrans prst="pageCurlDouble"/>
      </p:transition>
    </mc:Choice>
    <mc:Fallback xmlns=""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8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8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496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MD.JAKIR MALLIK</dc:creator>
  <cp:lastModifiedBy>MD.JAKIR MALLIK</cp:lastModifiedBy>
  <cp:revision>60</cp:revision>
  <dcterms:created xsi:type="dcterms:W3CDTF">2021-12-21T15:58:45Z</dcterms:created>
  <dcterms:modified xsi:type="dcterms:W3CDTF">2021-12-27T16:13:27Z</dcterms:modified>
</cp:coreProperties>
</file>