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6" r:id="rId2"/>
    <p:sldId id="325" r:id="rId3"/>
    <p:sldId id="288" r:id="rId4"/>
    <p:sldId id="289" r:id="rId5"/>
    <p:sldId id="290" r:id="rId6"/>
    <p:sldId id="306" r:id="rId7"/>
    <p:sldId id="257" r:id="rId8"/>
    <p:sldId id="322" r:id="rId9"/>
    <p:sldId id="277" r:id="rId10"/>
    <p:sldId id="321" r:id="rId11"/>
    <p:sldId id="298" r:id="rId12"/>
    <p:sldId id="305" r:id="rId13"/>
    <p:sldId id="294" r:id="rId14"/>
    <p:sldId id="258" r:id="rId15"/>
    <p:sldId id="295" r:id="rId16"/>
    <p:sldId id="309" r:id="rId17"/>
    <p:sldId id="323" r:id="rId18"/>
    <p:sldId id="316" r:id="rId19"/>
    <p:sldId id="317" r:id="rId20"/>
    <p:sldId id="300" r:id="rId21"/>
    <p:sldId id="324" r:id="rId22"/>
    <p:sldId id="319" r:id="rId23"/>
    <p:sldId id="320" r:id="rId24"/>
    <p:sldId id="291" r:id="rId25"/>
    <p:sldId id="301"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0751" autoAdjust="0"/>
  </p:normalViewPr>
  <p:slideViewPr>
    <p:cSldViewPr snapToGrid="0">
      <p:cViewPr varScale="1">
        <p:scale>
          <a:sx n="50" d="100"/>
          <a:sy n="50" d="100"/>
        </p:scale>
        <p:origin x="7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14F16-5851-48B5-9D21-EE872015DCED}" type="datetimeFigureOut">
              <a:rPr lang="en-US" smtClean="0"/>
              <a:t>12/27/2021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E11F8-83D0-40A6-8EED-0020DE79E7E9}" type="slidenum">
              <a:rPr lang="en-US" smtClean="0"/>
              <a:t>‹#›</a:t>
            </a:fld>
            <a:endParaRPr lang="en-US"/>
          </a:p>
        </p:txBody>
      </p:sp>
    </p:spTree>
    <p:extLst>
      <p:ext uri="{BB962C8B-B14F-4D97-AF65-F5344CB8AC3E}">
        <p14:creationId xmlns:p14="http://schemas.microsoft.com/office/powerpoint/2010/main" val="2804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E11F8-83D0-40A6-8EED-0020DE79E7E9}" type="slidenum">
              <a:rPr lang="en-US" smtClean="0"/>
              <a:t>6</a:t>
            </a:fld>
            <a:endParaRPr lang="en-US"/>
          </a:p>
        </p:txBody>
      </p:sp>
    </p:spTree>
    <p:extLst>
      <p:ext uri="{BB962C8B-B14F-4D97-AF65-F5344CB8AC3E}">
        <p14:creationId xmlns:p14="http://schemas.microsoft.com/office/powerpoint/2010/main" val="154883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E11F8-83D0-40A6-8EED-0020DE79E7E9}" type="slidenum">
              <a:rPr lang="en-US" smtClean="0"/>
              <a:t>18</a:t>
            </a:fld>
            <a:endParaRPr lang="en-US"/>
          </a:p>
        </p:txBody>
      </p:sp>
    </p:spTree>
    <p:extLst>
      <p:ext uri="{BB962C8B-B14F-4D97-AF65-F5344CB8AC3E}">
        <p14:creationId xmlns:p14="http://schemas.microsoft.com/office/powerpoint/2010/main" val="161007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6F395D-A10F-4CDC-A5DB-097C0BAA6918}"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1457390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F395D-A10F-4CDC-A5DB-097C0BAA6918}"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166578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F395D-A10F-4CDC-A5DB-097C0BAA6918}"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123460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F395D-A10F-4CDC-A5DB-097C0BAA6918}"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34284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6F395D-A10F-4CDC-A5DB-097C0BAA6918}" type="datetimeFigureOut">
              <a:rPr lang="en-US" smtClean="0"/>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155475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F395D-A10F-4CDC-A5DB-097C0BAA6918}"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342170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F395D-A10F-4CDC-A5DB-097C0BAA6918}" type="datetimeFigureOut">
              <a:rPr lang="en-US" smtClean="0"/>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305476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F395D-A10F-4CDC-A5DB-097C0BAA6918}" type="datetimeFigureOut">
              <a:rPr lang="en-US" smtClean="0"/>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74740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F395D-A10F-4CDC-A5DB-097C0BAA6918}" type="datetimeFigureOut">
              <a:rPr lang="en-US" smtClean="0"/>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417265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6F395D-A10F-4CDC-A5DB-097C0BAA6918}"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118368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6F395D-A10F-4CDC-A5DB-097C0BAA6918}" type="datetimeFigureOut">
              <a:rPr lang="en-US" smtClean="0"/>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C7D7E-CFF6-4270-8846-257562459536}" type="slidenum">
              <a:rPr lang="en-US" smtClean="0"/>
              <a:t>‹#›</a:t>
            </a:fld>
            <a:endParaRPr lang="en-US"/>
          </a:p>
        </p:txBody>
      </p:sp>
    </p:spTree>
    <p:extLst>
      <p:ext uri="{BB962C8B-B14F-4D97-AF65-F5344CB8AC3E}">
        <p14:creationId xmlns:p14="http://schemas.microsoft.com/office/powerpoint/2010/main" val="236732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F395D-A10F-4CDC-A5DB-097C0BAA6918}" type="datetimeFigureOut">
              <a:rPr lang="en-US" smtClean="0"/>
              <a:t>12/27/2021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C7D7E-CFF6-4270-8846-257562459536}" type="slidenum">
              <a:rPr lang="en-US" smtClean="0"/>
              <a:t>‹#›</a:t>
            </a:fld>
            <a:endParaRPr lang="en-US"/>
          </a:p>
        </p:txBody>
      </p:sp>
    </p:spTree>
    <p:extLst>
      <p:ext uri="{BB962C8B-B14F-4D97-AF65-F5344CB8AC3E}">
        <p14:creationId xmlns:p14="http://schemas.microsoft.com/office/powerpoint/2010/main" val="7256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19.tmp"/><Relationship Id="rId5" Type="http://schemas.openxmlformats.org/officeDocument/2006/relationships/image" Target="../media/image5.tmp"/><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12164" y="2306122"/>
            <a:ext cx="10706712" cy="2646878"/>
          </a:xfrm>
          <a:prstGeom prst="rect">
            <a:avLst/>
          </a:prstGeom>
          <a:noFill/>
        </p:spPr>
        <p:txBody>
          <a:bodyPr wrap="square" rtlCol="0">
            <a:spAutoFit/>
          </a:bodyPr>
          <a:lstStyle/>
          <a:p>
            <a:pPr algn="ctr"/>
            <a:r>
              <a:rPr lang="en-US" sz="16600" b="1" dirty="0" err="1" smtClean="0">
                <a:solidFill>
                  <a:srgbClr val="FF0000"/>
                </a:solidFill>
                <a:latin typeface="NikoshBAN" panose="02000000000000000000" pitchFamily="2" charset="0"/>
                <a:cs typeface="NikoshBAN" panose="02000000000000000000" pitchFamily="2" charset="0"/>
              </a:rPr>
              <a:t>সবাইকে</a:t>
            </a:r>
            <a:r>
              <a:rPr lang="en-US" sz="16600" b="1" dirty="0" smtClean="0">
                <a:solidFill>
                  <a:srgbClr val="FF0000"/>
                </a:solidFill>
                <a:latin typeface="NikoshBAN" panose="02000000000000000000" pitchFamily="2" charset="0"/>
                <a:cs typeface="NikoshBAN" panose="02000000000000000000" pitchFamily="2" charset="0"/>
              </a:rPr>
              <a:t> </a:t>
            </a:r>
            <a:r>
              <a:rPr lang="en-US" sz="16600" b="1" dirty="0" err="1" smtClean="0">
                <a:solidFill>
                  <a:srgbClr val="FF0000"/>
                </a:solidFill>
                <a:latin typeface="NikoshBAN" panose="02000000000000000000" pitchFamily="2" charset="0"/>
                <a:cs typeface="NikoshBAN" panose="02000000000000000000" pitchFamily="2" charset="0"/>
              </a:rPr>
              <a:t>শুভেচ্ছা</a:t>
            </a:r>
            <a:endParaRPr lang="en-US" sz="16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4490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21080" y="697055"/>
            <a:ext cx="10088879"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তোমাদের </a:t>
            </a:r>
            <a:r>
              <a:rPr lang="bn-IN" sz="4800" dirty="0" smtClean="0">
                <a:latin typeface="NikoshBAN" panose="02000000000000000000" pitchFamily="2" charset="0"/>
                <a:cs typeface="NikoshBAN" panose="02000000000000000000" pitchFamily="2" charset="0"/>
              </a:rPr>
              <a:t>পাঠ্যবইয়ের </a:t>
            </a:r>
            <a:r>
              <a:rPr lang="bn-IN" sz="4800" dirty="0" smtClean="0">
                <a:latin typeface="NikoshBAN" panose="02000000000000000000" pitchFamily="2" charset="0"/>
                <a:cs typeface="NikoshBAN" panose="02000000000000000000" pitchFamily="2" charset="0"/>
              </a:rPr>
              <a:t>৬৮ পৃষ্ঠা খোলো...</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8052"/>
            <a:ext cx="3116850" cy="4000679"/>
          </a:xfrm>
          <a:prstGeom prst="rect">
            <a:avLst/>
          </a:prstGeom>
          <a:ln w="38100">
            <a:solidFill>
              <a:schemeClr val="tx1"/>
            </a:solidFill>
          </a:ln>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0840" y="1528052"/>
            <a:ext cx="3116850" cy="4000679"/>
          </a:xfrm>
          <a:prstGeom prst="rect">
            <a:avLst/>
          </a:prstGeom>
          <a:ln w="38100">
            <a:solidFill>
              <a:schemeClr val="tx1"/>
            </a:solidFill>
          </a:ln>
        </p:spPr>
      </p:pic>
    </p:spTree>
    <p:extLst>
      <p:ext uri="{BB962C8B-B14F-4D97-AF65-F5344CB8AC3E}">
        <p14:creationId xmlns:p14="http://schemas.microsoft.com/office/powerpoint/2010/main" val="31901240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24"/>
            <a:ext cx="12192000" cy="6858000"/>
          </a:xfrm>
          <a:prstGeom prst="rect">
            <a:avLst/>
          </a:prstGeom>
        </p:spPr>
      </p:pic>
      <p:sp>
        <p:nvSpPr>
          <p:cNvPr id="15" name="TextBox 14"/>
          <p:cNvSpPr txBox="1"/>
          <p:nvPr/>
        </p:nvSpPr>
        <p:spPr>
          <a:xfrm>
            <a:off x="1106446" y="4821108"/>
            <a:ext cx="4882874" cy="1323439"/>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ভুঁইচাঁপাতে ভরে গেছে শিউলি গাছের তল</a:t>
            </a:r>
            <a:r>
              <a:rPr lang="bn-IN"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p:txBody>
      </p:sp>
      <p:sp>
        <p:nvSpPr>
          <p:cNvPr id="7" name="TextBox 6"/>
          <p:cNvSpPr txBox="1"/>
          <p:nvPr/>
        </p:nvSpPr>
        <p:spPr>
          <a:xfrm>
            <a:off x="6166126" y="4821108"/>
            <a:ext cx="4882874" cy="1323439"/>
          </a:xfrm>
          <a:prstGeom prst="rect">
            <a:avLst/>
          </a:prstGeom>
          <a:noFill/>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মাড়াস </a:t>
            </a:r>
            <a:r>
              <a:rPr lang="bn-IN" sz="4000" b="1" dirty="0">
                <a:latin typeface="NikoshBAN" panose="02000000000000000000" pitchFamily="2" charset="0"/>
                <a:cs typeface="NikoshBAN" panose="02000000000000000000" pitchFamily="2" charset="0"/>
              </a:rPr>
              <a:t>নে মা পুকুর থেকে আনবি যখন জল</a:t>
            </a:r>
            <a:r>
              <a:rPr lang="bn-IN"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46" y="624838"/>
            <a:ext cx="4882874" cy="39524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126" y="624837"/>
            <a:ext cx="4876800" cy="3952429"/>
          </a:xfrm>
          <a:prstGeom prst="rect">
            <a:avLst/>
          </a:prstGeom>
        </p:spPr>
      </p:pic>
    </p:spTree>
    <p:extLst>
      <p:ext uri="{BB962C8B-B14F-4D97-AF65-F5344CB8AC3E}">
        <p14:creationId xmlns:p14="http://schemas.microsoft.com/office/powerpoint/2010/main" val="2510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by="(-#ppt_w*2)" calcmode="lin" valueType="num">
                                      <p:cBhvr rctx="PPT">
                                        <p:cTn id="7" dur="500" autoRev="1" fill="hold">
                                          <p:stCondLst>
                                            <p:cond delay="0"/>
                                          </p:stCondLst>
                                        </p:cTn>
                                        <p:tgtEl>
                                          <p:spTgt spid="15"/>
                                        </p:tgtEl>
                                        <p:attrNameLst>
                                          <p:attrName>ppt_w</p:attrName>
                                        </p:attrNameLst>
                                      </p:cBhvr>
                                    </p:anim>
                                    <p:anim by="(#ppt_w*0.50)" calcmode="lin" valueType="num">
                                      <p:cBhvr>
                                        <p:cTn id="8" dur="500" decel="50000" autoRev="1" fill="hold">
                                          <p:stCondLst>
                                            <p:cond delay="0"/>
                                          </p:stCondLst>
                                        </p:cTn>
                                        <p:tgtEl>
                                          <p:spTgt spid="15"/>
                                        </p:tgtEl>
                                        <p:attrNameLst>
                                          <p:attrName>ppt_x</p:attrName>
                                        </p:attrNameLst>
                                      </p:cBhvr>
                                    </p:anim>
                                    <p:anim from="(-#ppt_h/2)" to="(#ppt_y)" calcmode="lin" valueType="num">
                                      <p:cBhvr>
                                        <p:cTn id="9" dur="1000" fill="hold">
                                          <p:stCondLst>
                                            <p:cond delay="0"/>
                                          </p:stCondLst>
                                        </p:cTn>
                                        <p:tgtEl>
                                          <p:spTgt spid="15"/>
                                        </p:tgtEl>
                                        <p:attrNameLst>
                                          <p:attrName>ppt_y</p:attrName>
                                        </p:attrNameLst>
                                      </p:cBhvr>
                                    </p:anim>
                                    <p:animRot by="21600000">
                                      <p:cBhvr>
                                        <p:cTn id="10" dur="1000" fill="hold">
                                          <p:stCondLst>
                                            <p:cond delay="0"/>
                                          </p:stCondLst>
                                        </p:cTn>
                                        <p:tgtEl>
                                          <p:spTgt spid="1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14" name="TextBox 13"/>
          <p:cNvSpPr txBox="1"/>
          <p:nvPr/>
        </p:nvSpPr>
        <p:spPr>
          <a:xfrm>
            <a:off x="1160535" y="4771178"/>
            <a:ext cx="4630666" cy="1323439"/>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ডালিম গাছের ডালের ফাঁকে বুলবুলিটি লুকিয়ে থাকে</a:t>
            </a:r>
            <a:r>
              <a:rPr lang="bn-IN"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p:txBody>
      </p:sp>
      <p:sp>
        <p:nvSpPr>
          <p:cNvPr id="5" name="TextBox 4"/>
          <p:cNvSpPr txBox="1"/>
          <p:nvPr/>
        </p:nvSpPr>
        <p:spPr>
          <a:xfrm>
            <a:off x="6273556" y="4771177"/>
            <a:ext cx="4630666" cy="1323439"/>
          </a:xfrm>
          <a:prstGeom prst="rect">
            <a:avLst/>
          </a:prstGeom>
          <a:noFill/>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দিস </a:t>
            </a:r>
            <a:r>
              <a:rPr lang="bn-IN" sz="4000" b="1" dirty="0">
                <a:latin typeface="NikoshBAN" panose="02000000000000000000" pitchFamily="2" charset="0"/>
                <a:cs typeface="NikoshBAN" panose="02000000000000000000" pitchFamily="2" charset="0"/>
              </a:rPr>
              <a:t>না তারে উড়িয়ে মা গো, ছিঁড়তে গিয়ে ফল</a:t>
            </a:r>
            <a:r>
              <a:rPr lang="bn-IN"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535" y="670560"/>
            <a:ext cx="4828785" cy="38709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670560"/>
            <a:ext cx="4833378" cy="3870960"/>
          </a:xfrm>
          <a:prstGeom prst="rect">
            <a:avLst/>
          </a:prstGeom>
        </p:spPr>
      </p:pic>
    </p:spTree>
    <p:extLst>
      <p:ext uri="{BB962C8B-B14F-4D97-AF65-F5344CB8AC3E}">
        <p14:creationId xmlns:p14="http://schemas.microsoft.com/office/powerpoint/2010/main" val="356421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24"/>
            <a:ext cx="12192000" cy="6858000"/>
          </a:xfrm>
          <a:prstGeom prst="rect">
            <a:avLst/>
          </a:prstGeom>
        </p:spPr>
      </p:pic>
      <p:sp>
        <p:nvSpPr>
          <p:cNvPr id="14" name="TextBox 13"/>
          <p:cNvSpPr txBox="1"/>
          <p:nvPr/>
        </p:nvSpPr>
        <p:spPr>
          <a:xfrm>
            <a:off x="2160005" y="4939456"/>
            <a:ext cx="7871990" cy="707886"/>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দিদি এসে শুনবে যখন, বলবে কী মা বল</a:t>
            </a:r>
            <a:r>
              <a:rPr lang="bn-IN"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0" y="594360"/>
            <a:ext cx="6355080" cy="4192696"/>
          </a:xfrm>
          <a:prstGeom prst="rect">
            <a:avLst/>
          </a:prstGeom>
        </p:spPr>
      </p:pic>
    </p:spTree>
    <p:extLst>
      <p:ext uri="{BB962C8B-B14F-4D97-AF65-F5344CB8AC3E}">
        <p14:creationId xmlns:p14="http://schemas.microsoft.com/office/powerpoint/2010/main" val="28094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24"/>
            <a:ext cx="12192000" cy="6858000"/>
          </a:xfrm>
          <a:prstGeom prst="rect">
            <a:avLst/>
          </a:prstGeom>
        </p:spPr>
      </p:pic>
      <p:sp>
        <p:nvSpPr>
          <p:cNvPr id="14" name="TextBox 13"/>
          <p:cNvSpPr txBox="1"/>
          <p:nvPr/>
        </p:nvSpPr>
        <p:spPr>
          <a:xfrm>
            <a:off x="1188720" y="4662372"/>
            <a:ext cx="4763279" cy="1323439"/>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বাঁশবাগানের মাথার উপর চাঁদ উঠেছে </a:t>
            </a:r>
            <a:r>
              <a:rPr lang="bn-IN" sz="4000" b="1" dirty="0" smtClean="0">
                <a:latin typeface="NikoshBAN" panose="02000000000000000000" pitchFamily="2" charset="0"/>
                <a:cs typeface="NikoshBAN" panose="02000000000000000000" pitchFamily="2" charset="0"/>
              </a:rPr>
              <a:t>ওই</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560494"/>
            <a:ext cx="4968240" cy="40256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320" y="560494"/>
            <a:ext cx="4638675" cy="4025677"/>
          </a:xfrm>
          <a:prstGeom prst="rect">
            <a:avLst/>
          </a:prstGeom>
        </p:spPr>
      </p:pic>
      <p:sp>
        <p:nvSpPr>
          <p:cNvPr id="8" name="TextBox 7"/>
          <p:cNvSpPr txBox="1"/>
          <p:nvPr/>
        </p:nvSpPr>
        <p:spPr>
          <a:xfrm>
            <a:off x="6156960" y="4662372"/>
            <a:ext cx="4763279" cy="1323439"/>
          </a:xfrm>
          <a:prstGeom prst="rect">
            <a:avLst/>
          </a:prstGeom>
          <a:noFill/>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এমন সময়</a:t>
            </a:r>
            <a:r>
              <a:rPr lang="bn-IN" sz="4000" b="1" dirty="0" smtClean="0">
                <a:latin typeface="NikoshBAN" panose="02000000000000000000" pitchFamily="2" charset="0"/>
                <a:cs typeface="NikoshBAN" panose="02000000000000000000" pitchFamily="2" charset="0"/>
              </a:rPr>
              <a:t>, মাগো, আমার কাজলা </a:t>
            </a:r>
            <a:r>
              <a:rPr lang="bn-IN" sz="4000" b="1" dirty="0">
                <a:latin typeface="NikoshBAN" panose="02000000000000000000" pitchFamily="2" charset="0"/>
                <a:cs typeface="NikoshBAN" panose="02000000000000000000" pitchFamily="2" charset="0"/>
              </a:rPr>
              <a:t>দিদি কই</a:t>
            </a:r>
            <a:r>
              <a:rPr lang="bn-IN"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58380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8" name="TextBox 17"/>
          <p:cNvSpPr txBox="1"/>
          <p:nvPr/>
        </p:nvSpPr>
        <p:spPr>
          <a:xfrm>
            <a:off x="1188719" y="4789869"/>
            <a:ext cx="4658349" cy="1323439"/>
          </a:xfrm>
          <a:prstGeom prst="rect">
            <a:avLst/>
          </a:prstGeom>
          <a:noFill/>
        </p:spPr>
        <p:txBody>
          <a:bodyPr wrap="square" rtlCol="0">
            <a:spAutoFit/>
          </a:bodyPr>
          <a:lstStyle/>
          <a:p>
            <a:pPr algn="ctr"/>
            <a:r>
              <a:rPr lang="bn-IN" sz="4000" b="1" dirty="0">
                <a:latin typeface="NikoshBAN" panose="02000000000000000000" pitchFamily="2" charset="0"/>
                <a:cs typeface="NikoshBAN" panose="02000000000000000000" pitchFamily="2" charset="0"/>
              </a:rPr>
              <a:t>বেড়ার ধারে, পুকুর পাড়ে ঝিঁঝিঁ ডাকে ঝোঁপে-ঝাড়ে</a:t>
            </a:r>
            <a:r>
              <a:rPr lang="bn-IN" sz="4000" b="1" dirty="0" smtClean="0">
                <a:latin typeface="NikoshBAN" panose="02000000000000000000" pitchFamily="2" charset="0"/>
                <a:cs typeface="NikoshBAN" panose="02000000000000000000" pitchFamily="2" charset="0"/>
              </a:rPr>
              <a:t>,</a:t>
            </a:r>
            <a:r>
              <a:rPr lang="en-US" sz="4000" dirty="0" smtClean="0">
                <a:ln>
                  <a:solidFill>
                    <a:srgbClr val="7030A0"/>
                  </a:solidFill>
                </a:ln>
                <a:solidFill>
                  <a:srgbClr val="7030A0"/>
                </a:solidFill>
                <a:latin typeface="NikoshBAN"/>
              </a:rPr>
              <a:t>            </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6249670" y="4789869"/>
            <a:ext cx="4658349" cy="1323439"/>
          </a:xfrm>
          <a:prstGeom prst="rect">
            <a:avLst/>
          </a:prstGeom>
          <a:noFill/>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নেবুর </a:t>
            </a:r>
            <a:r>
              <a:rPr lang="bn-IN" sz="4000" b="1" dirty="0">
                <a:latin typeface="NikoshBAN" panose="02000000000000000000" pitchFamily="2" charset="0"/>
                <a:cs typeface="NikoshBAN" panose="02000000000000000000" pitchFamily="2" charset="0"/>
              </a:rPr>
              <a:t>গন্ধে ঘুম আসে না-তাইতো জেগে রই</a:t>
            </a:r>
            <a:r>
              <a:rPr lang="bn-IN" sz="4000" b="1" dirty="0" smtClean="0">
                <a:latin typeface="NikoshBAN" panose="02000000000000000000" pitchFamily="2" charset="0"/>
                <a:cs typeface="NikoshBAN" panose="02000000000000000000" pitchFamily="2" charset="0"/>
              </a:rPr>
              <a:t>,</a:t>
            </a:r>
            <a:r>
              <a:rPr lang="en-US" sz="4000" dirty="0" smtClean="0">
                <a:ln>
                  <a:solidFill>
                    <a:srgbClr val="7030A0"/>
                  </a:solidFill>
                </a:ln>
                <a:solidFill>
                  <a:srgbClr val="7030A0"/>
                </a:solidFill>
                <a:latin typeface="NikoshBAN"/>
              </a:rPr>
              <a:t>              </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79" y="670560"/>
            <a:ext cx="4800601" cy="39471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959" y="670560"/>
            <a:ext cx="4843773" cy="3947160"/>
          </a:xfrm>
          <a:prstGeom prst="rect">
            <a:avLst/>
          </a:prstGeom>
        </p:spPr>
      </p:pic>
    </p:spTree>
    <p:extLst>
      <p:ext uri="{BB962C8B-B14F-4D97-AF65-F5344CB8AC3E}">
        <p14:creationId xmlns:p14="http://schemas.microsoft.com/office/powerpoint/2010/main" val="31175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by="(-#ppt_w*2)" calcmode="lin" valueType="num">
                                      <p:cBhvr rctx="PPT">
                                        <p:cTn id="15" dur="500" autoRev="1" fill="hold">
                                          <p:stCondLst>
                                            <p:cond delay="0"/>
                                          </p:stCondLst>
                                        </p:cTn>
                                        <p:tgtEl>
                                          <p:spTgt spid="7"/>
                                        </p:tgtEl>
                                        <p:attrNameLst>
                                          <p:attrName>ppt_w</p:attrName>
                                        </p:attrNameLst>
                                      </p:cBhvr>
                                    </p:anim>
                                    <p:anim by="(#ppt_w*0.50)" calcmode="lin" valueType="num">
                                      <p:cBhvr>
                                        <p:cTn id="16" dur="500" decel="50000" autoRev="1" fill="hold">
                                          <p:stCondLst>
                                            <p:cond delay="0"/>
                                          </p:stCondLst>
                                        </p:cTn>
                                        <p:tgtEl>
                                          <p:spTgt spid="7"/>
                                        </p:tgtEl>
                                        <p:attrNameLst>
                                          <p:attrName>ppt_x</p:attrName>
                                        </p:attrNameLst>
                                      </p:cBhvr>
                                    </p:anim>
                                    <p:anim from="(-#ppt_h/2)" to="(#ppt_y)" calcmode="lin" valueType="num">
                                      <p:cBhvr>
                                        <p:cTn id="17" dur="1000" fill="hold">
                                          <p:stCondLst>
                                            <p:cond delay="0"/>
                                          </p:stCondLst>
                                        </p:cTn>
                                        <p:tgtEl>
                                          <p:spTgt spid="7"/>
                                        </p:tgtEl>
                                        <p:attrNameLst>
                                          <p:attrName>ppt_y</p:attrName>
                                        </p:attrNameLst>
                                      </p:cBhvr>
                                    </p:anim>
                                    <p:animRot by="21600000">
                                      <p:cBhvr>
                                        <p:cTn id="18"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624"/>
            <a:ext cx="12192000" cy="6858000"/>
          </a:xfrm>
          <a:prstGeom prst="rect">
            <a:avLst/>
          </a:prstGeom>
        </p:spPr>
      </p:pic>
      <p:sp>
        <p:nvSpPr>
          <p:cNvPr id="8" name="TextBox 7"/>
          <p:cNvSpPr txBox="1"/>
          <p:nvPr/>
        </p:nvSpPr>
        <p:spPr>
          <a:xfrm>
            <a:off x="2244777" y="5079741"/>
            <a:ext cx="7702446"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রাত হলো যে, মাগো, আমার কাজলা দিদি কই</a:t>
            </a:r>
            <a:r>
              <a:rPr lang="bn-IN" sz="4000" b="1" dirty="0" smtClean="0">
                <a:latin typeface="NikoshBAN" panose="02000000000000000000" pitchFamily="2" charset="0"/>
                <a:cs typeface="NikoshBAN" panose="02000000000000000000" pitchFamily="2" charset="0"/>
              </a:rPr>
              <a:t>?</a:t>
            </a:r>
            <a:endParaRPr lang="bn-IN"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624840"/>
            <a:ext cx="4876800" cy="4114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624840"/>
            <a:ext cx="4876800" cy="4114800"/>
          </a:xfrm>
          <a:prstGeom prst="rect">
            <a:avLst/>
          </a:prstGeom>
        </p:spPr>
      </p:pic>
    </p:spTree>
    <p:extLst>
      <p:ext uri="{BB962C8B-B14F-4D97-AF65-F5344CB8AC3E}">
        <p14:creationId xmlns:p14="http://schemas.microsoft.com/office/powerpoint/2010/main" val="253156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TextBox 2"/>
          <p:cNvSpPr txBox="1"/>
          <p:nvPr/>
        </p:nvSpPr>
        <p:spPr>
          <a:xfrm>
            <a:off x="2268511" y="1909110"/>
            <a:ext cx="7789889" cy="4154984"/>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ছোট্ট বোনটির সারাক্ষণের সাথি ছিল কাজলা দিদি। দিদি চিরদিনের জন্য তাদের ছেড়ে চলে গেছে, তা সে জানে না, বোঝে না। প্রতি মুহূর্তেই সে তার প্রিয় কাজলা দিদির জন্য অপেক্ষায় থাকে। সে কোথায় গেছে, কেন আসে না, তা জানতে চায় মায়ের কাছে। মা উত্তর দিতে পারেন না। মুখ লুকিয়ে কাঁদেন।</a:t>
            </a:r>
            <a:r>
              <a:rPr lang="bn-IN"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p>
            <a:pPr algn="just"/>
            <a:endParaRPr lang="bn-IN" sz="4400" dirty="0" smtClean="0">
              <a:latin typeface="NikoshBAN" panose="02000000000000000000" pitchFamily="2" charset="0"/>
              <a:cs typeface="NikoshBAN" panose="02000000000000000000" pitchFamily="2" charset="0"/>
            </a:endParaRPr>
          </a:p>
        </p:txBody>
      </p:sp>
      <p:sp>
        <p:nvSpPr>
          <p:cNvPr id="4" name="TextBox 3"/>
          <p:cNvSpPr txBox="1"/>
          <p:nvPr/>
        </p:nvSpPr>
        <p:spPr>
          <a:xfrm>
            <a:off x="5430734" y="1201224"/>
            <a:ext cx="1330533" cy="707886"/>
          </a:xfrm>
          <a:prstGeom prst="rect">
            <a:avLst/>
          </a:prstGeom>
          <a:noFill/>
          <a:ln w="28575">
            <a:solidFill>
              <a:schemeClr val="tx1"/>
            </a:solidFill>
          </a:ln>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মূলভাব</a:t>
            </a:r>
            <a:r>
              <a:rPr lang="en-US" sz="4000" dirty="0" smtClean="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24135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667001"/>
            <a:ext cx="6858000" cy="12192001"/>
          </a:xfrm>
          <a:prstGeom prst="rect">
            <a:avLst/>
          </a:prstGeom>
        </p:spPr>
      </p:pic>
      <p:sp>
        <p:nvSpPr>
          <p:cNvPr id="8" name="TextBox 7"/>
          <p:cNvSpPr txBox="1"/>
          <p:nvPr/>
        </p:nvSpPr>
        <p:spPr>
          <a:xfrm>
            <a:off x="2575560" y="-1"/>
            <a:ext cx="7924800" cy="6432530"/>
          </a:xfrm>
          <a:prstGeom prst="rect">
            <a:avLst/>
          </a:prstGeom>
          <a:noFill/>
        </p:spPr>
        <p:txBody>
          <a:bodyPr wrap="square" rtlCol="0">
            <a:spAutoFit/>
          </a:bodyPr>
          <a:lstStyle/>
          <a:p>
            <a:pPr algn="ctr"/>
            <a:r>
              <a:rPr lang="bn-IN" sz="3600" dirty="0" smtClean="0">
                <a:solidFill>
                  <a:srgbClr val="FF0000"/>
                </a:solidFill>
                <a:latin typeface="NikoshBAN" panose="02000000000000000000" pitchFamily="2" charset="0"/>
                <a:cs typeface="NikoshBAN" panose="02000000000000000000" pitchFamily="2" charset="0"/>
              </a:rPr>
              <a:t>কাজলা দিদি</a:t>
            </a:r>
          </a:p>
          <a:p>
            <a:pPr algn="ctr"/>
            <a:r>
              <a:rPr lang="bn-IN" sz="3600" dirty="0" smtClean="0">
                <a:solidFill>
                  <a:srgbClr val="FF0000"/>
                </a:solidFill>
                <a:latin typeface="NikoshBAN" panose="02000000000000000000" pitchFamily="2" charset="0"/>
                <a:cs typeface="NikoshBAN" panose="02000000000000000000" pitchFamily="2" charset="0"/>
              </a:rPr>
              <a:t>যতীন্দ্রমোহন বাগচী </a:t>
            </a:r>
            <a:endParaRPr lang="en-US" sz="2800" dirty="0" smtClean="0">
              <a:solidFill>
                <a:srgbClr val="FF0000"/>
              </a:solidFill>
              <a:latin typeface="NikoshBAN" panose="02000000000000000000" pitchFamily="2" charset="0"/>
              <a:cs typeface="NikoshBAN" panose="02000000000000000000" pitchFamily="2" charset="0"/>
            </a:endParaRPr>
          </a:p>
          <a:p>
            <a:pPr algn="ctr"/>
            <a:endParaRPr lang="bn-IN" sz="3600" dirty="0" smtClean="0">
              <a:latin typeface="NikoshBAN" panose="02000000000000000000" pitchFamily="2" charset="0"/>
              <a:cs typeface="NikoshBAN" panose="02000000000000000000" pitchFamily="2" charset="0"/>
            </a:endParaRPr>
          </a:p>
          <a:p>
            <a:pPr algn="ctr"/>
            <a:r>
              <a:rPr lang="bn-IN" sz="2800" b="1" dirty="0" smtClean="0">
                <a:latin typeface="NikoshBAN" panose="02000000000000000000" pitchFamily="2" charset="0"/>
                <a:cs typeface="NikoshBAN" panose="02000000000000000000" pitchFamily="2" charset="0"/>
              </a:rPr>
              <a:t>ভুঁইচাঁপাতে ভরে গেছে শিউলি গাছের তল,</a:t>
            </a:r>
          </a:p>
          <a:p>
            <a:pPr algn="ctr"/>
            <a:r>
              <a:rPr lang="bn-IN" sz="2800" b="1" dirty="0" smtClean="0">
                <a:latin typeface="NikoshBAN" panose="02000000000000000000" pitchFamily="2" charset="0"/>
                <a:cs typeface="NikoshBAN" panose="02000000000000000000" pitchFamily="2" charset="0"/>
              </a:rPr>
              <a:t>মাড়াস নে মা পুকুর থেকে আনবি যখন জল,</a:t>
            </a:r>
          </a:p>
          <a:p>
            <a:pPr algn="ctr"/>
            <a:r>
              <a:rPr lang="bn-IN" sz="2800" b="1" dirty="0" smtClean="0">
                <a:latin typeface="NikoshBAN" panose="02000000000000000000" pitchFamily="2" charset="0"/>
                <a:cs typeface="NikoshBAN" panose="02000000000000000000" pitchFamily="2" charset="0"/>
              </a:rPr>
              <a:t>ডালিম গাছের ডালের ফাঁকে বুলবুলিটি লুকিয়ে থাকে,</a:t>
            </a:r>
          </a:p>
          <a:p>
            <a:pPr algn="ctr"/>
            <a:r>
              <a:rPr lang="bn-IN" sz="2800" b="1" dirty="0" smtClean="0">
                <a:latin typeface="NikoshBAN" panose="02000000000000000000" pitchFamily="2" charset="0"/>
                <a:cs typeface="NikoshBAN" panose="02000000000000000000" pitchFamily="2" charset="0"/>
              </a:rPr>
              <a:t>দিস না তারে উড়িয়ে মা গো, ছিঁড়তে গিয়ে ফল,</a:t>
            </a:r>
          </a:p>
          <a:p>
            <a:pPr algn="ctr"/>
            <a:r>
              <a:rPr lang="bn-IN" sz="2800" b="1" dirty="0" smtClean="0">
                <a:latin typeface="NikoshBAN" panose="02000000000000000000" pitchFamily="2" charset="0"/>
                <a:cs typeface="NikoshBAN" panose="02000000000000000000" pitchFamily="2" charset="0"/>
              </a:rPr>
              <a:t>দিদি এসে শুনবে যখন, বলবে কী মা বল!</a:t>
            </a:r>
          </a:p>
          <a:p>
            <a:pPr algn="ctr"/>
            <a:endParaRPr lang="bn-IN" sz="2800" b="1" dirty="0">
              <a:latin typeface="NikoshBAN" panose="02000000000000000000" pitchFamily="2" charset="0"/>
              <a:cs typeface="NikoshBAN" panose="02000000000000000000" pitchFamily="2" charset="0"/>
            </a:endParaRPr>
          </a:p>
          <a:p>
            <a:pPr algn="ctr"/>
            <a:r>
              <a:rPr lang="bn-IN" sz="2800" b="1" dirty="0" smtClean="0">
                <a:latin typeface="NikoshBAN" panose="02000000000000000000" pitchFamily="2" charset="0"/>
                <a:cs typeface="NikoshBAN" panose="02000000000000000000" pitchFamily="2" charset="0"/>
              </a:rPr>
              <a:t>বাঁশবাগানের মাথার উপর চাঁদ উঠেছে ওই</a:t>
            </a:r>
          </a:p>
          <a:p>
            <a:pPr algn="ctr"/>
            <a:r>
              <a:rPr lang="bn-IN" sz="2800" b="1" dirty="0" smtClean="0">
                <a:latin typeface="NikoshBAN" panose="02000000000000000000" pitchFamily="2" charset="0"/>
                <a:cs typeface="NikoshBAN" panose="02000000000000000000" pitchFamily="2" charset="0"/>
              </a:rPr>
              <a:t>এমন সময়, মাগো, আমার কাজলা দিদি কই?</a:t>
            </a:r>
          </a:p>
          <a:p>
            <a:pPr algn="ctr"/>
            <a:r>
              <a:rPr lang="bn-IN" sz="2800" b="1" dirty="0" smtClean="0">
                <a:latin typeface="NikoshBAN" panose="02000000000000000000" pitchFamily="2" charset="0"/>
                <a:cs typeface="NikoshBAN" panose="02000000000000000000" pitchFamily="2" charset="0"/>
              </a:rPr>
              <a:t>বে</a:t>
            </a:r>
            <a:r>
              <a:rPr lang="bn-IN" sz="2800" b="1" dirty="0" smtClean="0">
                <a:latin typeface="NikoshBAN" panose="02000000000000000000" pitchFamily="2" charset="0"/>
                <a:cs typeface="NikoshBAN" panose="02000000000000000000" pitchFamily="2" charset="0"/>
              </a:rPr>
              <a:t>ড়ার ধারে, পুকুর পাড়ে ঝিঁঝিঁ ডাকে ঝোঁপে-ঝাড়ে,</a:t>
            </a:r>
          </a:p>
          <a:p>
            <a:pPr algn="ctr"/>
            <a:r>
              <a:rPr lang="bn-IN" sz="2800" b="1" dirty="0" smtClean="0">
                <a:latin typeface="NikoshBAN" panose="02000000000000000000" pitchFamily="2" charset="0"/>
                <a:cs typeface="NikoshBAN" panose="02000000000000000000" pitchFamily="2" charset="0"/>
              </a:rPr>
              <a:t>নেবুর গন্ধে ঘুম আসে না-তাইতো জেগে রই,</a:t>
            </a:r>
          </a:p>
          <a:p>
            <a:pPr algn="ctr"/>
            <a:r>
              <a:rPr lang="bn-IN" sz="2800" b="1" dirty="0" smtClean="0">
                <a:latin typeface="NikoshBAN" panose="02000000000000000000" pitchFamily="2" charset="0"/>
                <a:cs typeface="NikoshBAN" panose="02000000000000000000" pitchFamily="2" charset="0"/>
              </a:rPr>
              <a:t>রাত হলো যে, মাগো, আমার কাজলা দিদি কই?</a:t>
            </a:r>
            <a:endParaRPr lang="bn-IN" sz="2800" b="1" dirty="0" smtClean="0">
              <a:latin typeface="NikoshBAN" panose="02000000000000000000" pitchFamily="2" charset="0"/>
              <a:cs typeface="NikoshBAN" panose="02000000000000000000" pitchFamily="2" charset="0"/>
            </a:endParaRPr>
          </a:p>
        </p:txBody>
      </p:sp>
      <p:cxnSp>
        <p:nvCxnSpPr>
          <p:cNvPr id="11" name="Straight Connector 10"/>
          <p:cNvCxnSpPr/>
          <p:nvPr/>
        </p:nvCxnSpPr>
        <p:spPr>
          <a:xfrm flipV="1">
            <a:off x="5105400" y="1214953"/>
            <a:ext cx="2875861" cy="194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3695" y="2721113"/>
            <a:ext cx="2348967" cy="707886"/>
          </a:xfrm>
          <a:prstGeom prst="rect">
            <a:avLst/>
          </a:prstGeom>
          <a:noFill/>
          <a:ln w="38100">
            <a:solidFill>
              <a:schemeClr val="tx1"/>
            </a:solidFill>
          </a:ln>
        </p:spPr>
        <p:txBody>
          <a:bodyPr wrap="square" rtlCol="0">
            <a:spAutoFit/>
          </a:bodyPr>
          <a:lstStyle/>
          <a:p>
            <a:r>
              <a:rPr lang="en-US" sz="4000" dirty="0" err="1" smtClean="0">
                <a:latin typeface="NikoshBAN" panose="02000000000000000000" pitchFamily="2" charset="0"/>
                <a:cs typeface="NikoshBAN" panose="02000000000000000000" pitchFamily="2" charset="0"/>
              </a:rPr>
              <a:t>শিক্ষার্থীর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a:t>
            </a:r>
            <a:endParaRPr lang="bn-IN"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8681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755240" y="1821703"/>
            <a:ext cx="2803925" cy="1323439"/>
          </a:xfrm>
          <a:prstGeom prst="rect">
            <a:avLst/>
          </a:prstGeom>
          <a:noFill/>
          <a:ln w="57150">
            <a:solidFill>
              <a:schemeClr val="tx1"/>
            </a:solidFill>
          </a:ln>
        </p:spPr>
        <p:txBody>
          <a:bodyPr wrap="square" rtlCol="0">
            <a:spAutoFit/>
          </a:bodyPr>
          <a:lstStyle/>
          <a:p>
            <a:pPr algn="just"/>
            <a:r>
              <a:rPr lang="en-US" sz="4000" dirty="0" err="1" smtClean="0">
                <a:latin typeface="NikoshBAN" panose="02000000000000000000" pitchFamily="2" charset="0"/>
                <a:cs typeface="NikoshBAN" panose="02000000000000000000" pitchFamily="2" charset="0"/>
              </a:rPr>
              <a:t>শিক্ষক-শিক্ষার্থীর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সমস্বরে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আবৃতি</a:t>
            </a:r>
            <a:r>
              <a:rPr lang="en-US" sz="4000" dirty="0" smtClean="0">
                <a:latin typeface="NikoshBAN" panose="02000000000000000000" pitchFamily="2" charset="0"/>
                <a:cs typeface="NikoshBAN" panose="02000000000000000000" pitchFamily="2" charset="0"/>
              </a:rPr>
              <a:t>  </a:t>
            </a:r>
            <a:endParaRPr lang="bn-IN" sz="4000" dirty="0" smtClean="0">
              <a:latin typeface="NikoshBAN" panose="02000000000000000000" pitchFamily="2" charset="0"/>
              <a:cs typeface="NikoshBAN" panose="02000000000000000000" pitchFamily="2" charset="0"/>
            </a:endParaRPr>
          </a:p>
        </p:txBody>
      </p:sp>
      <p:sp>
        <p:nvSpPr>
          <p:cNvPr id="11" name="TextBox 10"/>
          <p:cNvSpPr txBox="1"/>
          <p:nvPr/>
        </p:nvSpPr>
        <p:spPr>
          <a:xfrm>
            <a:off x="2575560" y="-1"/>
            <a:ext cx="7924800" cy="6432530"/>
          </a:xfrm>
          <a:prstGeom prst="rect">
            <a:avLst/>
          </a:prstGeom>
          <a:noFill/>
        </p:spPr>
        <p:txBody>
          <a:bodyPr wrap="square" rtlCol="0">
            <a:spAutoFit/>
          </a:bodyPr>
          <a:lstStyle/>
          <a:p>
            <a:pPr algn="ctr"/>
            <a:r>
              <a:rPr lang="bn-IN" sz="3600" dirty="0" smtClean="0">
                <a:solidFill>
                  <a:srgbClr val="FF0000"/>
                </a:solidFill>
                <a:latin typeface="NikoshBAN" panose="02000000000000000000" pitchFamily="2" charset="0"/>
                <a:cs typeface="NikoshBAN" panose="02000000000000000000" pitchFamily="2" charset="0"/>
              </a:rPr>
              <a:t>কাজলা দিদি</a:t>
            </a:r>
          </a:p>
          <a:p>
            <a:pPr algn="ctr"/>
            <a:r>
              <a:rPr lang="bn-IN" sz="3600" dirty="0" smtClean="0">
                <a:solidFill>
                  <a:srgbClr val="FF0000"/>
                </a:solidFill>
                <a:latin typeface="NikoshBAN" panose="02000000000000000000" pitchFamily="2" charset="0"/>
                <a:cs typeface="NikoshBAN" panose="02000000000000000000" pitchFamily="2" charset="0"/>
              </a:rPr>
              <a:t>যতীন্দ্রমোহন বাগচী </a:t>
            </a:r>
            <a:endParaRPr lang="en-US" sz="2800" dirty="0" smtClean="0">
              <a:solidFill>
                <a:srgbClr val="FF0000"/>
              </a:solidFill>
              <a:latin typeface="NikoshBAN" panose="02000000000000000000" pitchFamily="2" charset="0"/>
              <a:cs typeface="NikoshBAN" panose="02000000000000000000" pitchFamily="2" charset="0"/>
            </a:endParaRPr>
          </a:p>
          <a:p>
            <a:pPr algn="ctr"/>
            <a:endParaRPr lang="bn-IN" sz="3600" dirty="0" smtClean="0">
              <a:latin typeface="NikoshBAN" panose="02000000000000000000" pitchFamily="2" charset="0"/>
              <a:cs typeface="NikoshBAN" panose="02000000000000000000" pitchFamily="2" charset="0"/>
            </a:endParaRPr>
          </a:p>
          <a:p>
            <a:pPr algn="ctr"/>
            <a:r>
              <a:rPr lang="bn-IN" sz="2800" b="1" dirty="0" smtClean="0">
                <a:latin typeface="NikoshBAN" panose="02000000000000000000" pitchFamily="2" charset="0"/>
                <a:cs typeface="NikoshBAN" panose="02000000000000000000" pitchFamily="2" charset="0"/>
              </a:rPr>
              <a:t>ভুঁইচাঁপাতে ভরে গেছে শিউলি গাছের তল,</a:t>
            </a:r>
          </a:p>
          <a:p>
            <a:pPr algn="ctr"/>
            <a:r>
              <a:rPr lang="bn-IN" sz="2800" b="1" dirty="0" smtClean="0">
                <a:latin typeface="NikoshBAN" panose="02000000000000000000" pitchFamily="2" charset="0"/>
                <a:cs typeface="NikoshBAN" panose="02000000000000000000" pitchFamily="2" charset="0"/>
              </a:rPr>
              <a:t>মাড়াস নে মা পুকুর থেকে আনবি যখন জল,</a:t>
            </a:r>
          </a:p>
          <a:p>
            <a:pPr algn="ctr"/>
            <a:r>
              <a:rPr lang="bn-IN" sz="2800" b="1" dirty="0" smtClean="0">
                <a:latin typeface="NikoshBAN" panose="02000000000000000000" pitchFamily="2" charset="0"/>
                <a:cs typeface="NikoshBAN" panose="02000000000000000000" pitchFamily="2" charset="0"/>
              </a:rPr>
              <a:t>ডালিম গাছের ডালের ফাঁকে বুলবুলিটি লুকিয়ে থাকে,</a:t>
            </a:r>
          </a:p>
          <a:p>
            <a:pPr algn="ctr"/>
            <a:r>
              <a:rPr lang="bn-IN" sz="2800" b="1" dirty="0" smtClean="0">
                <a:latin typeface="NikoshBAN" panose="02000000000000000000" pitchFamily="2" charset="0"/>
                <a:cs typeface="NikoshBAN" panose="02000000000000000000" pitchFamily="2" charset="0"/>
              </a:rPr>
              <a:t>দিস না তারে উড়িয়ে মা গো, ছিঁড়তে গিয়ে ফল,</a:t>
            </a:r>
          </a:p>
          <a:p>
            <a:pPr algn="ctr"/>
            <a:r>
              <a:rPr lang="bn-IN" sz="2800" b="1" dirty="0" smtClean="0">
                <a:latin typeface="NikoshBAN" panose="02000000000000000000" pitchFamily="2" charset="0"/>
                <a:cs typeface="NikoshBAN" panose="02000000000000000000" pitchFamily="2" charset="0"/>
              </a:rPr>
              <a:t>দিদি এসে শুনবে যখন, বলবে কী মা বল!</a:t>
            </a:r>
          </a:p>
          <a:p>
            <a:pPr algn="ctr"/>
            <a:endParaRPr lang="bn-IN" sz="2800" b="1" dirty="0">
              <a:latin typeface="NikoshBAN" panose="02000000000000000000" pitchFamily="2" charset="0"/>
              <a:cs typeface="NikoshBAN" panose="02000000000000000000" pitchFamily="2" charset="0"/>
            </a:endParaRPr>
          </a:p>
          <a:p>
            <a:pPr algn="ctr"/>
            <a:r>
              <a:rPr lang="bn-IN" sz="2800" b="1" dirty="0" smtClean="0">
                <a:latin typeface="NikoshBAN" panose="02000000000000000000" pitchFamily="2" charset="0"/>
                <a:cs typeface="NikoshBAN" panose="02000000000000000000" pitchFamily="2" charset="0"/>
              </a:rPr>
              <a:t>বাঁশবাগানের মাথার উপর চাঁদ উঠেছে ওই</a:t>
            </a:r>
          </a:p>
          <a:p>
            <a:pPr algn="ctr"/>
            <a:r>
              <a:rPr lang="bn-IN" sz="2800" b="1" dirty="0" smtClean="0">
                <a:latin typeface="NikoshBAN" panose="02000000000000000000" pitchFamily="2" charset="0"/>
                <a:cs typeface="NikoshBAN" panose="02000000000000000000" pitchFamily="2" charset="0"/>
              </a:rPr>
              <a:t>এমন সময়, মাগো, আমার কাজলা দিদি কই?</a:t>
            </a:r>
          </a:p>
          <a:p>
            <a:pPr algn="ctr"/>
            <a:r>
              <a:rPr lang="bn-IN" sz="2800" b="1" dirty="0" smtClean="0">
                <a:latin typeface="NikoshBAN" panose="02000000000000000000" pitchFamily="2" charset="0"/>
                <a:cs typeface="NikoshBAN" panose="02000000000000000000" pitchFamily="2" charset="0"/>
              </a:rPr>
              <a:t>বে</a:t>
            </a:r>
            <a:r>
              <a:rPr lang="bn-IN" sz="2800" b="1" dirty="0" smtClean="0">
                <a:latin typeface="NikoshBAN" panose="02000000000000000000" pitchFamily="2" charset="0"/>
                <a:cs typeface="NikoshBAN" panose="02000000000000000000" pitchFamily="2" charset="0"/>
              </a:rPr>
              <a:t>ড়ার ধারে, পুকুর পাড়ে ঝিঁঝিঁ ডাকে ঝোঁপে-ঝাড়ে,</a:t>
            </a:r>
          </a:p>
          <a:p>
            <a:pPr algn="ctr"/>
            <a:r>
              <a:rPr lang="bn-IN" sz="2800" b="1" dirty="0" smtClean="0">
                <a:latin typeface="NikoshBAN" panose="02000000000000000000" pitchFamily="2" charset="0"/>
                <a:cs typeface="NikoshBAN" panose="02000000000000000000" pitchFamily="2" charset="0"/>
              </a:rPr>
              <a:t>নেবুর গন্ধে ঘুম আসে না-তাইতো জেগে রই,</a:t>
            </a:r>
          </a:p>
          <a:p>
            <a:pPr algn="ctr"/>
            <a:r>
              <a:rPr lang="bn-IN" sz="2800" b="1" dirty="0" smtClean="0">
                <a:latin typeface="NikoshBAN" panose="02000000000000000000" pitchFamily="2" charset="0"/>
                <a:cs typeface="NikoshBAN" panose="02000000000000000000" pitchFamily="2" charset="0"/>
              </a:rPr>
              <a:t>রাত হলো যে, মাগো, আমার কাজলা দিদি কই?</a:t>
            </a:r>
            <a:endParaRPr lang="bn-IN" sz="2800" b="1" dirty="0" smtClean="0">
              <a:latin typeface="NikoshBAN" panose="02000000000000000000" pitchFamily="2" charset="0"/>
              <a:cs typeface="NikoshBAN" panose="02000000000000000000" pitchFamily="2" charset="0"/>
            </a:endParaRPr>
          </a:p>
        </p:txBody>
      </p:sp>
      <p:cxnSp>
        <p:nvCxnSpPr>
          <p:cNvPr id="12" name="Straight Connector 11"/>
          <p:cNvCxnSpPr/>
          <p:nvPr/>
        </p:nvCxnSpPr>
        <p:spPr>
          <a:xfrm flipV="1">
            <a:off x="5105400" y="1214953"/>
            <a:ext cx="2875861" cy="194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152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917" y="2944227"/>
            <a:ext cx="7933413" cy="3046988"/>
          </a:xfrm>
          <a:prstGeom prst="rect">
            <a:avLst/>
          </a:prstGeom>
          <a:noFill/>
          <a:ln w="28575">
            <a:noFill/>
          </a:ln>
        </p:spPr>
        <p:txBody>
          <a:bodyPr wrap="square" rtlCol="0">
            <a:spAutoFit/>
          </a:bodyPr>
          <a:lstStyle/>
          <a:p>
            <a:pPr algn="ctr"/>
            <a:r>
              <a:rPr lang="en-US" sz="4800" b="1" dirty="0" err="1" smtClean="0">
                <a:solidFill>
                  <a:schemeClr val="bg1"/>
                </a:solidFill>
                <a:latin typeface="Bijoy" pitchFamily="2" charset="0"/>
              </a:rPr>
              <a:t>নামঃ</a:t>
            </a:r>
            <a:r>
              <a:rPr lang="en-US" sz="4800" b="1" dirty="0" smtClean="0">
                <a:solidFill>
                  <a:schemeClr val="bg1"/>
                </a:solidFill>
                <a:latin typeface="Bijoy" pitchFamily="2" charset="0"/>
              </a:rPr>
              <a:t> </a:t>
            </a:r>
            <a:r>
              <a:rPr lang="en-US" sz="4800" b="1" dirty="0" err="1" smtClean="0">
                <a:solidFill>
                  <a:schemeClr val="bg1"/>
                </a:solidFill>
                <a:latin typeface="Bijoy" pitchFamily="2" charset="0"/>
              </a:rPr>
              <a:t>মন্তোষ</a:t>
            </a:r>
            <a:r>
              <a:rPr lang="en-US" sz="4800" b="1" dirty="0" smtClean="0">
                <a:solidFill>
                  <a:schemeClr val="bg1"/>
                </a:solidFill>
                <a:latin typeface="Bijoy" pitchFamily="2" charset="0"/>
              </a:rPr>
              <a:t> </a:t>
            </a:r>
            <a:r>
              <a:rPr lang="en-US" sz="4800" b="1" dirty="0" err="1" smtClean="0">
                <a:solidFill>
                  <a:schemeClr val="bg1"/>
                </a:solidFill>
                <a:latin typeface="Bijoy" pitchFamily="2" charset="0"/>
              </a:rPr>
              <a:t>ভৌমিক</a:t>
            </a:r>
            <a:endParaRPr lang="en-US" sz="4800" b="1" dirty="0" smtClean="0">
              <a:solidFill>
                <a:schemeClr val="bg1"/>
              </a:solidFill>
              <a:latin typeface="Bijoy" pitchFamily="2" charset="0"/>
            </a:endParaRPr>
          </a:p>
          <a:p>
            <a:pPr algn="ctr"/>
            <a:r>
              <a:rPr lang="en-US" sz="4800" b="1" dirty="0" err="1" smtClean="0">
                <a:solidFill>
                  <a:schemeClr val="bg1"/>
                </a:solidFill>
                <a:latin typeface="Bijoy" pitchFamily="2" charset="0"/>
              </a:rPr>
              <a:t>পদবীঃ</a:t>
            </a:r>
            <a:r>
              <a:rPr lang="en-US" sz="4800" b="1" dirty="0" smtClean="0">
                <a:solidFill>
                  <a:schemeClr val="bg1"/>
                </a:solidFill>
                <a:latin typeface="Bijoy" pitchFamily="2" charset="0"/>
              </a:rPr>
              <a:t> </a:t>
            </a:r>
            <a:r>
              <a:rPr lang="en-US" sz="4800" b="1" dirty="0" err="1" smtClean="0">
                <a:solidFill>
                  <a:schemeClr val="bg1"/>
                </a:solidFill>
                <a:latin typeface="Bijoy" pitchFamily="2" charset="0"/>
              </a:rPr>
              <a:t>সহকারী</a:t>
            </a:r>
            <a:r>
              <a:rPr lang="en-US" sz="4800" b="1" dirty="0" smtClean="0">
                <a:solidFill>
                  <a:schemeClr val="bg1"/>
                </a:solidFill>
                <a:latin typeface="Bijoy" pitchFamily="2" charset="0"/>
              </a:rPr>
              <a:t> </a:t>
            </a:r>
            <a:r>
              <a:rPr lang="en-US" sz="4800" b="1" dirty="0" err="1" smtClean="0">
                <a:solidFill>
                  <a:schemeClr val="bg1"/>
                </a:solidFill>
                <a:latin typeface="Bijoy" pitchFamily="2" charset="0"/>
              </a:rPr>
              <a:t>শিক্ষক</a:t>
            </a:r>
            <a:endParaRPr lang="en-US" sz="4800" b="1" dirty="0" smtClean="0">
              <a:solidFill>
                <a:schemeClr val="bg1"/>
              </a:solidFill>
              <a:latin typeface="Bijoy" pitchFamily="2" charset="0"/>
            </a:endParaRPr>
          </a:p>
          <a:p>
            <a:pPr algn="ctr"/>
            <a:r>
              <a:rPr lang="en-US" sz="4800" b="1" dirty="0" smtClean="0">
                <a:solidFill>
                  <a:schemeClr val="bg1"/>
                </a:solidFill>
                <a:latin typeface="NikoshBAN" panose="02000000000000000000" pitchFamily="2" charset="0"/>
                <a:cs typeface="NikoshBAN" panose="02000000000000000000" pitchFamily="2" charset="0"/>
              </a:rPr>
              <a:t> </a:t>
            </a:r>
            <a:r>
              <a:rPr lang="bn-IN" sz="4800" b="1" dirty="0" smtClean="0">
                <a:solidFill>
                  <a:schemeClr val="bg1"/>
                </a:solidFill>
                <a:latin typeface="NikoshBAN" panose="02000000000000000000" pitchFamily="2" charset="0"/>
                <a:cs typeface="NikoshBAN" panose="02000000000000000000" pitchFamily="2" charset="0"/>
              </a:rPr>
              <a:t>উত্তর বাড়ন্তি সরকারি প্রাথমিক বিদ্যালয়।</a:t>
            </a:r>
          </a:p>
          <a:p>
            <a:pPr algn="ctr"/>
            <a:r>
              <a:rPr lang="bn-IN" sz="4800" b="1" dirty="0" smtClean="0">
                <a:solidFill>
                  <a:schemeClr val="bg1"/>
                </a:solidFill>
                <a:latin typeface="NikoshBAN" panose="02000000000000000000" pitchFamily="2" charset="0"/>
                <a:cs typeface="NikoshBAN" panose="02000000000000000000" pitchFamily="2" charset="0"/>
              </a:rPr>
              <a:t>মৌলভীবাজার সদর। </a:t>
            </a:r>
            <a:r>
              <a:rPr lang="en-US" sz="4800" b="1" dirty="0" smtClean="0">
                <a:solidFill>
                  <a:schemeClr val="bg1"/>
                </a:solidFill>
                <a:latin typeface="Bijoy" pitchFamily="2" charset="0"/>
              </a:rPr>
              <a:t>  </a:t>
            </a:r>
            <a:endParaRPr lang="en-US" sz="4800" b="1" dirty="0">
              <a:solidFill>
                <a:schemeClr val="bg1"/>
              </a:solidFill>
              <a:latin typeface="Bijoy" pitchFamily="2" charset="0"/>
            </a:endParaRPr>
          </a:p>
        </p:txBody>
      </p:sp>
      <p:sp>
        <p:nvSpPr>
          <p:cNvPr id="4" name="Horizontal Scroll 3"/>
          <p:cNvSpPr/>
          <p:nvPr/>
        </p:nvSpPr>
        <p:spPr>
          <a:xfrm>
            <a:off x="1613730" y="0"/>
            <a:ext cx="6324600" cy="2438400"/>
          </a:xfrm>
          <a:prstGeom prst="horizontalScroll">
            <a:avLst/>
          </a:prstGeom>
          <a:no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8000" dirty="0" err="1" smtClean="0">
                <a:solidFill>
                  <a:srgbClr val="FFFF00"/>
                </a:solidFill>
                <a:latin typeface="NikoshBAN" pitchFamily="2" charset="0"/>
                <a:cs typeface="NikoshBAN" pitchFamily="2" charset="0"/>
              </a:rPr>
              <a:t>শিক্ষক</a:t>
            </a:r>
            <a:r>
              <a:rPr lang="en-US" sz="8000" dirty="0" smtClean="0">
                <a:solidFill>
                  <a:srgbClr val="FFFF00"/>
                </a:solidFill>
                <a:latin typeface="NikoshBAN" pitchFamily="2" charset="0"/>
                <a:cs typeface="NikoshBAN" pitchFamily="2" charset="0"/>
              </a:rPr>
              <a:t> </a:t>
            </a:r>
            <a:r>
              <a:rPr lang="bn-BD" sz="8000" dirty="0" smtClean="0">
                <a:solidFill>
                  <a:srgbClr val="FFFF00"/>
                </a:solidFill>
                <a:latin typeface="NikoshBAN" pitchFamily="2" charset="0"/>
                <a:cs typeface="NikoshBAN" pitchFamily="2" charset="0"/>
              </a:rPr>
              <a:t>পরিচিতি</a:t>
            </a:r>
            <a:endParaRPr lang="en-US" sz="8000" dirty="0">
              <a:solidFill>
                <a:srgbClr val="FFFF00"/>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330" y="1828801"/>
            <a:ext cx="3565412" cy="3971698"/>
          </a:xfrm>
          <a:prstGeom prst="ellipse">
            <a:avLst/>
          </a:prstGeom>
          <a:ln w="38100">
            <a:solidFill>
              <a:schemeClr val="accent4">
                <a:lumMod val="40000"/>
                <a:lumOff val="60000"/>
              </a:schemeClr>
            </a:solidFill>
          </a:ln>
        </p:spPr>
      </p:pic>
    </p:spTree>
    <p:extLst>
      <p:ext uri="{BB962C8B-B14F-4D97-AF65-F5344CB8AC3E}">
        <p14:creationId xmlns:p14="http://schemas.microsoft.com/office/powerpoint/2010/main" val="359621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1" y="0"/>
            <a:ext cx="12192000" cy="685800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extBox 28"/>
          <p:cNvSpPr txBox="1"/>
          <p:nvPr/>
        </p:nvSpPr>
        <p:spPr>
          <a:xfrm>
            <a:off x="2567182" y="863898"/>
            <a:ext cx="6730582" cy="1015663"/>
          </a:xfrm>
          <a:prstGeom prst="rect">
            <a:avLst/>
          </a:prstGeom>
          <a:noFill/>
          <a:ln w="28575">
            <a:solidFill>
              <a:schemeClr val="tx1"/>
            </a:solidFill>
          </a:ln>
        </p:spPr>
        <p:txBody>
          <a:bodyPr wrap="square" rtlCol="0">
            <a:spAutoFit/>
          </a:bodyPr>
          <a:lstStyle/>
          <a:p>
            <a:pPr algn="ctr"/>
            <a:r>
              <a:rPr lang="bn-IN" sz="6000" b="1" dirty="0" smtClean="0">
                <a:solidFill>
                  <a:srgbClr val="00B0F0"/>
                </a:solidFill>
                <a:latin typeface="NikoshBAN" pitchFamily="2" charset="0"/>
                <a:cs typeface="NikoshBAN" pitchFamily="2" charset="0"/>
              </a:rPr>
              <a:t>শব্দ অর্থগুলো জেনে নেই...</a:t>
            </a:r>
            <a:endParaRPr lang="en-US" sz="6000" b="1" dirty="0">
              <a:solidFill>
                <a:srgbClr val="00B0F0"/>
              </a:solidFill>
              <a:latin typeface="NikoshBAN" pitchFamily="2" charset="0"/>
              <a:cs typeface="NikoshBAN" pitchFamily="2" charset="0"/>
            </a:endParaRPr>
          </a:p>
        </p:txBody>
      </p:sp>
      <p:sp>
        <p:nvSpPr>
          <p:cNvPr id="30" name="TextBox 29"/>
          <p:cNvSpPr txBox="1"/>
          <p:nvPr/>
        </p:nvSpPr>
        <p:spPr>
          <a:xfrm>
            <a:off x="7287765" y="2121327"/>
            <a:ext cx="190195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লেবু</a:t>
            </a:r>
            <a:r>
              <a:rPr lang="bn-IN" sz="5400" dirty="0" smtClean="0">
                <a:latin typeface="NikoshBAN" pitchFamily="2" charset="0"/>
                <a:cs typeface="NikoshBAN" pitchFamily="2" charset="0"/>
              </a:rPr>
              <a:t>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31" name="TextBox 30"/>
          <p:cNvSpPr txBox="1"/>
          <p:nvPr/>
        </p:nvSpPr>
        <p:spPr>
          <a:xfrm>
            <a:off x="7272527" y="3069007"/>
            <a:ext cx="4157473" cy="1661993"/>
          </a:xfrm>
          <a:prstGeom prst="rect">
            <a:avLst/>
          </a:prstGeom>
          <a:noFill/>
          <a:ln w="28575">
            <a:solidFill>
              <a:srgbClr val="00B0F0"/>
            </a:solidFill>
          </a:ln>
        </p:spPr>
        <p:txBody>
          <a:bodyPr wrap="square" rtlCol="0">
            <a:spAutoFit/>
          </a:bodyPr>
          <a:lstStyle/>
          <a:p>
            <a:pPr algn="ctr"/>
            <a:r>
              <a:rPr lang="bn-IN" sz="4800" dirty="0" smtClean="0">
                <a:latin typeface="NikoshBAN" pitchFamily="2" charset="0"/>
                <a:cs typeface="NikoshBAN" pitchFamily="2" charset="0"/>
              </a:rPr>
              <a:t>মাটির উপর জন্মানো ছোট চাঁপা ফুল।</a:t>
            </a:r>
            <a:r>
              <a:rPr lang="bn-IN" sz="4800" dirty="0" smtClean="0">
                <a:latin typeface="NikoshBAN" pitchFamily="2" charset="0"/>
                <a:cs typeface="NikoshBAN" pitchFamily="2" charset="0"/>
              </a:rPr>
              <a:t>   </a:t>
            </a:r>
            <a:r>
              <a:rPr lang="bn-IN"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32" name="TextBox 31"/>
          <p:cNvSpPr txBox="1"/>
          <p:nvPr/>
        </p:nvSpPr>
        <p:spPr>
          <a:xfrm>
            <a:off x="2026920" y="1986690"/>
            <a:ext cx="2545080" cy="1323439"/>
          </a:xfrm>
          <a:prstGeom prst="rect">
            <a:avLst/>
          </a:prstGeom>
          <a:noFill/>
          <a:ln w="28575">
            <a:solidFill>
              <a:srgbClr val="00B0F0"/>
            </a:solidFill>
          </a:ln>
        </p:spPr>
        <p:txBody>
          <a:bodyPr wrap="square" rtlCol="0">
            <a:spAutoFit/>
          </a:bodyPr>
          <a:lstStyle/>
          <a:p>
            <a:pPr algn="ctr"/>
            <a:r>
              <a:rPr lang="bn-IN" sz="6000" dirty="0" smtClean="0">
                <a:latin typeface="NikoshBAN" pitchFamily="2" charset="0"/>
                <a:cs typeface="NikoshBAN" pitchFamily="2" charset="0"/>
              </a:rPr>
              <a:t>নেবু </a:t>
            </a:r>
            <a:r>
              <a:rPr lang="bn-IN" sz="7200" dirty="0" smtClean="0">
                <a:latin typeface="NikoshBAN" pitchFamily="2" charset="0"/>
                <a:cs typeface="NikoshBAN" pitchFamily="2" charset="0"/>
              </a:rPr>
              <a:t> </a:t>
            </a:r>
            <a:r>
              <a:rPr lang="bn-IN" sz="8000" dirty="0" smtClean="0">
                <a:latin typeface="NikoshBAN" pitchFamily="2" charset="0"/>
                <a:cs typeface="NikoshBAN" pitchFamily="2" charset="0"/>
              </a:rPr>
              <a:t> </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33" name="TextBox 32"/>
          <p:cNvSpPr txBox="1"/>
          <p:nvPr/>
        </p:nvSpPr>
        <p:spPr>
          <a:xfrm>
            <a:off x="2002882" y="3368566"/>
            <a:ext cx="2519779" cy="1323439"/>
          </a:xfrm>
          <a:prstGeom prst="rect">
            <a:avLst/>
          </a:prstGeom>
          <a:noFill/>
          <a:ln w="28575">
            <a:solidFill>
              <a:srgbClr val="00B0F0"/>
            </a:solidFill>
          </a:ln>
        </p:spPr>
        <p:txBody>
          <a:bodyPr wrap="square" rtlCol="0">
            <a:spAutoFit/>
          </a:bodyPr>
          <a:lstStyle/>
          <a:p>
            <a:pPr algn="ctr"/>
            <a:r>
              <a:rPr lang="bn-IN" sz="6000" dirty="0" smtClean="0">
                <a:latin typeface="NikoshBAN" pitchFamily="2" charset="0"/>
                <a:cs typeface="NikoshBAN" pitchFamily="2" charset="0"/>
              </a:rPr>
              <a:t>ভুঁইচাঁপা </a:t>
            </a:r>
            <a:r>
              <a:rPr lang="bn-IN" sz="6000" dirty="0" smtClean="0">
                <a:latin typeface="NikoshBAN" pitchFamily="2" charset="0"/>
                <a:cs typeface="NikoshBAN" pitchFamily="2" charset="0"/>
              </a:rPr>
              <a:t> </a:t>
            </a:r>
            <a:r>
              <a:rPr lang="bn-IN" sz="8000" dirty="0" smtClean="0">
                <a:latin typeface="NikoshBAN" pitchFamily="2" charset="0"/>
                <a:cs typeface="NikoshBAN" pitchFamily="2" charset="0"/>
              </a:rPr>
              <a:t> </a:t>
            </a:r>
            <a:r>
              <a:rPr lang="bn-IN" sz="4400" dirty="0" smtClean="0">
                <a:latin typeface="NikoshBAN" pitchFamily="2" charset="0"/>
                <a:cs typeface="NikoshBAN" pitchFamily="2" charset="0"/>
              </a:rPr>
              <a:t> </a:t>
            </a:r>
            <a:r>
              <a:rPr lang="bn-IN"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cxnSp>
        <p:nvCxnSpPr>
          <p:cNvPr id="37" name="Straight Arrow Connector 36"/>
          <p:cNvCxnSpPr/>
          <p:nvPr/>
        </p:nvCxnSpPr>
        <p:spPr>
          <a:xfrm flipV="1">
            <a:off x="4546699" y="2625180"/>
            <a:ext cx="2771548" cy="93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522661" y="3999805"/>
            <a:ext cx="2795586"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7642" y="4755406"/>
            <a:ext cx="2519779" cy="1323439"/>
          </a:xfrm>
          <a:prstGeom prst="rect">
            <a:avLst/>
          </a:prstGeom>
          <a:noFill/>
          <a:ln w="28575">
            <a:solidFill>
              <a:srgbClr val="00B0F0"/>
            </a:solidFill>
          </a:ln>
        </p:spPr>
        <p:txBody>
          <a:bodyPr wrap="square" rtlCol="0">
            <a:spAutoFit/>
          </a:bodyPr>
          <a:lstStyle/>
          <a:p>
            <a:pPr algn="ctr"/>
            <a:r>
              <a:rPr lang="bn-IN" sz="6000" dirty="0" smtClean="0">
                <a:latin typeface="NikoshBAN" pitchFamily="2" charset="0"/>
                <a:cs typeface="NikoshBAN" pitchFamily="2" charset="0"/>
              </a:rPr>
              <a:t>মাড়াসনে</a:t>
            </a:r>
            <a:r>
              <a:rPr lang="bn-IN" sz="8000" dirty="0" smtClean="0">
                <a:latin typeface="NikoshBAN" pitchFamily="2" charset="0"/>
                <a:cs typeface="NikoshBAN" pitchFamily="2" charset="0"/>
              </a:rPr>
              <a:t> </a:t>
            </a:r>
            <a:r>
              <a:rPr lang="bn-IN" sz="4400" dirty="0" smtClean="0">
                <a:latin typeface="NikoshBAN" pitchFamily="2" charset="0"/>
                <a:cs typeface="NikoshBAN" pitchFamily="2" charset="0"/>
              </a:rPr>
              <a:t> </a:t>
            </a:r>
            <a:r>
              <a:rPr lang="bn-IN" sz="4800" dirty="0" smtClean="0">
                <a:latin typeface="NikoshBAN" pitchFamily="2" charset="0"/>
                <a:cs typeface="NikoshBAN" pitchFamily="2" charset="0"/>
              </a:rPr>
              <a:t>   </a:t>
            </a:r>
            <a:endParaRPr lang="en-US" sz="4800" dirty="0">
              <a:latin typeface="NikoshBAN" pitchFamily="2" charset="0"/>
              <a:cs typeface="NikoshBAN" pitchFamily="2" charset="0"/>
            </a:endParaRPr>
          </a:p>
        </p:txBody>
      </p:sp>
      <p:sp>
        <p:nvSpPr>
          <p:cNvPr id="16" name="TextBox 15"/>
          <p:cNvSpPr txBox="1"/>
          <p:nvPr/>
        </p:nvSpPr>
        <p:spPr>
          <a:xfrm>
            <a:off x="7287766" y="4757457"/>
            <a:ext cx="4157473" cy="1661993"/>
          </a:xfrm>
          <a:prstGeom prst="rect">
            <a:avLst/>
          </a:prstGeom>
          <a:noFill/>
          <a:ln w="28575">
            <a:solidFill>
              <a:srgbClr val="00B0F0"/>
            </a:solidFill>
          </a:ln>
        </p:spPr>
        <p:txBody>
          <a:bodyPr wrap="square" rtlCol="0">
            <a:spAutoFit/>
          </a:bodyPr>
          <a:lstStyle/>
          <a:p>
            <a:pPr algn="ctr"/>
            <a:r>
              <a:rPr lang="bn-IN" sz="4800" dirty="0" smtClean="0">
                <a:latin typeface="NikoshBAN" pitchFamily="2" charset="0"/>
                <a:cs typeface="NikoshBAN" pitchFamily="2" charset="0"/>
              </a:rPr>
              <a:t>পা দিয়ে পিষে না যাওয়ার নির্দেশ।</a:t>
            </a:r>
            <a:r>
              <a:rPr lang="bn-IN" sz="4800" dirty="0" smtClean="0">
                <a:latin typeface="NikoshBAN" pitchFamily="2" charset="0"/>
                <a:cs typeface="NikoshBAN" pitchFamily="2" charset="0"/>
              </a:rPr>
              <a:t>   </a:t>
            </a:r>
            <a:r>
              <a:rPr lang="bn-IN"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cxnSp>
        <p:nvCxnSpPr>
          <p:cNvPr id="18" name="Straight Arrow Connector 17"/>
          <p:cNvCxnSpPr/>
          <p:nvPr/>
        </p:nvCxnSpPr>
        <p:spPr>
          <a:xfrm flipV="1">
            <a:off x="4522661" y="5428902"/>
            <a:ext cx="2795586"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62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edge">
                                      <p:cBhvr>
                                        <p:cTn id="7" dur="2000"/>
                                        <p:tgtEl>
                                          <p:spTgt spid="3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edge">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edge">
                                      <p:cBhvr>
                                        <p:cTn id="15" dur="2000"/>
                                        <p:tgtEl>
                                          <p:spTgt spid="38"/>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edge">
                                      <p:cBhvr>
                                        <p:cTn id="18" dur="20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edge">
                                      <p:cBhvr>
                                        <p:cTn id="23" dur="2000"/>
                                        <p:tgtEl>
                                          <p:spTgt spid="18"/>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edge">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054862" y="458145"/>
            <a:ext cx="5958068" cy="1015663"/>
          </a:xfrm>
          <a:prstGeom prst="rect">
            <a:avLst/>
          </a:prstGeom>
          <a:noFill/>
          <a:ln w="28575">
            <a:noFill/>
          </a:ln>
        </p:spPr>
        <p:txBody>
          <a:bodyPr wrap="square" rtlCol="0">
            <a:spAutoFit/>
          </a:bodyPr>
          <a:lstStyle/>
          <a:p>
            <a:pPr algn="ctr"/>
            <a:r>
              <a:rPr lang="bn-IN" sz="6000" b="1" dirty="0" smtClean="0">
                <a:solidFill>
                  <a:srgbClr val="00B0F0"/>
                </a:solidFill>
                <a:latin typeface="NikoshBAN" pitchFamily="2" charset="0"/>
                <a:cs typeface="NikoshBAN" pitchFamily="2" charset="0"/>
              </a:rPr>
              <a:t> </a:t>
            </a:r>
            <a:r>
              <a:rPr lang="bn-IN" sz="4800" b="1" dirty="0" smtClean="0">
                <a:solidFill>
                  <a:srgbClr val="00B0F0"/>
                </a:solidFill>
                <a:latin typeface="NikoshBAN" pitchFamily="2" charset="0"/>
                <a:cs typeface="NikoshBAN" pitchFamily="2" charset="0"/>
              </a:rPr>
              <a:t>বিপরীত শব্দগুলো </a:t>
            </a:r>
            <a:r>
              <a:rPr lang="bn-IN" sz="4800" b="1" dirty="0" smtClean="0">
                <a:solidFill>
                  <a:srgbClr val="00B0F0"/>
                </a:solidFill>
                <a:latin typeface="NikoshBAN" pitchFamily="2" charset="0"/>
                <a:cs typeface="NikoshBAN" pitchFamily="2" charset="0"/>
              </a:rPr>
              <a:t>জেনে </a:t>
            </a:r>
            <a:r>
              <a:rPr lang="bn-IN" sz="4800" b="1" dirty="0" smtClean="0">
                <a:solidFill>
                  <a:srgbClr val="00B0F0"/>
                </a:solidFill>
                <a:latin typeface="NikoshBAN" pitchFamily="2" charset="0"/>
                <a:cs typeface="NikoshBAN" pitchFamily="2" charset="0"/>
              </a:rPr>
              <a:t>নেই। </a:t>
            </a:r>
            <a:endParaRPr lang="en-US" sz="4800" b="1" dirty="0">
              <a:solidFill>
                <a:srgbClr val="00B0F0"/>
              </a:solidFill>
              <a:latin typeface="NikoshBAN" pitchFamily="2" charset="0"/>
              <a:cs typeface="NikoshBAN" pitchFamily="2" charset="0"/>
            </a:endParaRPr>
          </a:p>
        </p:txBody>
      </p:sp>
      <p:sp>
        <p:nvSpPr>
          <p:cNvPr id="14" name="TextBox 13"/>
          <p:cNvSpPr txBox="1"/>
          <p:nvPr/>
        </p:nvSpPr>
        <p:spPr>
          <a:xfrm>
            <a:off x="2696620" y="1425011"/>
            <a:ext cx="133807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দিন</a:t>
            </a:r>
            <a:r>
              <a:rPr lang="bn-IN" sz="5400" dirty="0" smtClean="0">
                <a:latin typeface="NikoshBAN" pitchFamily="2" charset="0"/>
                <a:cs typeface="NikoshBAN" pitchFamily="2" charset="0"/>
              </a:rPr>
              <a:t>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15" name="TextBox 14"/>
          <p:cNvSpPr txBox="1"/>
          <p:nvPr/>
        </p:nvSpPr>
        <p:spPr>
          <a:xfrm>
            <a:off x="2696619" y="5244388"/>
            <a:ext cx="133807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জ্বলা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16" name="TextBox 15"/>
          <p:cNvSpPr txBox="1"/>
          <p:nvPr/>
        </p:nvSpPr>
        <p:spPr>
          <a:xfrm>
            <a:off x="2681380" y="2373847"/>
            <a:ext cx="133807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ঘুম </a:t>
            </a:r>
            <a:r>
              <a:rPr lang="bn-IN" sz="5400" dirty="0" smtClean="0">
                <a:latin typeface="NikoshBAN" pitchFamily="2" charset="0"/>
                <a:cs typeface="NikoshBAN" pitchFamily="2" charset="0"/>
              </a:rPr>
              <a:t>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17" name="TextBox 16"/>
          <p:cNvSpPr txBox="1"/>
          <p:nvPr/>
        </p:nvSpPr>
        <p:spPr>
          <a:xfrm>
            <a:off x="2696620" y="3328536"/>
            <a:ext cx="133807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ঢাকা </a:t>
            </a:r>
            <a:r>
              <a:rPr lang="bn-IN" sz="5400" dirty="0" smtClean="0">
                <a:latin typeface="NikoshBAN" pitchFamily="2" charset="0"/>
                <a:cs typeface="NikoshBAN" pitchFamily="2" charset="0"/>
              </a:rPr>
              <a:t>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18" name="TextBox 17"/>
          <p:cNvSpPr txBox="1"/>
          <p:nvPr/>
        </p:nvSpPr>
        <p:spPr>
          <a:xfrm>
            <a:off x="2696620" y="4288646"/>
            <a:ext cx="133807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নতুন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19" name="TextBox 18"/>
          <p:cNvSpPr txBox="1"/>
          <p:nvPr/>
        </p:nvSpPr>
        <p:spPr>
          <a:xfrm>
            <a:off x="8065005" y="4333494"/>
            <a:ext cx="1338075" cy="769441"/>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পুরনো    </a:t>
            </a:r>
            <a:endParaRPr lang="en-US" sz="4400" dirty="0">
              <a:latin typeface="NikoshBAN" pitchFamily="2" charset="0"/>
              <a:cs typeface="NikoshBAN" pitchFamily="2" charset="0"/>
            </a:endParaRPr>
          </a:p>
        </p:txBody>
      </p:sp>
      <p:sp>
        <p:nvSpPr>
          <p:cNvPr id="20" name="TextBox 19"/>
          <p:cNvSpPr txBox="1"/>
          <p:nvPr/>
        </p:nvSpPr>
        <p:spPr>
          <a:xfrm>
            <a:off x="8065005" y="5138980"/>
            <a:ext cx="133807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নেভা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21" name="TextBox 20"/>
          <p:cNvSpPr txBox="1"/>
          <p:nvPr/>
        </p:nvSpPr>
        <p:spPr>
          <a:xfrm>
            <a:off x="8049765" y="3365316"/>
            <a:ext cx="133807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খোলা </a:t>
            </a:r>
            <a:r>
              <a:rPr lang="bn-IN" sz="5400" dirty="0" smtClean="0">
                <a:latin typeface="NikoshBAN" pitchFamily="2" charset="0"/>
                <a:cs typeface="NikoshBAN" pitchFamily="2" charset="0"/>
              </a:rPr>
              <a:t>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22" name="TextBox 21"/>
          <p:cNvSpPr txBox="1"/>
          <p:nvPr/>
        </p:nvSpPr>
        <p:spPr>
          <a:xfrm>
            <a:off x="8052810" y="2397138"/>
            <a:ext cx="182575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জাগরণ </a:t>
            </a:r>
            <a:r>
              <a:rPr lang="bn-IN" sz="5400" dirty="0" smtClean="0">
                <a:latin typeface="NikoshBAN" pitchFamily="2" charset="0"/>
                <a:cs typeface="NikoshBAN" pitchFamily="2" charset="0"/>
              </a:rPr>
              <a:t>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23" name="TextBox 22"/>
          <p:cNvSpPr txBox="1"/>
          <p:nvPr/>
        </p:nvSpPr>
        <p:spPr>
          <a:xfrm>
            <a:off x="8049765" y="1473808"/>
            <a:ext cx="1627635" cy="923330"/>
          </a:xfrm>
          <a:prstGeom prst="rect">
            <a:avLst/>
          </a:prstGeom>
          <a:noFill/>
          <a:ln w="28575">
            <a:solidFill>
              <a:srgbClr val="00B0F0"/>
            </a:solidFill>
          </a:ln>
        </p:spPr>
        <p:txBody>
          <a:bodyPr wrap="square" rtlCol="0">
            <a:spAutoFit/>
          </a:bodyPr>
          <a:lstStyle/>
          <a:p>
            <a:pPr algn="ctr"/>
            <a:r>
              <a:rPr lang="bn-IN" sz="4400" dirty="0" smtClean="0">
                <a:latin typeface="NikoshBAN" pitchFamily="2" charset="0"/>
                <a:cs typeface="NikoshBAN" pitchFamily="2" charset="0"/>
              </a:rPr>
              <a:t>রাত </a:t>
            </a:r>
            <a:r>
              <a:rPr lang="bn-IN" sz="5400" dirty="0" smtClean="0">
                <a:latin typeface="NikoshBAN" pitchFamily="2" charset="0"/>
                <a:cs typeface="NikoshBAN" pitchFamily="2" charset="0"/>
              </a:rPr>
              <a:t>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cxnSp>
        <p:nvCxnSpPr>
          <p:cNvPr id="25" name="Straight Connector 24"/>
          <p:cNvCxnSpPr/>
          <p:nvPr/>
        </p:nvCxnSpPr>
        <p:spPr>
          <a:xfrm>
            <a:off x="4815840" y="1886676"/>
            <a:ext cx="26974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815840" y="2858803"/>
            <a:ext cx="26974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15840" y="3826981"/>
            <a:ext cx="26974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15840" y="4750311"/>
            <a:ext cx="26974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15840" y="5600645"/>
            <a:ext cx="26974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38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edge">
                                      <p:cBhvr>
                                        <p:cTn id="7" dur="2000"/>
                                        <p:tgtEl>
                                          <p:spTgt spid="2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edge">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edge">
                                      <p:cBhvr>
                                        <p:cTn id="15" dur="2000"/>
                                        <p:tgtEl>
                                          <p:spTgt spid="26"/>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edge">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edge">
                                      <p:cBhvr>
                                        <p:cTn id="23" dur="2000"/>
                                        <p:tgtEl>
                                          <p:spTgt spid="27"/>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edge">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edge">
                                      <p:cBhvr>
                                        <p:cTn id="31" dur="2000"/>
                                        <p:tgtEl>
                                          <p:spTgt spid="28"/>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edge">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edge">
                                      <p:cBhvr>
                                        <p:cTn id="39" dur="2000"/>
                                        <p:tgtEl>
                                          <p:spTgt spid="29"/>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edge">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160" y="2174608"/>
            <a:ext cx="2695731" cy="2520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3479198" y="778927"/>
            <a:ext cx="4885791" cy="1200329"/>
          </a:xfrm>
          <a:prstGeom prst="rect">
            <a:avLst/>
          </a:prstGeom>
          <a:noFill/>
          <a:ln w="38100">
            <a:solidFill>
              <a:srgbClr val="FF0000"/>
            </a:solidFill>
          </a:ln>
        </p:spPr>
        <p:txBody>
          <a:bodyPr wrap="square" lIns="91440" tIns="45720" rIns="91440" bIns="45720">
            <a:spAutoFit/>
          </a:bodyPr>
          <a:lstStyle/>
          <a:p>
            <a:pPr algn="ctr"/>
            <a:r>
              <a:rPr lang="bn-IN" sz="7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দলীয়</a:t>
            </a:r>
            <a:r>
              <a:rPr lang="bn-IN" sz="7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কাজ</a:t>
            </a:r>
            <a:endPar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TextBox 9"/>
          <p:cNvSpPr txBox="1"/>
          <p:nvPr/>
        </p:nvSpPr>
        <p:spPr>
          <a:xfrm>
            <a:off x="2526822" y="5460495"/>
            <a:ext cx="6790544" cy="707886"/>
          </a:xfrm>
          <a:prstGeom prst="rect">
            <a:avLst/>
          </a:prstGeom>
          <a:noFill/>
          <a:ln w="57150">
            <a:solidFill>
              <a:schemeClr val="tx1"/>
            </a:solidFill>
          </a:ln>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নির্ধারিত কবিতাংশটুকু দলে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আবৃতি</a:t>
            </a:r>
            <a:r>
              <a:rPr lang="bn-IN" sz="4000" dirty="0" smtClean="0">
                <a:latin typeface="NikoshBAN" panose="02000000000000000000" pitchFamily="2" charset="0"/>
                <a:cs typeface="NikoshBAN" panose="02000000000000000000" pitchFamily="2" charset="0"/>
              </a:rPr>
              <a:t> করবে।</a:t>
            </a:r>
            <a:r>
              <a:rPr lang="en-US" sz="4000" dirty="0" smtClean="0">
                <a:latin typeface="NikoshBAN" panose="02000000000000000000" pitchFamily="2" charset="0"/>
                <a:cs typeface="NikoshBAN" panose="02000000000000000000" pitchFamily="2" charset="0"/>
              </a:rPr>
              <a:t>  </a:t>
            </a:r>
            <a:endParaRPr lang="bn-IN" sz="4000" dirty="0" smtClean="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4227" y="2205144"/>
            <a:ext cx="2695731" cy="2520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5298" y="2174609"/>
            <a:ext cx="2695731" cy="2520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76480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2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4191931" y="1063595"/>
            <a:ext cx="3448380" cy="1015663"/>
          </a:xfrm>
          <a:prstGeom prst="rect">
            <a:avLst/>
          </a:prstGeom>
          <a:noFill/>
          <a:ln w="57150">
            <a:solidFill>
              <a:schemeClr val="tx1"/>
            </a:solidFill>
          </a:ln>
        </p:spPr>
        <p:txBody>
          <a:bodyPr wrap="none" lIns="91440" tIns="45720" rIns="91440" bIns="45720">
            <a:spAutoFit/>
          </a:bodyPr>
          <a:lstStyle/>
          <a:p>
            <a:pPr algn="ctr"/>
            <a:r>
              <a:rPr lang="bn-IN" sz="6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একক কাজ</a:t>
            </a:r>
            <a:endPar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1" name="Picture 10" descr="াকদক.png"/>
          <p:cNvPicPr>
            <a:picLocks noChangeAspect="1"/>
          </p:cNvPicPr>
          <p:nvPr/>
        </p:nvPicPr>
        <p:blipFill>
          <a:blip r:embed="rId3"/>
          <a:stretch>
            <a:fillRect/>
          </a:stretch>
        </p:blipFill>
        <p:spPr>
          <a:xfrm>
            <a:off x="4438253" y="1997415"/>
            <a:ext cx="2955736" cy="3130989"/>
          </a:xfrm>
          <a:prstGeom prst="rect">
            <a:avLst/>
          </a:prstGeom>
        </p:spPr>
      </p:pic>
      <p:sp>
        <p:nvSpPr>
          <p:cNvPr id="12" name="TextBox 11"/>
          <p:cNvSpPr txBox="1"/>
          <p:nvPr/>
        </p:nvSpPr>
        <p:spPr>
          <a:xfrm>
            <a:off x="2000430" y="5174179"/>
            <a:ext cx="8179890" cy="707886"/>
          </a:xfrm>
          <a:prstGeom prst="rect">
            <a:avLst/>
          </a:prstGeom>
          <a:noFill/>
          <a:ln w="57150">
            <a:solidFill>
              <a:schemeClr val="tx1"/>
            </a:solidFill>
          </a:ln>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পাঠ্যবই খোলে ‘কাজলা দিদি’ কবিতা আবৃতি করবে।</a:t>
            </a:r>
            <a:r>
              <a:rPr lang="en-US" sz="4000" dirty="0" smtClean="0">
                <a:latin typeface="NikoshBAN" panose="02000000000000000000" pitchFamily="2" charset="0"/>
                <a:cs typeface="NikoshBAN" panose="02000000000000000000" pitchFamily="2" charset="0"/>
              </a:rPr>
              <a:t>  </a:t>
            </a:r>
            <a:endParaRPr lang="bn-IN"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6814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Horizontal Scroll 8"/>
          <p:cNvSpPr/>
          <p:nvPr/>
        </p:nvSpPr>
        <p:spPr>
          <a:xfrm>
            <a:off x="3537677" y="599604"/>
            <a:ext cx="5171608" cy="2053655"/>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5610" y="867272"/>
            <a:ext cx="3039258" cy="1446550"/>
          </a:xfrm>
          <a:prstGeom prst="rect">
            <a:avLst/>
          </a:prstGeom>
          <a:noFill/>
        </p:spPr>
        <p:txBody>
          <a:bodyPr wrap="square" rtlCol="0">
            <a:spAutoFit/>
          </a:bodyPr>
          <a:lstStyle/>
          <a:p>
            <a:pPr algn="ctr"/>
            <a:r>
              <a:rPr lang="bn-BD" sz="8800" dirty="0">
                <a:ln w="0"/>
                <a:effectLst>
                  <a:reflection blurRad="6350" stA="53000" endA="300" endPos="35500" dir="5400000" sy="-90000" algn="bl" rotWithShape="0"/>
                </a:effectLst>
                <a:latin typeface="NikoshBAN" pitchFamily="2" charset="0"/>
                <a:cs typeface="NikoshBAN" pitchFamily="2" charset="0"/>
              </a:rPr>
              <a:t>মূল্যায়ন</a:t>
            </a:r>
            <a:endParaRPr lang="en-US" sz="8800" dirty="0">
              <a:ln w="0"/>
              <a:effectLst>
                <a:reflection blurRad="6350" stA="53000" endA="300" endPos="35500" dir="5400000" sy="-90000" algn="bl" rotWithShape="0"/>
              </a:effectLst>
              <a:latin typeface="NikoshBAN" pitchFamily="2" charset="0"/>
              <a:cs typeface="NikoshBAN" pitchFamily="2" charset="0"/>
            </a:endParaRPr>
          </a:p>
        </p:txBody>
      </p:sp>
      <p:sp>
        <p:nvSpPr>
          <p:cNvPr id="11" name="TextBox 10"/>
          <p:cNvSpPr txBox="1"/>
          <p:nvPr/>
        </p:nvSpPr>
        <p:spPr>
          <a:xfrm>
            <a:off x="2477623" y="2920927"/>
            <a:ext cx="8724275" cy="2554545"/>
          </a:xfrm>
          <a:prstGeom prst="rect">
            <a:avLst/>
          </a:prstGeom>
          <a:noFill/>
        </p:spPr>
        <p:txBody>
          <a:bodyPr wrap="square" rtlCol="0">
            <a:spAutoFit/>
          </a:bodyPr>
          <a:lstStyle/>
          <a:p>
            <a:pPr algn="just"/>
            <a:r>
              <a:rPr lang="bn-IN" sz="3200" b="1" dirty="0" smtClean="0">
                <a:latin typeface="NikoshBAN" pitchFamily="2" charset="0"/>
                <a:cs typeface="NikoshBAN" pitchFamily="2" charset="0"/>
              </a:rPr>
              <a:t>(ক) </a:t>
            </a:r>
            <a:r>
              <a:rPr lang="bn-IN" sz="3200" b="1" dirty="0" smtClean="0">
                <a:latin typeface="NikoshBAN" pitchFamily="2" charset="0"/>
                <a:cs typeface="NikoshBAN" pitchFamily="2" charset="0"/>
              </a:rPr>
              <a:t>কখন কাজলা দিদির কথা বেশি মনে পড়ে? </a:t>
            </a:r>
            <a:endParaRPr lang="bn-IN" sz="3200" b="1" dirty="0" smtClean="0">
              <a:latin typeface="NikoshBAN" pitchFamily="2" charset="0"/>
              <a:cs typeface="NikoshBAN" pitchFamily="2" charset="0"/>
            </a:endParaRPr>
          </a:p>
          <a:p>
            <a:pPr algn="just"/>
            <a:endParaRPr lang="bn-IN" sz="3200" b="1" dirty="0" smtClean="0">
              <a:latin typeface="NikoshBAN" pitchFamily="2" charset="0"/>
              <a:cs typeface="NikoshBAN" pitchFamily="2" charset="0"/>
            </a:endParaRPr>
          </a:p>
          <a:p>
            <a:pPr algn="just"/>
            <a:r>
              <a:rPr lang="bn-IN" sz="3200" b="1" dirty="0" smtClean="0">
                <a:latin typeface="NikoshBAN" pitchFamily="2" charset="0"/>
                <a:cs typeface="NikoshBAN" pitchFamily="2" charset="0"/>
              </a:rPr>
              <a:t>(খ) </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পুতুলের বিয়ের সময় দিদির কথা মনে পড়ে কেন</a:t>
            </a:r>
            <a:r>
              <a:rPr lang="bn-IN" sz="3200" b="1" dirty="0" smtClean="0">
                <a:latin typeface="NikoshBAN" pitchFamily="2" charset="0"/>
                <a:cs typeface="NikoshBAN" pitchFamily="2" charset="0"/>
              </a:rPr>
              <a:t>?</a:t>
            </a:r>
          </a:p>
          <a:p>
            <a:pPr algn="just"/>
            <a:endParaRPr lang="bn-IN" sz="3200" b="1" dirty="0">
              <a:latin typeface="NikoshBAN" pitchFamily="2" charset="0"/>
              <a:cs typeface="NikoshBAN" pitchFamily="2" charset="0"/>
            </a:endParaRPr>
          </a:p>
          <a:p>
            <a:pPr algn="just"/>
            <a:r>
              <a:rPr lang="bn-IN" sz="3200" b="1" dirty="0" smtClean="0">
                <a:latin typeface="NikoshBAN" pitchFamily="2" charset="0"/>
                <a:cs typeface="NikoshBAN" pitchFamily="2" charset="0"/>
              </a:rPr>
              <a:t>(গ) কাজলা দিদির কথা উঠলে মা আচঁল দিয়ে মুখ ঢাকেন কেন? </a:t>
            </a:r>
            <a:endParaRPr lang="bn-IN" sz="3200" b="1" dirty="0" smtClean="0">
              <a:latin typeface="NikoshBAN" pitchFamily="2" charset="0"/>
              <a:cs typeface="NikoshBAN" pitchFamily="2" charset="0"/>
            </a:endParaRPr>
          </a:p>
        </p:txBody>
      </p:sp>
    </p:spTree>
    <p:extLst>
      <p:ext uri="{BB962C8B-B14F-4D97-AF65-F5344CB8AC3E}">
        <p14:creationId xmlns:p14="http://schemas.microsoft.com/office/powerpoint/2010/main" val="191045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623" y="1128356"/>
            <a:ext cx="2781924" cy="3267855"/>
          </a:xfrm>
          <a:prstGeom prst="ellipse">
            <a:avLst/>
          </a:prstGeom>
          <a:ln w="28575">
            <a:solidFill>
              <a:schemeClr val="tx1"/>
            </a:solidFill>
          </a:ln>
        </p:spPr>
      </p:pic>
      <p:sp>
        <p:nvSpPr>
          <p:cNvPr id="10" name="TextBox 9"/>
          <p:cNvSpPr txBox="1"/>
          <p:nvPr/>
        </p:nvSpPr>
        <p:spPr>
          <a:xfrm>
            <a:off x="4839081" y="1628383"/>
            <a:ext cx="4743526" cy="1446550"/>
          </a:xfrm>
          <a:prstGeom prst="rect">
            <a:avLst/>
          </a:prstGeom>
          <a:noFill/>
          <a:ln w="28575">
            <a:solidFill>
              <a:schemeClr val="tx1"/>
            </a:solidFill>
          </a:ln>
        </p:spPr>
        <p:txBody>
          <a:bodyPr wrap="square" rtlCol="0">
            <a:spAutoFit/>
          </a:bodyPr>
          <a:lstStyle/>
          <a:p>
            <a:pPr algn="ctr"/>
            <a:r>
              <a:rPr lang="bn-IN" sz="8800" dirty="0" smtClean="0">
                <a:ln w="0"/>
                <a:solidFill>
                  <a:srgbClr val="FF0000"/>
                </a:solidFill>
                <a:effectLst>
                  <a:reflection blurRad="6350" stA="53000" endA="300" endPos="35500" dir="5400000" sy="-90000" algn="bl" rotWithShape="0"/>
                </a:effectLst>
                <a:latin typeface="NikoshBAN" pitchFamily="2" charset="0"/>
                <a:cs typeface="NikoshBAN" pitchFamily="2" charset="0"/>
              </a:rPr>
              <a:t>বাড়ির কাজ</a:t>
            </a:r>
            <a:endParaRPr lang="en-US" sz="8800" dirty="0">
              <a:ln w="0"/>
              <a:solidFill>
                <a:srgbClr val="FF0000"/>
              </a:solidFill>
              <a:effectLst>
                <a:reflection blurRad="6350" stA="53000" endA="300" endPos="35500" dir="5400000" sy="-90000" algn="bl" rotWithShape="0"/>
              </a:effectLst>
              <a:latin typeface="NikoshBAN" pitchFamily="2" charset="0"/>
              <a:cs typeface="NikoshBAN" pitchFamily="2" charset="0"/>
            </a:endParaRPr>
          </a:p>
        </p:txBody>
      </p:sp>
      <p:sp>
        <p:nvSpPr>
          <p:cNvPr id="11" name="TextBox 10"/>
          <p:cNvSpPr txBox="1"/>
          <p:nvPr/>
        </p:nvSpPr>
        <p:spPr>
          <a:xfrm>
            <a:off x="2331152" y="4703316"/>
            <a:ext cx="8763568" cy="707886"/>
          </a:xfrm>
          <a:prstGeom prst="rect">
            <a:avLst/>
          </a:prstGeom>
          <a:noFill/>
        </p:spPr>
        <p:txBody>
          <a:bodyPr wrap="square" rtlCol="0">
            <a:spAutoFit/>
          </a:bodyPr>
          <a:lstStyle/>
          <a:p>
            <a:pPr algn="ctr"/>
            <a:r>
              <a:rPr lang="bn-IN" sz="4000" b="1" dirty="0" smtClean="0">
                <a:solidFill>
                  <a:schemeClr val="bg1"/>
                </a:solidFill>
                <a:latin typeface="NikoshBAN" pitchFamily="2" charset="0"/>
                <a:cs typeface="NikoshBAN" pitchFamily="2" charset="0"/>
              </a:rPr>
              <a:t>তোমার বোন সম্পর্কে পাঁচটি বাক্য লিখে নিয়ে আসবে। </a:t>
            </a:r>
            <a:endParaRPr lang="en-US" sz="40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3691787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9" cy="6858000"/>
          </a:xfrm>
          <a:prstGeom prst="rect">
            <a:avLst/>
          </a:prstGeom>
        </p:spPr>
      </p:pic>
      <p:sp>
        <p:nvSpPr>
          <p:cNvPr id="5" name="TextBox 4"/>
          <p:cNvSpPr txBox="1"/>
          <p:nvPr/>
        </p:nvSpPr>
        <p:spPr>
          <a:xfrm>
            <a:off x="584616" y="2105561"/>
            <a:ext cx="11022767" cy="2646878"/>
          </a:xfrm>
          <a:prstGeom prst="rect">
            <a:avLst/>
          </a:prstGeom>
          <a:noFill/>
        </p:spPr>
        <p:txBody>
          <a:bodyPr wrap="square" rtlCol="0">
            <a:spAutoFit/>
          </a:bodyPr>
          <a:lstStyle/>
          <a:p>
            <a:pPr algn="ctr"/>
            <a:r>
              <a:rPr lang="en-US" sz="16600" dirty="0" err="1">
                <a:solidFill>
                  <a:srgbClr val="FF0000"/>
                </a:solidFill>
                <a:latin typeface="NikoshBAN" pitchFamily="2" charset="0"/>
                <a:cs typeface="NikoshBAN" pitchFamily="2" charset="0"/>
              </a:rPr>
              <a:t>সবাইকে</a:t>
            </a:r>
            <a:r>
              <a:rPr lang="en-US" sz="16600" dirty="0">
                <a:solidFill>
                  <a:srgbClr val="FF0000"/>
                </a:solidFill>
                <a:latin typeface="NikoshBAN" pitchFamily="2" charset="0"/>
                <a:cs typeface="NikoshBAN" pitchFamily="2" charset="0"/>
              </a:rPr>
              <a:t> </a:t>
            </a:r>
            <a:r>
              <a:rPr lang="bn-BD" sz="16600" dirty="0">
                <a:solidFill>
                  <a:srgbClr val="FF0000"/>
                </a:solidFill>
                <a:latin typeface="NikoshBAN" pitchFamily="2" charset="0"/>
                <a:cs typeface="NikoshBAN" pitchFamily="2" charset="0"/>
              </a:rPr>
              <a:t>ধন্যবাদ</a:t>
            </a:r>
            <a:endParaRPr lang="en-US" sz="16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2328973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552772" y="4027922"/>
            <a:ext cx="9409471" cy="2308324"/>
          </a:xfrm>
          <a:prstGeom prst="rect">
            <a:avLst/>
          </a:prstGeom>
          <a:no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সবাই স্বাস্থ্যবিধি মেনে চলবো এবং মাক্স ব্যবহার করবো। </a:t>
            </a:r>
            <a:endParaRPr lang="en-US" sz="7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141" y="444327"/>
            <a:ext cx="6990735" cy="3322148"/>
          </a:xfrm>
          <a:prstGeom prst="rect">
            <a:avLst/>
          </a:prstGeom>
        </p:spPr>
      </p:pic>
    </p:spTree>
    <p:extLst>
      <p:ext uri="{BB962C8B-B14F-4D97-AF65-F5344CB8AC3E}">
        <p14:creationId xmlns:p14="http://schemas.microsoft.com/office/powerpoint/2010/main" val="1735460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Horizontal Scroll 9"/>
          <p:cNvSpPr/>
          <p:nvPr/>
        </p:nvSpPr>
        <p:spPr>
          <a:xfrm>
            <a:off x="3778448" y="802851"/>
            <a:ext cx="4734928" cy="1396784"/>
          </a:xfrm>
          <a:prstGeom prst="horizontalScroll">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bn-BD" sz="7200" dirty="0">
                <a:ln w="0"/>
                <a:solidFill>
                  <a:schemeClr val="tx1"/>
                </a:solidFill>
                <a:effectLst>
                  <a:reflection blurRad="6350" stA="53000" endA="300" endPos="35500" dir="5400000" sy="-90000" algn="bl" rotWithShape="0"/>
                </a:effectLst>
                <a:latin typeface="NikoshBAN" pitchFamily="2" charset="0"/>
                <a:cs typeface="NikoshBAN" pitchFamily="2" charset="0"/>
              </a:rPr>
              <a:t>পাঠ পরিচিতি</a:t>
            </a:r>
            <a:endParaRPr lang="en-US" sz="7200" dirty="0">
              <a:ln w="0"/>
              <a:solidFill>
                <a:schemeClr val="tx1"/>
              </a:solidFill>
              <a:effectLst>
                <a:reflection blurRad="6350" stA="53000" endA="300" endPos="35500" dir="5400000" sy="-90000" algn="bl" rotWithShape="0"/>
              </a:effectLst>
              <a:latin typeface="NikoshBAN" pitchFamily="2" charset="0"/>
              <a:cs typeface="NikoshBAN" pitchFamily="2" charset="0"/>
            </a:endParaRPr>
          </a:p>
        </p:txBody>
      </p:sp>
      <p:sp>
        <p:nvSpPr>
          <p:cNvPr id="11" name="TextBox 10"/>
          <p:cNvSpPr txBox="1"/>
          <p:nvPr/>
        </p:nvSpPr>
        <p:spPr>
          <a:xfrm>
            <a:off x="1245814" y="2700873"/>
            <a:ext cx="6461411" cy="2800767"/>
          </a:xfrm>
          <a:prstGeom prst="rect">
            <a:avLst/>
          </a:prstGeom>
          <a:noFill/>
        </p:spPr>
        <p:txBody>
          <a:bodyPr wrap="square" rtlCol="0">
            <a:spAutoFit/>
          </a:bodyPr>
          <a:lstStyle/>
          <a:p>
            <a:pPr algn="ctr"/>
            <a:r>
              <a:rPr lang="bn-IN" sz="4400" dirty="0" smtClean="0">
                <a:solidFill>
                  <a:srgbClr val="FF0000"/>
                </a:solidFill>
                <a:latin typeface="NikoshBAN" panose="02000000000000000000" pitchFamily="2" charset="0"/>
                <a:cs typeface="NikoshBAN" panose="02000000000000000000" pitchFamily="2" charset="0"/>
              </a:rPr>
              <a:t>শ্রেণিঃ</a:t>
            </a:r>
            <a:r>
              <a:rPr lang="en-US" sz="4400" dirty="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চতুর্থ</a:t>
            </a:r>
            <a:r>
              <a:rPr lang="en-US" sz="4400" dirty="0" smtClean="0">
                <a:solidFill>
                  <a:srgbClr val="FF0000"/>
                </a:solidFill>
                <a:latin typeface="NikoshBAN" panose="02000000000000000000" pitchFamily="2" charset="0"/>
                <a:cs typeface="NikoshBAN" panose="02000000000000000000" pitchFamily="2" charset="0"/>
              </a:rPr>
              <a:t> </a:t>
            </a:r>
            <a:endParaRPr lang="bn-IN" sz="4400" dirty="0" smtClean="0">
              <a:solidFill>
                <a:srgbClr val="FF0000"/>
              </a:solidFill>
              <a:latin typeface="NikoshBAN" panose="02000000000000000000" pitchFamily="2" charset="0"/>
              <a:cs typeface="NikoshBAN" panose="02000000000000000000" pitchFamily="2" charset="0"/>
            </a:endParaRPr>
          </a:p>
          <a:p>
            <a:pPr algn="ctr"/>
            <a:r>
              <a:rPr lang="bn-IN" sz="4400" dirty="0" smtClean="0">
                <a:solidFill>
                  <a:srgbClr val="FF0000"/>
                </a:solidFill>
                <a:latin typeface="NikoshBAN" panose="02000000000000000000" pitchFamily="2" charset="0"/>
                <a:cs typeface="NikoshBAN" panose="02000000000000000000" pitchFamily="2" charset="0"/>
              </a:rPr>
              <a:t>বিষয়ঃ আমার বাংলা বই।</a:t>
            </a:r>
          </a:p>
          <a:p>
            <a:pPr algn="ctr"/>
            <a:r>
              <a:rPr lang="bn-IN" sz="4400" dirty="0" smtClean="0">
                <a:solidFill>
                  <a:srgbClr val="FF0000"/>
                </a:solidFill>
                <a:latin typeface="NikoshBAN" panose="02000000000000000000" pitchFamily="2" charset="0"/>
                <a:cs typeface="NikoshBAN" panose="02000000000000000000" pitchFamily="2" charset="0"/>
              </a:rPr>
              <a:t>পাঠঃ</a:t>
            </a:r>
            <a:r>
              <a:rPr lang="en-US" sz="4400" dirty="0" smtClean="0">
                <a:solidFill>
                  <a:srgbClr val="FF0000"/>
                </a:solidFill>
                <a:latin typeface="NikoshBAN" panose="02000000000000000000" pitchFamily="2" charset="0"/>
                <a:cs typeface="NikoshBAN" panose="02000000000000000000" pitchFamily="2" charset="0"/>
              </a:rPr>
              <a:t>১৬ </a:t>
            </a:r>
            <a:r>
              <a:rPr lang="en-US" sz="4400" dirty="0" err="1" smtClean="0">
                <a:solidFill>
                  <a:srgbClr val="FF0000"/>
                </a:solidFill>
                <a:latin typeface="NikoshBAN" panose="02000000000000000000" pitchFamily="2" charset="0"/>
                <a:cs typeface="NikoshBAN" panose="02000000000000000000" pitchFamily="2" charset="0"/>
              </a:rPr>
              <a:t>কবিতা</a:t>
            </a:r>
            <a:r>
              <a:rPr lang="bn-IN" sz="4400" dirty="0" smtClean="0">
                <a:solidFill>
                  <a:srgbClr val="FF0000"/>
                </a:solidFill>
                <a:latin typeface="NikoshBAN" panose="02000000000000000000" pitchFamily="2" charset="0"/>
                <a:cs typeface="NikoshBAN" panose="02000000000000000000" pitchFamily="2" charset="0"/>
              </a:rPr>
              <a:t> ( </a:t>
            </a:r>
            <a:r>
              <a:rPr lang="en-US" sz="4400" dirty="0" err="1" smtClean="0">
                <a:solidFill>
                  <a:srgbClr val="FF0000"/>
                </a:solidFill>
                <a:latin typeface="NikoshBAN" panose="02000000000000000000" pitchFamily="2" charset="0"/>
                <a:cs typeface="NikoshBAN" panose="02000000000000000000" pitchFamily="2" charset="0"/>
              </a:rPr>
              <a:t>কাজলা</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দিদি</a:t>
            </a:r>
            <a:r>
              <a:rPr lang="bn-IN" sz="4400" dirty="0" smtClean="0">
                <a:solidFill>
                  <a:srgbClr val="FF0000"/>
                </a:solidFill>
                <a:latin typeface="NikoshBAN" panose="02000000000000000000" pitchFamily="2" charset="0"/>
                <a:cs typeface="NikoshBAN" panose="02000000000000000000" pitchFamily="2" charset="0"/>
              </a:rPr>
              <a:t> )।</a:t>
            </a:r>
            <a:endParaRPr lang="en-US" sz="4400" dirty="0" smtClean="0">
              <a:solidFill>
                <a:srgbClr val="FF0000"/>
              </a:solidFill>
              <a:latin typeface="NikoshBAN" panose="02000000000000000000" pitchFamily="2" charset="0"/>
              <a:cs typeface="NikoshBAN" panose="02000000000000000000" pitchFamily="2" charset="0"/>
            </a:endParaRPr>
          </a:p>
          <a:p>
            <a:pPr algn="ctr"/>
            <a:r>
              <a:rPr lang="en-US" sz="4400" dirty="0" err="1" smtClean="0">
                <a:solidFill>
                  <a:srgbClr val="FF0000"/>
                </a:solidFill>
                <a:latin typeface="NikoshBAN" panose="02000000000000000000" pitchFamily="2" charset="0"/>
                <a:cs typeface="NikoshBAN" panose="02000000000000000000" pitchFamily="2" charset="0"/>
              </a:rPr>
              <a:t>সময়ঃ</a:t>
            </a:r>
            <a:r>
              <a:rPr lang="en-US" sz="4400" dirty="0" smtClean="0">
                <a:solidFill>
                  <a:srgbClr val="FF0000"/>
                </a:solidFill>
                <a:latin typeface="NikoshBAN" panose="02000000000000000000" pitchFamily="2" charset="0"/>
                <a:cs typeface="NikoshBAN" panose="02000000000000000000" pitchFamily="2" charset="0"/>
              </a:rPr>
              <a:t> ৪৫ </a:t>
            </a:r>
            <a:r>
              <a:rPr lang="en-US" sz="4400" dirty="0" err="1" smtClean="0">
                <a:solidFill>
                  <a:srgbClr val="FF0000"/>
                </a:solidFill>
                <a:latin typeface="NikoshBAN" panose="02000000000000000000" pitchFamily="2" charset="0"/>
                <a:cs typeface="NikoshBAN" panose="02000000000000000000" pitchFamily="2" charset="0"/>
              </a:rPr>
              <a:t>মিনিট</a:t>
            </a:r>
            <a:r>
              <a:rPr lang="en-US" sz="4400" dirty="0" smtClean="0">
                <a:solidFill>
                  <a:srgbClr val="FF0000"/>
                </a:solidFill>
                <a:latin typeface="NikoshBAN" panose="02000000000000000000" pitchFamily="2" charset="0"/>
                <a:cs typeface="NikoshBAN" panose="02000000000000000000" pitchFamily="2" charset="0"/>
              </a:rPr>
              <a:t>।</a:t>
            </a:r>
            <a:r>
              <a:rPr lang="bn-IN" sz="4400" dirty="0" smtClean="0">
                <a:solidFill>
                  <a:srgbClr val="FF0000"/>
                </a:solidFill>
                <a:latin typeface="NikoshBAN" panose="02000000000000000000" pitchFamily="2" charset="0"/>
                <a:cs typeface="NikoshBAN" panose="02000000000000000000" pitchFamily="2" charset="0"/>
              </a:rPr>
              <a:t> </a:t>
            </a:r>
            <a:endParaRPr lang="en-US" sz="4400" dirty="0">
              <a:solidFill>
                <a:srgbClr val="FF0000"/>
              </a:solidFill>
              <a:latin typeface="NikoshBAN" panose="02000000000000000000" pitchFamily="2" charset="0"/>
              <a:cs typeface="NikoshBAN" panose="02000000000000000000" pitchFamily="2"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814" y="2199635"/>
            <a:ext cx="2743438" cy="3302005"/>
          </a:xfrm>
          <a:prstGeom prst="rect">
            <a:avLst/>
          </a:prstGeom>
          <a:ln w="38100">
            <a:solidFill>
              <a:schemeClr val="tx1"/>
            </a:solidFill>
          </a:ln>
        </p:spPr>
      </p:pic>
    </p:spTree>
    <p:extLst>
      <p:ext uri="{BB962C8B-B14F-4D97-AF65-F5344CB8AC3E}">
        <p14:creationId xmlns:p14="http://schemas.microsoft.com/office/powerpoint/2010/main" val="2541834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5402"/>
          <a:stretch/>
        </p:blipFill>
        <p:spPr>
          <a:xfrm>
            <a:off x="0" y="-1"/>
            <a:ext cx="12192000" cy="7267903"/>
          </a:xfrm>
          <a:prstGeom prst="rect">
            <a:avLst/>
          </a:prstGeom>
          <a:ln w="76200">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7720" cy="7267902"/>
          </a:xfrm>
          <a:prstGeom prst="rect">
            <a:avLst/>
          </a:prstGeom>
        </p:spPr>
      </p:pic>
      <p:sp>
        <p:nvSpPr>
          <p:cNvPr id="7" name="Horizontal Scroll 6"/>
          <p:cNvSpPr/>
          <p:nvPr/>
        </p:nvSpPr>
        <p:spPr>
          <a:xfrm>
            <a:off x="3203630" y="1082040"/>
            <a:ext cx="5784739" cy="1768839"/>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a:ln w="0"/>
                <a:solidFill>
                  <a:schemeClr val="bg2"/>
                </a:solidFill>
                <a:effectLst>
                  <a:reflection blurRad="6350" stA="53000" endA="300" endPos="35500" dir="5400000" sy="-90000" algn="bl" rotWithShape="0"/>
                </a:effectLst>
                <a:latin typeface="NikoshBAN" pitchFamily="2" charset="0"/>
                <a:cs typeface="NikoshBAN" pitchFamily="2" charset="0"/>
              </a:rPr>
              <a:t>শিখনফল</a:t>
            </a:r>
            <a:endParaRPr lang="en-US" sz="8800" dirty="0">
              <a:ln w="0"/>
              <a:solidFill>
                <a:schemeClr val="bg2"/>
              </a:solidFill>
              <a:effectLst>
                <a:reflection blurRad="6350" stA="53000" endA="300" endPos="35500" dir="5400000" sy="-90000" algn="bl" rotWithShape="0"/>
              </a:effectLst>
              <a:latin typeface="NikoshBAN" pitchFamily="2" charset="0"/>
              <a:cs typeface="NikoshBAN" pitchFamily="2" charset="0"/>
            </a:endParaRPr>
          </a:p>
        </p:txBody>
      </p:sp>
      <p:sp>
        <p:nvSpPr>
          <p:cNvPr id="8" name="Rectangle 7"/>
          <p:cNvSpPr/>
          <p:nvPr/>
        </p:nvSpPr>
        <p:spPr>
          <a:xfrm>
            <a:off x="1851535" y="3029825"/>
            <a:ext cx="8534651" cy="3416320"/>
          </a:xfrm>
          <a:prstGeom prst="rect">
            <a:avLst/>
          </a:prstGeom>
        </p:spPr>
        <p:txBody>
          <a:bodyPr wrap="square">
            <a:spAutoFit/>
          </a:bodyPr>
          <a:lstStyle/>
          <a:p>
            <a:r>
              <a:rPr lang="bn-IN" sz="3600" dirty="0" smtClean="0">
                <a:solidFill>
                  <a:schemeClr val="bg1"/>
                </a:solidFill>
                <a:latin typeface="NikoshBAN" panose="02000000000000000000" pitchFamily="2" charset="0"/>
                <a:cs typeface="NikoshBAN" panose="02000000000000000000" pitchFamily="2" charset="0"/>
              </a:rPr>
              <a:t>শোনা-</a:t>
            </a:r>
          </a:p>
          <a:p>
            <a:r>
              <a:rPr lang="bn-IN" sz="3600" dirty="0" smtClean="0">
                <a:solidFill>
                  <a:schemeClr val="bg1"/>
                </a:solidFill>
                <a:latin typeface="NikoshBAN" panose="02000000000000000000" pitchFamily="2" charset="0"/>
                <a:cs typeface="NikoshBAN" panose="02000000000000000000" pitchFamily="2" charset="0"/>
              </a:rPr>
              <a:t>২.১.৩- কবিতা শুনে মূল বিষয় </a:t>
            </a:r>
            <a:r>
              <a:rPr lang="en-US" sz="3600" dirty="0" err="1" smtClean="0">
                <a:solidFill>
                  <a:schemeClr val="bg1"/>
                </a:solidFill>
                <a:latin typeface="NikoshBAN" panose="02000000000000000000" pitchFamily="2" charset="0"/>
                <a:cs typeface="NikoshBAN" panose="02000000000000000000" pitchFamily="2" charset="0"/>
              </a:rPr>
              <a:t>বুঝতে</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পারবে</a:t>
            </a:r>
            <a:r>
              <a:rPr lang="en-US" sz="3600" dirty="0">
                <a:solidFill>
                  <a:schemeClr val="bg1"/>
                </a:solidFill>
                <a:latin typeface="NikoshBAN" panose="02000000000000000000" pitchFamily="2" charset="0"/>
                <a:cs typeface="NikoshBAN" panose="02000000000000000000" pitchFamily="2" charset="0"/>
              </a:rPr>
              <a:t>।</a:t>
            </a:r>
          </a:p>
          <a:p>
            <a:r>
              <a:rPr lang="bn-IN" sz="3600" dirty="0" smtClean="0">
                <a:solidFill>
                  <a:schemeClr val="bg1"/>
                </a:solidFill>
                <a:latin typeface="NikoshBAN" panose="02000000000000000000" pitchFamily="2" charset="0"/>
                <a:cs typeface="NikoshBAN" panose="02000000000000000000" pitchFamily="2" charset="0"/>
              </a:rPr>
              <a:t>বলা-</a:t>
            </a:r>
          </a:p>
          <a:p>
            <a:r>
              <a:rPr lang="bn-IN" sz="3600" dirty="0" smtClean="0">
                <a:solidFill>
                  <a:schemeClr val="bg1"/>
                </a:solidFill>
                <a:latin typeface="NikoshBAN" panose="02000000000000000000" pitchFamily="2" charset="0"/>
                <a:cs typeface="NikoshBAN" panose="02000000000000000000" pitchFamily="2" charset="0"/>
              </a:rPr>
              <a:t>২.১.২- পাঠ্য কবিতা সঠিক ছন্দে আবৃত্তি করতে পারবে।</a:t>
            </a:r>
          </a:p>
          <a:p>
            <a:r>
              <a:rPr lang="bn-IN" sz="3600" dirty="0" smtClean="0">
                <a:solidFill>
                  <a:schemeClr val="bg1"/>
                </a:solidFill>
                <a:latin typeface="NikoshBAN" panose="02000000000000000000" pitchFamily="2" charset="0"/>
                <a:cs typeface="NikoshBAN" panose="02000000000000000000" pitchFamily="2" charset="0"/>
              </a:rPr>
              <a:t>পড়া-</a:t>
            </a:r>
          </a:p>
          <a:p>
            <a:r>
              <a:rPr lang="bn-IN" sz="3600" dirty="0" smtClean="0">
                <a:solidFill>
                  <a:schemeClr val="bg1"/>
                </a:solidFill>
                <a:latin typeface="NikoshBAN" panose="02000000000000000000" pitchFamily="2" charset="0"/>
                <a:cs typeface="NikoshBAN" panose="02000000000000000000" pitchFamily="2" charset="0"/>
              </a:rPr>
              <a:t>২.১.৪- কবিতা পড়ে মূলভাব বুঝতে পারবে।</a:t>
            </a:r>
          </a:p>
        </p:txBody>
      </p:sp>
    </p:spTree>
    <p:extLst>
      <p:ext uri="{BB962C8B-B14F-4D97-AF65-F5344CB8AC3E}">
        <p14:creationId xmlns:p14="http://schemas.microsoft.com/office/powerpoint/2010/main" val="4829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39" y="0"/>
            <a:ext cx="12192000" cy="6858000"/>
          </a:xfrm>
          <a:prstGeom prst="rect">
            <a:avLst/>
          </a:prstGeom>
        </p:spPr>
      </p:pic>
      <p:sp>
        <p:nvSpPr>
          <p:cNvPr id="10" name="Rectangle 9"/>
          <p:cNvSpPr/>
          <p:nvPr/>
        </p:nvSpPr>
        <p:spPr>
          <a:xfrm>
            <a:off x="1745621" y="1175622"/>
            <a:ext cx="8700758" cy="923330"/>
          </a:xfrm>
          <a:prstGeom prst="rect">
            <a:avLst/>
          </a:prstGeom>
          <a:noFill/>
        </p:spPr>
        <p:txBody>
          <a:bodyPr wrap="square">
            <a:spAutoFit/>
          </a:bodyPr>
          <a:lstStyle/>
          <a:p>
            <a:pPr algn="ctr"/>
            <a:r>
              <a:rPr lang="en-US" sz="5400" u="sng" dirty="0" err="1">
                <a:solidFill>
                  <a:schemeClr val="bg1"/>
                </a:solidFill>
                <a:latin typeface="NikoshBAN" panose="02000000000000000000" pitchFamily="2" charset="0"/>
                <a:cs typeface="NikoshBAN" panose="02000000000000000000" pitchFamily="2" charset="0"/>
              </a:rPr>
              <a:t>ছোট</a:t>
            </a:r>
            <a:r>
              <a:rPr lang="en-US" sz="5400" u="sng" dirty="0">
                <a:solidFill>
                  <a:schemeClr val="bg1"/>
                </a:solidFill>
                <a:latin typeface="NikoshBAN" panose="02000000000000000000" pitchFamily="2" charset="0"/>
                <a:cs typeface="NikoshBAN" panose="02000000000000000000" pitchFamily="2" charset="0"/>
              </a:rPr>
              <a:t> </a:t>
            </a:r>
            <a:r>
              <a:rPr lang="en-US" sz="5400" u="sng" dirty="0" err="1">
                <a:solidFill>
                  <a:schemeClr val="bg1"/>
                </a:solidFill>
                <a:latin typeface="NikoshBAN" panose="02000000000000000000" pitchFamily="2" charset="0"/>
                <a:cs typeface="NikoshBAN" panose="02000000000000000000" pitchFamily="2" charset="0"/>
              </a:rPr>
              <a:t>ছোট</a:t>
            </a:r>
            <a:r>
              <a:rPr lang="en-US" sz="5400" u="sng" dirty="0">
                <a:solidFill>
                  <a:schemeClr val="bg1"/>
                </a:solidFill>
                <a:latin typeface="NikoshBAN" panose="02000000000000000000" pitchFamily="2" charset="0"/>
                <a:cs typeface="NikoshBAN" panose="02000000000000000000" pitchFamily="2" charset="0"/>
              </a:rPr>
              <a:t> </a:t>
            </a:r>
            <a:r>
              <a:rPr lang="en-US" sz="5400" u="sng" dirty="0" err="1">
                <a:solidFill>
                  <a:schemeClr val="bg1"/>
                </a:solidFill>
                <a:latin typeface="NikoshBAN" panose="02000000000000000000" pitchFamily="2" charset="0"/>
                <a:cs typeface="NikoshBAN" panose="02000000000000000000" pitchFamily="2" charset="0"/>
              </a:rPr>
              <a:t>প্রশ্নের</a:t>
            </a:r>
            <a:r>
              <a:rPr lang="en-US" sz="5400" u="sng" dirty="0">
                <a:solidFill>
                  <a:schemeClr val="bg1"/>
                </a:solidFill>
                <a:latin typeface="NikoshBAN" panose="02000000000000000000" pitchFamily="2" charset="0"/>
                <a:cs typeface="NikoshBAN" panose="02000000000000000000" pitchFamily="2" charset="0"/>
              </a:rPr>
              <a:t> </a:t>
            </a:r>
            <a:r>
              <a:rPr lang="en-US" sz="5400" u="sng" dirty="0" err="1">
                <a:solidFill>
                  <a:schemeClr val="bg1"/>
                </a:solidFill>
                <a:latin typeface="NikoshBAN" panose="02000000000000000000" pitchFamily="2" charset="0"/>
                <a:cs typeface="NikoshBAN" panose="02000000000000000000" pitchFamily="2" charset="0"/>
              </a:rPr>
              <a:t>মাধ্যমে</a:t>
            </a:r>
            <a:r>
              <a:rPr lang="en-US" sz="5400" u="sng" dirty="0">
                <a:solidFill>
                  <a:schemeClr val="bg1"/>
                </a:solidFill>
                <a:latin typeface="NikoshBAN" panose="02000000000000000000" pitchFamily="2" charset="0"/>
                <a:cs typeface="NikoshBAN" panose="02000000000000000000" pitchFamily="2" charset="0"/>
              </a:rPr>
              <a:t> </a:t>
            </a:r>
            <a:r>
              <a:rPr lang="en-US" sz="5400" u="sng" dirty="0" err="1">
                <a:solidFill>
                  <a:schemeClr val="bg1"/>
                </a:solidFill>
                <a:latin typeface="NikoshBAN" panose="02000000000000000000" pitchFamily="2" charset="0"/>
                <a:cs typeface="NikoshBAN" panose="02000000000000000000" pitchFamily="2" charset="0"/>
              </a:rPr>
              <a:t>পূর্বজ্ঞান</a:t>
            </a:r>
            <a:r>
              <a:rPr lang="en-US" sz="5400" u="sng" dirty="0">
                <a:solidFill>
                  <a:schemeClr val="bg1"/>
                </a:solidFill>
                <a:latin typeface="NikoshBAN" panose="02000000000000000000" pitchFamily="2" charset="0"/>
                <a:cs typeface="NikoshBAN" panose="02000000000000000000" pitchFamily="2" charset="0"/>
              </a:rPr>
              <a:t> </a:t>
            </a:r>
            <a:r>
              <a:rPr lang="en-US" sz="5400" u="sng" dirty="0" err="1">
                <a:solidFill>
                  <a:schemeClr val="bg1"/>
                </a:solidFill>
                <a:latin typeface="NikoshBAN" panose="02000000000000000000" pitchFamily="2" charset="0"/>
                <a:cs typeface="NikoshBAN" panose="02000000000000000000" pitchFamily="2" charset="0"/>
              </a:rPr>
              <a:t>যাচাই</a:t>
            </a:r>
            <a:r>
              <a:rPr lang="en-US" sz="5400" u="sng" dirty="0">
                <a:solidFill>
                  <a:schemeClr val="bg1"/>
                </a:solidFill>
                <a:latin typeface="NikoshBAN" panose="02000000000000000000" pitchFamily="2" charset="0"/>
                <a:cs typeface="NikoshBAN" panose="02000000000000000000" pitchFamily="2" charset="0"/>
              </a:rPr>
              <a:t> </a:t>
            </a:r>
            <a:endParaRPr lang="en-US" sz="5400" dirty="0">
              <a:solidFill>
                <a:schemeClr val="bg1"/>
              </a:solidFill>
            </a:endParaRPr>
          </a:p>
        </p:txBody>
      </p:sp>
      <p:sp>
        <p:nvSpPr>
          <p:cNvPr id="11" name="Rectangle 10"/>
          <p:cNvSpPr/>
          <p:nvPr/>
        </p:nvSpPr>
        <p:spPr>
          <a:xfrm>
            <a:off x="2131269" y="2190956"/>
            <a:ext cx="8065339" cy="3477875"/>
          </a:xfrm>
          <a:prstGeom prst="rect">
            <a:avLst/>
          </a:prstGeom>
        </p:spPr>
        <p:txBody>
          <a:bodyPr wrap="square">
            <a:spAutoFit/>
          </a:bodyPr>
          <a:lstStyle/>
          <a:p>
            <a:pPr algn="just"/>
            <a:r>
              <a:rPr lang="bn-IN" sz="4400" dirty="0" smtClean="0">
                <a:solidFill>
                  <a:schemeClr val="bg1"/>
                </a:solidFill>
                <a:latin typeface="NikoshBAN" panose="02000000000000000000" pitchFamily="2" charset="0"/>
                <a:cs typeface="NikoshBAN" panose="02000000000000000000" pitchFamily="2" charset="0"/>
              </a:rPr>
              <a:t>(ক) </a:t>
            </a:r>
            <a:r>
              <a:rPr lang="bn-IN" sz="4400" dirty="0" smtClean="0">
                <a:solidFill>
                  <a:schemeClr val="bg1"/>
                </a:solidFill>
                <a:latin typeface="NikoshBAN" panose="02000000000000000000" pitchFamily="2" charset="0"/>
                <a:cs typeface="NikoshBAN" panose="02000000000000000000" pitchFamily="2" charset="0"/>
              </a:rPr>
              <a:t>কোথায় চাঁদ ওঠেছে</a:t>
            </a:r>
            <a:r>
              <a:rPr lang="bn-IN" sz="4400" dirty="0" smtClean="0">
                <a:solidFill>
                  <a:schemeClr val="bg1"/>
                </a:solidFill>
                <a:latin typeface="NikoshBAN" panose="02000000000000000000" pitchFamily="2" charset="0"/>
                <a:cs typeface="NikoshBAN" panose="02000000000000000000" pitchFamily="2" charset="0"/>
              </a:rPr>
              <a:t>?</a:t>
            </a:r>
            <a:endParaRPr lang="bn-IN" sz="4400" dirty="0" smtClean="0">
              <a:solidFill>
                <a:schemeClr val="bg1"/>
              </a:solidFill>
              <a:latin typeface="NikoshBAN" panose="02000000000000000000" pitchFamily="2" charset="0"/>
              <a:cs typeface="NikoshBAN" panose="02000000000000000000" pitchFamily="2" charset="0"/>
            </a:endParaRPr>
          </a:p>
          <a:p>
            <a:pPr algn="just"/>
            <a:endParaRPr lang="bn-IN" sz="4400" dirty="0" smtClean="0">
              <a:solidFill>
                <a:schemeClr val="bg1"/>
              </a:solidFill>
              <a:latin typeface="NikoshBAN" panose="02000000000000000000" pitchFamily="2" charset="0"/>
              <a:cs typeface="NikoshBAN" panose="02000000000000000000" pitchFamily="2" charset="0"/>
            </a:endParaRPr>
          </a:p>
          <a:p>
            <a:pPr algn="just"/>
            <a:r>
              <a:rPr lang="bn-IN" sz="4400" dirty="0" smtClean="0">
                <a:solidFill>
                  <a:schemeClr val="bg1"/>
                </a:solidFill>
                <a:latin typeface="NikoshBAN" panose="02000000000000000000" pitchFamily="2" charset="0"/>
                <a:cs typeface="NikoshBAN" panose="02000000000000000000" pitchFamily="2" charset="0"/>
              </a:rPr>
              <a:t>(খ</a:t>
            </a:r>
            <a:r>
              <a:rPr lang="bn-IN" sz="4400" dirty="0" smtClean="0">
                <a:solidFill>
                  <a:schemeClr val="bg1"/>
                </a:solidFill>
                <a:latin typeface="NikoshBAN" panose="02000000000000000000" pitchFamily="2" charset="0"/>
                <a:cs typeface="NikoshBAN" panose="02000000000000000000" pitchFamily="2" charset="0"/>
              </a:rPr>
              <a:t>)</a:t>
            </a:r>
            <a:r>
              <a:rPr lang="bn-IN" sz="4400" dirty="0">
                <a:solidFill>
                  <a:schemeClr val="bg1"/>
                </a:solidFill>
                <a:latin typeface="NikoshBAN" panose="02000000000000000000" pitchFamily="2" charset="0"/>
                <a:cs typeface="NikoshBAN" panose="02000000000000000000" pitchFamily="2" charset="0"/>
              </a:rPr>
              <a:t> </a:t>
            </a:r>
            <a:r>
              <a:rPr lang="bn-IN" sz="4400" dirty="0" smtClean="0">
                <a:solidFill>
                  <a:schemeClr val="bg1"/>
                </a:solidFill>
                <a:latin typeface="NikoshBAN" panose="02000000000000000000" pitchFamily="2" charset="0"/>
                <a:cs typeface="NikoshBAN" panose="02000000000000000000" pitchFamily="2" charset="0"/>
              </a:rPr>
              <a:t>কোথায় জোনাই জ্বলে</a:t>
            </a:r>
            <a:r>
              <a:rPr lang="en-US" sz="4400" dirty="0" smtClean="0">
                <a:solidFill>
                  <a:schemeClr val="bg1"/>
                </a:solidFill>
                <a:latin typeface="NikoshBAN" panose="02000000000000000000" pitchFamily="2" charset="0"/>
                <a:cs typeface="NikoshBAN" panose="02000000000000000000" pitchFamily="2" charset="0"/>
              </a:rPr>
              <a:t>?</a:t>
            </a:r>
            <a:endParaRPr lang="bn-IN" sz="4400" dirty="0" smtClean="0">
              <a:solidFill>
                <a:schemeClr val="bg1"/>
              </a:solidFill>
              <a:latin typeface="NikoshBAN" panose="02000000000000000000" pitchFamily="2" charset="0"/>
              <a:cs typeface="NikoshBAN" panose="02000000000000000000" pitchFamily="2" charset="0"/>
            </a:endParaRPr>
          </a:p>
          <a:p>
            <a:pPr algn="just"/>
            <a:endParaRPr lang="bn-IN" sz="4400" dirty="0" smtClean="0">
              <a:solidFill>
                <a:schemeClr val="bg1"/>
              </a:solidFill>
              <a:latin typeface="NikoshBAN" panose="02000000000000000000" pitchFamily="2" charset="0"/>
              <a:cs typeface="NikoshBAN" panose="02000000000000000000" pitchFamily="2" charset="0"/>
            </a:endParaRPr>
          </a:p>
          <a:p>
            <a:pPr algn="just"/>
            <a:r>
              <a:rPr lang="bn-IN" sz="4400" dirty="0" smtClean="0">
                <a:solidFill>
                  <a:schemeClr val="bg1"/>
                </a:solidFill>
                <a:latin typeface="NikoshBAN" panose="02000000000000000000" pitchFamily="2" charset="0"/>
                <a:cs typeface="NikoshBAN" panose="02000000000000000000" pitchFamily="2" charset="0"/>
              </a:rPr>
              <a:t>(গ) খুকি কোথায় গিয়ে লুকোতে চায়?  </a:t>
            </a:r>
            <a:endParaRPr lang="en-US" sz="4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0294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3" name="TextBox 2"/>
          <p:cNvSpPr txBox="1"/>
          <p:nvPr/>
        </p:nvSpPr>
        <p:spPr>
          <a:xfrm>
            <a:off x="2" y="0"/>
            <a:ext cx="12191998" cy="1107996"/>
          </a:xfrm>
          <a:prstGeom prst="rect">
            <a:avLst/>
          </a:prstGeom>
          <a:solidFill>
            <a:srgbClr val="00B050"/>
          </a:solidFill>
        </p:spPr>
        <p:txBody>
          <a:bodyPr wrap="square" rtlCol="0">
            <a:spAutoFit/>
          </a:bodyPr>
          <a:lstStyle/>
          <a:p>
            <a:pPr algn="ctr"/>
            <a:r>
              <a:rPr lang="bn-IN" sz="6600" dirty="0" smtClean="0">
                <a:solidFill>
                  <a:schemeClr val="bg1"/>
                </a:solidFill>
                <a:latin typeface="NikoshBAN" panose="02000000000000000000" pitchFamily="2" charset="0"/>
                <a:cs typeface="NikoshBAN" panose="02000000000000000000" pitchFamily="2" charset="0"/>
              </a:rPr>
              <a:t>এসো আমরা কিছু ছবি দেখি .....</a:t>
            </a:r>
            <a:endParaRPr lang="en-US" sz="66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3477714" y="5842338"/>
            <a:ext cx="5006716" cy="1015663"/>
          </a:xfrm>
          <a:prstGeom prst="rect">
            <a:avLst/>
          </a:prstGeom>
          <a:noFill/>
        </p:spPr>
        <p:txBody>
          <a:bodyPr wrap="square" rtlCol="0">
            <a:spAutoFit/>
          </a:bodyPr>
          <a:lstStyle/>
          <a:p>
            <a:pPr algn="ctr"/>
            <a:r>
              <a:rPr lang="bn-IN" sz="6000" dirty="0" smtClean="0">
                <a:solidFill>
                  <a:schemeClr val="bg1"/>
                </a:solidFill>
                <a:latin typeface="NikoshBAN" panose="02000000000000000000" pitchFamily="2" charset="0"/>
                <a:cs typeface="NikoshBAN" panose="02000000000000000000" pitchFamily="2" charset="0"/>
              </a:rPr>
              <a:t>এগুলো কিসের ছবি?</a:t>
            </a:r>
          </a:p>
        </p:txBody>
      </p:sp>
      <p:sp>
        <p:nvSpPr>
          <p:cNvPr id="10" name="TextBox 9"/>
          <p:cNvSpPr txBox="1"/>
          <p:nvPr/>
        </p:nvSpPr>
        <p:spPr>
          <a:xfrm>
            <a:off x="4905333" y="5057658"/>
            <a:ext cx="2151478" cy="830997"/>
          </a:xfrm>
          <a:prstGeom prst="rect">
            <a:avLst/>
          </a:prstGeom>
          <a:no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কাজলা দিদি </a:t>
            </a:r>
            <a:r>
              <a:rPr lang="bn-IN" sz="4800" dirty="0" smtClean="0">
                <a:latin typeface="NikoshBAN" panose="02000000000000000000" pitchFamily="2" charset="0"/>
                <a:cs typeface="NikoshBAN" panose="02000000000000000000" pitchFamily="2" charset="0"/>
              </a:rPr>
              <a:t>  </a:t>
            </a:r>
          </a:p>
        </p:txBody>
      </p:sp>
      <p:sp>
        <p:nvSpPr>
          <p:cNvPr id="11" name="TextBox 10"/>
          <p:cNvSpPr txBox="1"/>
          <p:nvPr/>
        </p:nvSpPr>
        <p:spPr>
          <a:xfrm>
            <a:off x="866492" y="5011341"/>
            <a:ext cx="2366576" cy="830997"/>
          </a:xfrm>
          <a:prstGeom prst="rect">
            <a:avLst/>
          </a:prstGeom>
          <a:no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কাজলা দিদি</a:t>
            </a:r>
            <a:r>
              <a:rPr lang="en-US" sz="40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  </a:t>
            </a:r>
          </a:p>
        </p:txBody>
      </p:sp>
      <p:sp>
        <p:nvSpPr>
          <p:cNvPr id="12" name="TextBox 11"/>
          <p:cNvSpPr txBox="1"/>
          <p:nvPr/>
        </p:nvSpPr>
        <p:spPr>
          <a:xfrm>
            <a:off x="9281161" y="5057658"/>
            <a:ext cx="2256958" cy="830997"/>
          </a:xfrm>
          <a:prstGeom prst="rect">
            <a:avLst/>
          </a:prstGeom>
          <a:no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কাজলা দিদি </a:t>
            </a:r>
            <a:r>
              <a:rPr lang="en-US" sz="40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  </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119711"/>
            <a:ext cx="4023359" cy="39109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160" y="1119711"/>
            <a:ext cx="4053840" cy="392623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19709"/>
            <a:ext cx="4099560" cy="3895753"/>
          </a:xfrm>
          <a:prstGeom prst="rect">
            <a:avLst/>
          </a:prstGeom>
        </p:spPr>
      </p:pic>
    </p:spTree>
    <p:extLst>
      <p:ext uri="{BB962C8B-B14F-4D97-AF65-F5344CB8AC3E}">
        <p14:creationId xmlns:p14="http://schemas.microsoft.com/office/powerpoint/2010/main" val="1521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par>
                                <p:cTn id="13" presetID="2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edg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edge">
                                      <p:cBhvr>
                                        <p:cTn id="25" dur="2000"/>
                                        <p:tgtEl>
                                          <p:spTgt spid="12"/>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2000"/>
                                        <p:tgtEl>
                                          <p:spTgt spid="10"/>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edge">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 y="0"/>
            <a:ext cx="12206990" cy="6858000"/>
          </a:xfrm>
          <a:prstGeom prst="rect">
            <a:avLst/>
          </a:prstGeom>
        </p:spPr>
      </p:pic>
      <p:sp>
        <p:nvSpPr>
          <p:cNvPr id="14" name="TextBox 13"/>
          <p:cNvSpPr txBox="1"/>
          <p:nvPr/>
        </p:nvSpPr>
        <p:spPr>
          <a:xfrm>
            <a:off x="1233162" y="2627545"/>
            <a:ext cx="9969787" cy="3231654"/>
          </a:xfrm>
          <a:prstGeom prst="rect">
            <a:avLst/>
          </a:prstGeom>
          <a:noFill/>
        </p:spPr>
        <p:txBody>
          <a:bodyPr wrap="square" rtlCol="0">
            <a:spAutoFit/>
          </a:bodyPr>
          <a:lstStyle/>
          <a:p>
            <a:pPr algn="ctr"/>
            <a:r>
              <a:rPr lang="bn-IN" sz="7200" dirty="0" smtClean="0">
                <a:solidFill>
                  <a:srgbClr val="FF0066"/>
                </a:solidFill>
                <a:latin typeface="NikoshBAN" panose="02000000000000000000" pitchFamily="2" charset="0"/>
                <a:cs typeface="NikoshBAN" panose="02000000000000000000" pitchFamily="2" charset="0"/>
              </a:rPr>
              <a:t>আজকের পাঠ</a:t>
            </a:r>
          </a:p>
          <a:p>
            <a:pPr algn="ctr"/>
            <a:r>
              <a:rPr lang="bn-IN" sz="4800" dirty="0" smtClean="0">
                <a:solidFill>
                  <a:srgbClr val="FFFF00"/>
                </a:solidFill>
                <a:latin typeface="NikoshBAN" panose="02000000000000000000" pitchFamily="2" charset="0"/>
                <a:cs typeface="NikoshBAN" panose="02000000000000000000" pitchFamily="2" charset="0"/>
              </a:rPr>
              <a:t>কাজলা দিদি   </a:t>
            </a:r>
          </a:p>
          <a:p>
            <a:pPr algn="ctr"/>
            <a:r>
              <a:rPr lang="bn-IN" sz="4000" dirty="0" smtClean="0">
                <a:solidFill>
                  <a:srgbClr val="C00000"/>
                </a:solidFill>
                <a:latin typeface="NikoshBAN" panose="02000000000000000000" pitchFamily="2" charset="0"/>
                <a:cs typeface="NikoshBAN" panose="02000000000000000000" pitchFamily="2" charset="0"/>
              </a:rPr>
              <a:t>যতীন্দ্রমোহন বাগচী  </a:t>
            </a:r>
          </a:p>
          <a:p>
            <a:pPr algn="ctr"/>
            <a:r>
              <a:rPr lang="bn-IN" sz="4400" dirty="0" smtClean="0">
                <a:solidFill>
                  <a:schemeClr val="accent4">
                    <a:lumMod val="20000"/>
                    <a:lumOff val="80000"/>
                  </a:schemeClr>
                </a:solidFill>
                <a:latin typeface="NikoshBAN" panose="02000000000000000000" pitchFamily="2" charset="0"/>
                <a:cs typeface="NikoshBAN" panose="02000000000000000000" pitchFamily="2" charset="0"/>
              </a:rPr>
              <a:t>পাঠ্যাংশঃভুঁইচাঁপাতে............কাজলা দিদি কই।</a:t>
            </a:r>
            <a:endParaRPr lang="bn-IN" sz="4400" dirty="0" smtClean="0">
              <a:solidFill>
                <a:schemeClr val="accent4">
                  <a:lumMod val="20000"/>
                  <a:lumOff val="80000"/>
                </a:schemeClr>
              </a:solidFill>
              <a:latin typeface="NikoshBAN" panose="02000000000000000000" pitchFamily="2" charset="0"/>
              <a:cs typeface="NikoshBAN" panose="02000000000000000000" pitchFamily="2" charset="0"/>
            </a:endParaRPr>
          </a:p>
        </p:txBody>
      </p:sp>
      <p:cxnSp>
        <p:nvCxnSpPr>
          <p:cNvPr id="15" name="Straight Connector 14"/>
          <p:cNvCxnSpPr/>
          <p:nvPr/>
        </p:nvCxnSpPr>
        <p:spPr>
          <a:xfrm>
            <a:off x="4215834" y="3670144"/>
            <a:ext cx="4004441"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Horizontal Scroll 15"/>
          <p:cNvSpPr/>
          <p:nvPr/>
        </p:nvSpPr>
        <p:spPr>
          <a:xfrm>
            <a:off x="3626068" y="1093861"/>
            <a:ext cx="5372831" cy="1762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17" name="TextBox 16"/>
          <p:cNvSpPr txBox="1"/>
          <p:nvPr/>
        </p:nvSpPr>
        <p:spPr>
          <a:xfrm>
            <a:off x="4310262" y="1427216"/>
            <a:ext cx="4004441" cy="1200329"/>
          </a:xfrm>
          <a:prstGeom prst="rect">
            <a:avLst/>
          </a:prstGeom>
          <a:noFill/>
        </p:spPr>
        <p:txBody>
          <a:bodyPr wrap="square" rtlCol="0">
            <a:spAutoFit/>
          </a:bodyPr>
          <a:lstStyle/>
          <a:p>
            <a:pPr algn="ctr"/>
            <a:r>
              <a:rPr lang="bn-IN" sz="7200" dirty="0" smtClean="0">
                <a:ln w="0"/>
                <a:solidFill>
                  <a:schemeClr val="bg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পাঠ ঘোষণা </a:t>
            </a:r>
            <a:endParaRPr lang="en-US" sz="7200" dirty="0">
              <a:ln w="0"/>
              <a:solidFill>
                <a:schemeClr val="bg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468" y="3007920"/>
            <a:ext cx="2392680" cy="209693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703" y="3007920"/>
            <a:ext cx="2372695" cy="2096940"/>
          </a:xfrm>
          <a:prstGeom prst="rect">
            <a:avLst/>
          </a:prstGeom>
        </p:spPr>
      </p:pic>
    </p:spTree>
    <p:extLst>
      <p:ext uri="{BB962C8B-B14F-4D97-AF65-F5344CB8AC3E}">
        <p14:creationId xmlns:p14="http://schemas.microsoft.com/office/powerpoint/2010/main" val="21263427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4943"/>
          <a:stretch/>
        </p:blipFill>
        <p:spPr>
          <a:xfrm>
            <a:off x="0" y="0"/>
            <a:ext cx="12192000" cy="6853488"/>
          </a:xfrm>
          <a:prstGeom prst="rect">
            <a:avLst/>
          </a:prstGeom>
          <a:ln w="76200">
            <a:solidFill>
              <a:schemeClr val="tx1"/>
            </a:solid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3488"/>
          </a:xfrm>
          <a:prstGeom prst="rect">
            <a:avLst/>
          </a:prstGeom>
        </p:spPr>
      </p:pic>
      <p:sp>
        <p:nvSpPr>
          <p:cNvPr id="13" name="TextBox 12"/>
          <p:cNvSpPr txBox="1"/>
          <p:nvPr/>
        </p:nvSpPr>
        <p:spPr>
          <a:xfrm>
            <a:off x="821443" y="930180"/>
            <a:ext cx="2529746" cy="707886"/>
          </a:xfrm>
          <a:prstGeom prst="rect">
            <a:avLst/>
          </a:prstGeom>
          <a:noFill/>
          <a:ln w="57150">
            <a:solidFill>
              <a:srgbClr val="FFFF0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কবি পরিচিতি</a:t>
            </a:r>
          </a:p>
        </p:txBody>
      </p:sp>
      <p:sp>
        <p:nvSpPr>
          <p:cNvPr id="14" name="TextBox 13"/>
          <p:cNvSpPr txBox="1"/>
          <p:nvPr/>
        </p:nvSpPr>
        <p:spPr>
          <a:xfrm>
            <a:off x="1021079" y="2883170"/>
            <a:ext cx="10149841" cy="3416320"/>
          </a:xfrm>
          <a:prstGeom prst="rect">
            <a:avLst/>
          </a:prstGeom>
          <a:no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১৮৭৮ সালের ২৭ এ নভেম্বর যতীন্দ্রমোহন বাগচী নদীয়া জেলায় জন্মগ্রহণ করেন। তিনি কবিতা রচনা ছাড়াও </a:t>
            </a:r>
            <a:r>
              <a:rPr lang="bn-IN" sz="3600" smtClean="0">
                <a:latin typeface="NikoshBAN" panose="02000000000000000000" pitchFamily="2" charset="0"/>
                <a:cs typeface="NikoshBAN" panose="02000000000000000000" pitchFamily="2" charset="0"/>
              </a:rPr>
              <a:t>‘মানসী’ </a:t>
            </a:r>
            <a:r>
              <a:rPr lang="bn-IN" sz="3600" dirty="0" smtClean="0">
                <a:latin typeface="NikoshBAN" panose="02000000000000000000" pitchFamily="2" charset="0"/>
                <a:cs typeface="NikoshBAN" panose="02000000000000000000" pitchFamily="2" charset="0"/>
              </a:rPr>
              <a:t>ও ‘পূর্বাচল’ পত্রিকা সম্পাদন করেন। পল্লিপ্রীতি তাঁর কবিতার বৈশিষ্ট্য। উল্লেখযোগ্য গ্রন্থের মধ্যে রয়েছে ‘লেখা’, ‘কেয়া’, ‘বন্ধুর দান’ ইত্যাদি। </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‘কাজলা দিদি’ কবিতাটি </a:t>
            </a:r>
            <a:r>
              <a:rPr lang="bn-IN" sz="3600" smtClean="0">
                <a:latin typeface="NikoshBAN" panose="02000000000000000000" pitchFamily="2" charset="0"/>
                <a:cs typeface="NikoshBAN" panose="02000000000000000000" pitchFamily="2" charset="0"/>
              </a:rPr>
              <a:t>‘কাব্যমালঞ্চ’ </a:t>
            </a:r>
            <a:r>
              <a:rPr lang="bn-IN" sz="3600" dirty="0" smtClean="0">
                <a:latin typeface="NikoshBAN" panose="02000000000000000000" pitchFamily="2" charset="0"/>
                <a:cs typeface="NikoshBAN" panose="02000000000000000000" pitchFamily="2" charset="0"/>
              </a:rPr>
              <a:t>কাব্যগ্রন্থ থেকে নেওয়া হোয়েছে। ১৯৪৮ সালের ১লা ফেব্রুয়ারি তাঁর  মৃত্যু হয়।   </a:t>
            </a:r>
          </a:p>
        </p:txBody>
      </p:sp>
      <p:sp>
        <p:nvSpPr>
          <p:cNvPr id="15" name="TextBox 14"/>
          <p:cNvSpPr txBox="1"/>
          <p:nvPr/>
        </p:nvSpPr>
        <p:spPr>
          <a:xfrm>
            <a:off x="8109290" y="930180"/>
            <a:ext cx="3244509" cy="707886"/>
          </a:xfrm>
          <a:prstGeom prst="rect">
            <a:avLst/>
          </a:prstGeom>
          <a:noFill/>
          <a:ln w="57150">
            <a:solidFill>
              <a:srgbClr val="FFFF00"/>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যতীন্দ্রমোহন বাগচী</a:t>
            </a:r>
          </a:p>
        </p:txBody>
      </p:sp>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0610" y="228600"/>
            <a:ext cx="4648200" cy="2727960"/>
          </a:xfrm>
          <a:prstGeom prst="roundRect">
            <a:avLst/>
          </a:prstGeom>
        </p:spPr>
      </p:pic>
    </p:spTree>
    <p:extLst>
      <p:ext uri="{BB962C8B-B14F-4D97-AF65-F5344CB8AC3E}">
        <p14:creationId xmlns:p14="http://schemas.microsoft.com/office/powerpoint/2010/main" val="72804785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472339" y="1807563"/>
            <a:ext cx="5033963" cy="1107996"/>
          </a:xfrm>
          <a:prstGeom prst="rect">
            <a:avLst/>
          </a:prstGeom>
          <a:noFill/>
          <a:ln w="57150">
            <a:noFill/>
          </a:ln>
        </p:spPr>
        <p:txBody>
          <a:bodyPr wrap="square" rtlCol="0">
            <a:spAutoFit/>
          </a:bodyPr>
          <a:lstStyle/>
          <a:p>
            <a:pPr algn="ctr"/>
            <a:r>
              <a:rPr lang="bn-IN" sz="6600" dirty="0" smtClean="0">
                <a:ln w="0"/>
                <a:solidFill>
                  <a:srgbClr val="FF0066"/>
                </a:solidFill>
                <a:effectLst>
                  <a:reflection blurRad="6350" stA="53000" endA="300" endPos="35500" dir="5400000" sy="-90000" algn="bl" rotWithShape="0"/>
                </a:effectLst>
                <a:latin typeface="NikoshBAN" pitchFamily="2" charset="0"/>
                <a:cs typeface="NikoshBAN" pitchFamily="2" charset="0"/>
              </a:rPr>
              <a:t>শিক্ষকের পাঠ</a:t>
            </a:r>
            <a:endParaRPr lang="en-US" sz="6600" dirty="0">
              <a:ln w="0"/>
              <a:solidFill>
                <a:srgbClr val="FF0066"/>
              </a:solidFill>
              <a:effectLst>
                <a:reflection blurRad="6350" stA="53000" endA="300" endPos="35500" dir="5400000" sy="-90000" algn="bl" rotWithShape="0"/>
              </a:effectLst>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53" t="15852" r="2206" b="18556"/>
          <a:stretch/>
        </p:blipFill>
        <p:spPr>
          <a:xfrm>
            <a:off x="3678088" y="3552668"/>
            <a:ext cx="4572000" cy="280316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569"/>
          <a:stretch/>
        </p:blipFill>
        <p:spPr>
          <a:xfrm>
            <a:off x="8849956" y="3477559"/>
            <a:ext cx="2163587" cy="2953378"/>
          </a:xfrm>
          <a:prstGeom prst="ellipse">
            <a:avLst/>
          </a:prstGeom>
          <a:ln w="38100">
            <a:solidFill>
              <a:schemeClr val="tx1"/>
            </a:solidFill>
          </a:ln>
        </p:spPr>
      </p:pic>
      <p:cxnSp>
        <p:nvCxnSpPr>
          <p:cNvPr id="8" name="Straight Connector 7"/>
          <p:cNvCxnSpPr/>
          <p:nvPr/>
        </p:nvCxnSpPr>
        <p:spPr>
          <a:xfrm>
            <a:off x="4147423" y="2947091"/>
            <a:ext cx="36917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740" y="3776064"/>
            <a:ext cx="1821887" cy="2319936"/>
          </a:xfrm>
          <a:prstGeom prst="rect">
            <a:avLst/>
          </a:prstGeom>
          <a:ln w="38100">
            <a:solidFill>
              <a:schemeClr val="tx1"/>
            </a:solidFill>
          </a:ln>
        </p:spPr>
      </p:pic>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3776064"/>
            <a:ext cx="1828800" cy="2319936"/>
          </a:xfrm>
          <a:prstGeom prst="rect">
            <a:avLst/>
          </a:prstGeom>
          <a:ln w="38100">
            <a:solidFill>
              <a:schemeClr val="tx1"/>
            </a:solidFill>
          </a:ln>
        </p:spPr>
      </p:pic>
    </p:spTree>
    <p:extLst>
      <p:ext uri="{BB962C8B-B14F-4D97-AF65-F5344CB8AC3E}">
        <p14:creationId xmlns:p14="http://schemas.microsoft.com/office/powerpoint/2010/main" val="2074370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2000"/>
                                        <p:tgtEl>
                                          <p:spTgt spid="11"/>
                                        </p:tgtEl>
                                      </p:cBhvr>
                                    </p:animEffect>
                                  </p:childTnLst>
                                </p:cTn>
                              </p:par>
                              <p:par>
                                <p:cTn id="11" presetID="2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669</Words>
  <Application>Microsoft Office PowerPoint</Application>
  <PresentationFormat>Widescreen</PresentationFormat>
  <Paragraphs>115</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Bijoy</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220</cp:revision>
  <dcterms:created xsi:type="dcterms:W3CDTF">2021-08-14T14:11:06Z</dcterms:created>
  <dcterms:modified xsi:type="dcterms:W3CDTF">2021-12-27T16:25:33Z</dcterms:modified>
</cp:coreProperties>
</file>