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56" r:id="rId2"/>
    <p:sldId id="257" r:id="rId3"/>
    <p:sldId id="290" r:id="rId4"/>
    <p:sldId id="293" r:id="rId5"/>
    <p:sldId id="262" r:id="rId6"/>
    <p:sldId id="284" r:id="rId7"/>
    <p:sldId id="294" r:id="rId8"/>
    <p:sldId id="321" r:id="rId9"/>
    <p:sldId id="308" r:id="rId10"/>
    <p:sldId id="314" r:id="rId11"/>
    <p:sldId id="313" r:id="rId12"/>
    <p:sldId id="312" r:id="rId13"/>
    <p:sldId id="311" r:id="rId14"/>
    <p:sldId id="310" r:id="rId15"/>
    <p:sldId id="309" r:id="rId16"/>
    <p:sldId id="315" r:id="rId17"/>
    <p:sldId id="316" r:id="rId18"/>
    <p:sldId id="318" r:id="rId19"/>
    <p:sldId id="319" r:id="rId20"/>
    <p:sldId id="320" r:id="rId21"/>
    <p:sldId id="291" r:id="rId22"/>
    <p:sldId id="285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73F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7670" autoAdjust="0"/>
  </p:normalViewPr>
  <p:slideViewPr>
    <p:cSldViewPr>
      <p:cViewPr varScale="1">
        <p:scale>
          <a:sx n="71" d="100"/>
          <a:sy n="71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E40A5-44C4-403F-B251-A7BEF27C6BDC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92A92-CC51-4F71-A588-21F18BC131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92A92-CC51-4F71-A588-21F18BC131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92A92-CC51-4F71-A588-21F18BC131C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strips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-BabyTu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8900" y="0"/>
            <a:ext cx="2705100" cy="2392680"/>
          </a:xfrm>
          <a:prstGeom prst="rect">
            <a:avLst/>
          </a:prstGeom>
        </p:spPr>
      </p:pic>
      <p:pic>
        <p:nvPicPr>
          <p:cNvPr id="54274" name="Picture 2" descr="C:\Users\Dass\Pictures\v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777" y="457200"/>
            <a:ext cx="5690223" cy="1704975"/>
          </a:xfrm>
          <a:prstGeom prst="rect">
            <a:avLst/>
          </a:prstGeom>
          <a:noFill/>
        </p:spPr>
      </p:pic>
      <p:pic>
        <p:nvPicPr>
          <p:cNvPr id="54275" name="Picture 3" descr="C:\Users\Dass\Pictures\v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62200"/>
            <a:ext cx="9144000" cy="42682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57200" y="160020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567524" y="228600"/>
            <a:ext cx="8576476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8..Lest [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bZzev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cv</a:t>
            </a:r>
            <a:r>
              <a:rPr lang="en-US" sz="2400" u="sng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Q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walked fast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we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should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miss the train.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Laila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ran fast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she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should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miss the train.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if / As though: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[</a:t>
            </a:r>
            <a:r>
              <a:rPr lang="en-US" sz="2400" u="sng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hb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talks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if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knew everything.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talks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if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were a great leader.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1g Ask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present indefinite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Ask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past indefinite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1g Ask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past indefinite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j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Ask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present indefinite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</a:t>
            </a:r>
            <a:r>
              <a:rPr lang="en-US" sz="2400" dirty="0" err="1" smtClean="0">
                <a:solidFill>
                  <a:srgbClr val="0070C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WIN\Desktop\New folder\lonely-dog-standing-alone-railway-station-31124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1400"/>
            <a:ext cx="4343400" cy="304800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58"/>
          <a:stretch/>
        </p:blipFill>
        <p:spPr bwMode="auto">
          <a:xfrm>
            <a:off x="4953000" y="3505200"/>
            <a:ext cx="3810000" cy="297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1143000" y="2438400"/>
            <a:ext cx="90487" cy="106362"/>
          </a:xfrm>
          <a:prstGeom prst="downArrow">
            <a:avLst>
              <a:gd name="adj1" fmla="val 50000"/>
              <a:gd name="adj2" fmla="val 29386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3124200" y="2362200"/>
            <a:ext cx="95250" cy="106362"/>
          </a:xfrm>
          <a:prstGeom prst="downArrow">
            <a:avLst>
              <a:gd name="adj1" fmla="val 50000"/>
              <a:gd name="adj2" fmla="val 27917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6248400" y="2362200"/>
            <a:ext cx="74613" cy="106362"/>
          </a:xfrm>
          <a:prstGeom prst="downArrow">
            <a:avLst>
              <a:gd name="adj1" fmla="val 50000"/>
              <a:gd name="adj2" fmla="val 35638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304800" y="319229"/>
            <a:ext cx="8458200" cy="353943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/>
              <a:t> 	           </a:t>
            </a:r>
            <a:r>
              <a:rPr lang="en-US" sz="2800" u="sng" dirty="0" smtClean="0"/>
              <a:t>10.Unless </a:t>
            </a:r>
            <a:r>
              <a:rPr lang="en-US" sz="2800" u="sng" dirty="0" smtClean="0">
                <a:latin typeface="SutonnyMJ" pitchFamily="2" charset="0"/>
                <a:cs typeface="SutonnyMJ" pitchFamily="2" charset="0"/>
              </a:rPr>
              <a:t>[hw` </a:t>
            </a:r>
            <a:r>
              <a:rPr lang="en-US" sz="2800" u="sng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u="sng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u="sng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u="sng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u="sng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u="sng" dirty="0" smtClean="0">
                <a:latin typeface="SutonnyMJ" pitchFamily="2" charset="0"/>
                <a:cs typeface="SutonnyMJ" pitchFamily="2" charset="0"/>
              </a:rPr>
              <a:t>]</a:t>
            </a:r>
          </a:p>
          <a:p>
            <a:pPr lvl="0"/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2800" dirty="0" smtClean="0"/>
              <a:t>Unless    you work hard,        you can’t shine in life.</a:t>
            </a:r>
          </a:p>
          <a:p>
            <a:pPr lvl="0"/>
            <a:r>
              <a:rPr lang="en-US" sz="2800" dirty="0" smtClean="0"/>
              <a:t>Unless    you study well,         you will not pass.</a:t>
            </a:r>
          </a:p>
          <a:p>
            <a:r>
              <a:rPr lang="en-US" sz="2800" dirty="0" smtClean="0"/>
              <a:t> unless   </a:t>
            </a:r>
            <a:r>
              <a:rPr lang="en-US" sz="2800" b="1" dirty="0" smtClean="0"/>
              <a:t> Affirmative</a:t>
            </a:r>
            <a:r>
              <a:rPr lang="en-US" sz="2800" dirty="0" smtClean="0"/>
              <a:t>                       </a:t>
            </a:r>
            <a:r>
              <a:rPr lang="en-US" sz="2800" b="1" dirty="0" smtClean="0"/>
              <a:t>Negative </a:t>
            </a:r>
            <a:endParaRPr lang="en-US" sz="2800" dirty="0" smtClean="0"/>
          </a:p>
          <a:p>
            <a:r>
              <a:rPr lang="en-US" sz="2800" b="1" dirty="0" smtClean="0"/>
              <a:t> 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1g Ask  </a:t>
            </a:r>
            <a:r>
              <a:rPr lang="en-US" sz="2800" dirty="0" smtClean="0"/>
              <a:t>Negative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c‡ii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Ask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endParaRPr lang="en-US" sz="28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1116013" y="6751638"/>
            <a:ext cx="90487" cy="106362"/>
          </a:xfrm>
          <a:prstGeom prst="downArrow">
            <a:avLst>
              <a:gd name="adj1" fmla="val 50000"/>
              <a:gd name="adj2" fmla="val 29386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6" name="AutoShape 12"/>
          <p:cNvSpPr>
            <a:spLocks noChangeArrowheads="1"/>
          </p:cNvSpPr>
          <p:nvPr/>
        </p:nvSpPr>
        <p:spPr bwMode="auto">
          <a:xfrm>
            <a:off x="1785938" y="6751638"/>
            <a:ext cx="96837" cy="106362"/>
          </a:xfrm>
          <a:prstGeom prst="downArrow">
            <a:avLst>
              <a:gd name="adj1" fmla="val 50000"/>
              <a:gd name="adj2" fmla="val 27459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7" name="AutoShape 13"/>
          <p:cNvSpPr>
            <a:spLocks noChangeArrowheads="1"/>
          </p:cNvSpPr>
          <p:nvPr/>
        </p:nvSpPr>
        <p:spPr bwMode="auto">
          <a:xfrm>
            <a:off x="3041650" y="6751638"/>
            <a:ext cx="73025" cy="106362"/>
          </a:xfrm>
          <a:prstGeom prst="downArrow">
            <a:avLst>
              <a:gd name="adj1" fmla="val 50000"/>
              <a:gd name="adj2" fmla="val 36413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457200" y="2715399"/>
            <a:ext cx="7129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1" name="Picture 1" descr="C:\Users\Dass\Pictures\student-sleeping-desk-books-35321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3962400" cy="2459037"/>
          </a:xfrm>
          <a:prstGeom prst="rect">
            <a:avLst/>
          </a:prstGeom>
          <a:noFill/>
        </p:spPr>
      </p:pic>
      <p:pic>
        <p:nvPicPr>
          <p:cNvPr id="19" name="Picture 5" descr="C:\Users\soma\Downloads\22008050_1462995553820236_630669689050473759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86200"/>
            <a:ext cx="4002437" cy="2670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295729" y="43935"/>
            <a:ext cx="8467271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</a:t>
            </a:r>
            <a:r>
              <a:rPr lang="en-US" sz="2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Until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[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hZÿb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ch©šÍ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We walked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until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we became tired.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Wait here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until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 return/he returns.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12.Till </a:t>
            </a:r>
            <a:r>
              <a:rPr lang="en-US" sz="2400" u="sng" dirty="0" smtClean="0"/>
              <a:t>[</a:t>
            </a:r>
            <a:r>
              <a:rPr lang="en-US" sz="2400" u="sng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ch©šÍ</a:t>
            </a:r>
            <a:r>
              <a:rPr lang="en-US" sz="2400" u="sng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Wait here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till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I do not come back.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Stay  there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till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 finish writing a letter.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           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 Who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[</a:t>
            </a:r>
            <a:r>
              <a:rPr lang="en-US" sz="2400" u="sng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h-‡m,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whwb-wZwb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 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mvaviYZ</a:t>
            </a:r>
            <a:r>
              <a:rPr lang="en-US" sz="2400" u="sng" dirty="0" smtClean="0">
                <a:solidFill>
                  <a:srgbClr val="C00000"/>
                </a:solidFill>
              </a:rPr>
              <a:t> </a:t>
            </a:r>
            <a:r>
              <a:rPr lang="en-US" sz="2400" u="sng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e¨w³i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ÿ‡Î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e‡m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</a:p>
          <a:p>
            <a:pPr lvl="0"/>
            <a:r>
              <a:rPr lang="en-US" sz="2400" b="1" dirty="0" smtClean="0"/>
              <a:t>A.  This is the boy</a:t>
            </a:r>
            <a:r>
              <a:rPr lang="en-US" sz="2400" dirty="0" smtClean="0"/>
              <a:t>      </a:t>
            </a:r>
            <a:r>
              <a:rPr lang="en-US" sz="2400" b="1" u="sng" dirty="0" smtClean="0">
                <a:solidFill>
                  <a:srgbClr val="C00000"/>
                </a:solidFill>
              </a:rPr>
              <a:t>who</a:t>
            </a:r>
            <a:r>
              <a:rPr lang="en-US" sz="2400" dirty="0" smtClean="0"/>
              <a:t>        came here.</a:t>
            </a:r>
          </a:p>
          <a:p>
            <a:pPr lvl="0"/>
            <a:r>
              <a:rPr lang="en-US" sz="2400" b="1" dirty="0" smtClean="0"/>
              <a:t>B.  He saw the man    </a:t>
            </a:r>
            <a:r>
              <a:rPr lang="en-US" sz="2400" b="1" dirty="0" smtClean="0">
                <a:solidFill>
                  <a:srgbClr val="C00000"/>
                </a:solidFill>
              </a:rPr>
              <a:t>who</a:t>
            </a:r>
            <a:r>
              <a:rPr lang="en-US" sz="2400" dirty="0" smtClean="0"/>
              <a:t>      was catching fish.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C:\Users\WIN\Pictures\DSC00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3400"/>
            <a:ext cx="4114800" cy="2286000"/>
          </a:xfrm>
          <a:prstGeom prst="rect">
            <a:avLst/>
          </a:prstGeom>
          <a:noFill/>
        </p:spPr>
      </p:pic>
      <p:pic>
        <p:nvPicPr>
          <p:cNvPr id="15" name="Picture 2" descr="S:\Wallpaper\New folder\BoyswillbeBoysAmyBurtonSto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67200"/>
            <a:ext cx="4267200" cy="22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609600" y="160020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304800" y="304800"/>
            <a:ext cx="8558625" cy="28931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Which &amp; That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[‡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hwU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--‡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mwU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mvaviYZ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e¯‘i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ÿ‡Î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e‡m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is the book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bought yesterday.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is a grammar book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would be read carefully.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Rather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..than [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eis</a:t>
            </a:r>
            <a:r>
              <a:rPr lang="en-US" sz="2800" u="sng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   would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rather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starve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steal.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would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rather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speaking truth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lie.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36"/>
          <a:stretch/>
        </p:blipFill>
        <p:spPr>
          <a:xfrm>
            <a:off x="414337" y="3352800"/>
            <a:ext cx="8394929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04800" y="381000"/>
            <a:ext cx="8534401" cy="2985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 While [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hLb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.. ..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ZLb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Present   indefinite     while    present continuous.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Past        indefinite     while    past continuous.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Future    indefinite     while    future continuous.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While I was walking in my garden I saw a very nice bird.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While I am reading,  he disturbs me.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74168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3733800"/>
            <a:ext cx="5105400" cy="274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304800" y="236429"/>
            <a:ext cx="88392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32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 As.....as  </a:t>
            </a:r>
            <a:r>
              <a:rPr kumimoji="0" lang="en-US" sz="32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[‡</a:t>
            </a:r>
            <a:r>
              <a:rPr kumimoji="0" lang="en-US" sz="32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hgb</a:t>
            </a:r>
            <a:r>
              <a:rPr kumimoji="0" lang="en-US" sz="32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. . . . ‡</a:t>
            </a:r>
            <a:r>
              <a:rPr kumimoji="0" lang="en-US" sz="3200" b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Zgb,gZ</a:t>
            </a:r>
            <a:r>
              <a:rPr kumimoji="0" lang="en-US" sz="32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1600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Her teeth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bright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pearls. I am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tall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8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She is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good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her  mother.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In spite of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[</a:t>
            </a:r>
            <a:r>
              <a:rPr kumimoji="0" lang="en-US" sz="3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m‡Ë¡I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spite of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his poverty, he is honest.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spite of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having merit he could not pass.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: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733800" cy="3014663"/>
          </a:xfrm>
          <a:prstGeom prst="rect">
            <a:avLst/>
          </a:prstGeom>
          <a:noFill/>
        </p:spPr>
      </p:pic>
      <p:pic>
        <p:nvPicPr>
          <p:cNvPr id="15" name="Picture 2" descr="eventsstyle.com_1601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429000"/>
            <a:ext cx="41505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228600" y="381000"/>
            <a:ext cx="8424424" cy="2893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 only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..but also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[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ïay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&amp; 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GUvBbv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…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IUvI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e‡U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is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 only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good student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but also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good player.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is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 only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liar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but also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cheat.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Both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.and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DfqB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Both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shimul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shume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have done the work.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is   weak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in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nglish and physics.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Dass\Downloads\ffg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05200"/>
            <a:ext cx="3733800" cy="2819400"/>
          </a:xfrm>
          <a:prstGeom prst="rect">
            <a:avLst/>
          </a:prstGeom>
          <a:noFill/>
        </p:spPr>
      </p:pic>
      <p:pic>
        <p:nvPicPr>
          <p:cNvPr id="15" name="Picture 5" descr="C:\Users\soma\Downloads\21765077_1462996527153472_12785302560652608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81400"/>
            <a:ext cx="38608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304800" y="293325"/>
            <a:ext cx="8372805" cy="2954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21.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Either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..or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[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GB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Rb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. .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H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Rb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/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nq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GwU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. .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bq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H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wU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Either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he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his brother has done the work.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Either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Rabi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or    </a:t>
            </a:r>
            <a:r>
              <a:rPr lang="en-US" sz="32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Nazrul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will go.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22.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Neither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[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GwU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bq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. . . 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HwUI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bq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Neither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you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 have done the work.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will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neither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read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write.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352800"/>
            <a:ext cx="4191000" cy="2967037"/>
          </a:xfrm>
          <a:prstGeom prst="rect">
            <a:avLst/>
          </a:prstGeom>
        </p:spPr>
      </p:pic>
      <p:pic>
        <p:nvPicPr>
          <p:cNvPr id="15" name="Picture 2" descr="E:\My Final Content\image bangla 8\dui bigha jomi\bd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8999"/>
            <a:ext cx="3886200" cy="309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219200"/>
            <a:ext cx="6019800" cy="2198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2514600" y="304800"/>
            <a:ext cx="4114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Individual work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304800" y="3581400"/>
            <a:ext cx="8458200" cy="24699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050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Though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man is rich,      …………………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Though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is poor,          ……………….......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C……………………..,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he  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</a:t>
            </a:r>
            <a:r>
              <a:rPr lang="en-US" sz="24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walk.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D.He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runs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fast  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 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………………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E...........................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that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may/can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live.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F.We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take exercise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that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676400"/>
            <a:ext cx="6934201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3195546" y="381000"/>
            <a:ext cx="2140587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Pair work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4419600"/>
            <a:ext cx="838200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If</a:t>
            </a:r>
            <a:r>
              <a:rPr lang="en-US" sz="2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you  become  a   kind,……………………………….(1</a:t>
            </a:r>
            <a:r>
              <a:rPr lang="en-US" sz="2400" baseline="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st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conditional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If</a:t>
            </a:r>
            <a:r>
              <a:rPr lang="en-US" sz="2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you became  a   kind, ……………………….(2</a:t>
            </a:r>
            <a:r>
              <a:rPr lang="en-US" sz="2400" baseline="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nd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conditional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If</a:t>
            </a:r>
            <a:r>
              <a:rPr lang="en-US" sz="2400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you had  become  a   kind ,…………………... (3</a:t>
            </a:r>
            <a:r>
              <a:rPr lang="en-US" sz="2400" baseline="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rd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conditional)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057400"/>
            <a:ext cx="6858000" cy="36009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Azmeri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Akhter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 (English),</a:t>
            </a:r>
          </a:p>
          <a:p>
            <a:pPr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MPO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INDEX 211367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Bishwa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Zaker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Manjil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Alia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Madrasah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azmery198@gmail.com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Air-Contact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0171967913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0" y="381001"/>
            <a:ext cx="9144000" cy="1219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PREPARED&amp; </a:t>
            </a:r>
            <a:r>
              <a:rPr lang="en-US" sz="66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US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RESENTED</a:t>
            </a:r>
            <a:r>
              <a:rPr lang="en-US" sz="71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</a:t>
            </a:r>
            <a:endParaRPr lang="en-US" sz="8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33400" y="1981200"/>
            <a:ext cx="484632" cy="388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6924" y="1140245"/>
            <a:ext cx="6273075" cy="2212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3131412" y="457200"/>
            <a:ext cx="2272417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GROUP WORK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3810000"/>
            <a:ext cx="8305800" cy="2554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As  soon as        </a:t>
            </a:r>
            <a:r>
              <a:rPr lang="en-US" sz="2000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I reached school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   ……………………………………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2.No sooner had [</a:t>
            </a:r>
            <a:r>
              <a:rPr lang="en-US" sz="2000" u="sng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n‡Z</a:t>
            </a:r>
            <a:r>
              <a:rPr lang="en-US" sz="2000" u="sng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u="sng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lang="en-US" sz="2000" u="sng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000" u="sng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n‡ZB</a:t>
            </a:r>
            <a:r>
              <a:rPr lang="en-US" sz="2000" u="sng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lang="en-US" sz="1100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No sooner had</a:t>
            </a:r>
            <a:r>
              <a:rPr lang="en-US" sz="2000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we  reached the station </a:t>
            </a:r>
            <a:r>
              <a:rPr lang="en-US" sz="2000" b="1" u="sng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han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…………………………………..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Scarcely had</a:t>
            </a:r>
            <a:r>
              <a:rPr lang="en-US" sz="2000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we  reached the station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when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………………………………………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Hardly had</a:t>
            </a:r>
            <a:r>
              <a:rPr lang="en-US" sz="2000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  we  reached the station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when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……………………………………………..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228600"/>
            <a:ext cx="4343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Evalution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0" y="1371600"/>
            <a:ext cx="8077200" cy="304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Neither      you     nor,…………...</a:t>
            </a:r>
            <a:endParaRPr lang="en-US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will      neither   read   nor……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Either he  or  you……….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.He is  talent   both……………..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74066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ghor.png"/>
          <p:cNvPicPr>
            <a:picLocks noChangeAspect="1" noChangeArrowheads="1"/>
          </p:cNvPicPr>
          <p:nvPr/>
        </p:nvPicPr>
        <p:blipFill>
          <a:blip r:embed="rId3" cstate="print"/>
          <a:srcRect l="11333" r="19333" b="7143"/>
          <a:stretch>
            <a:fillRect/>
          </a:stretch>
        </p:blipFill>
        <p:spPr bwMode="auto">
          <a:xfrm>
            <a:off x="1" y="381000"/>
            <a:ext cx="3429000" cy="25908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106" y="609600"/>
            <a:ext cx="2730894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667000" y="838200"/>
            <a:ext cx="3550332" cy="830997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 Task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How-to-Write-Mission-Statement-for-a-Fun-Committ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5895976"/>
            <a:ext cx="6858000" cy="9620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33400" y="2895600"/>
            <a:ext cx="8382000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 only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.but also-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and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Either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...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Neither….nor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spite of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Who-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Which-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Rather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3048000"/>
            <a:ext cx="259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Unless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Untill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Till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…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that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that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if / As though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3733800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high time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Though/ Although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soon as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 sooner had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2057400"/>
            <a:ext cx="3849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 down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Bangla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meaning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5043" y="2814145"/>
            <a:ext cx="7290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VERY MUCH</a:t>
            </a:r>
            <a:endParaRPr lang="en-US" sz="5400" b="1" i="1" cap="none" spc="0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899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VERY MUCH</a:t>
            </a:r>
            <a:endParaRPr lang="en-US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22" name="Picture 6" descr="dove gif photo: dove 000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0946"/>
            <a:ext cx="9144000" cy="54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3786" y="5239406"/>
            <a:ext cx="6920654" cy="228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231008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0.17454 L -0.025 0.68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2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-0.0551 L -0.05 0.4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IN\Pictures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6012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2362200"/>
            <a:ext cx="4807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Lesson  Introduction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0" y="3124200"/>
            <a:ext cx="6934200" cy="2362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33CC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33CC"/>
                </a:solidFill>
              </a:rPr>
              <a:t>Class:Nine&amp;Ten</a:t>
            </a:r>
            <a:endParaRPr lang="en-US" sz="2400" dirty="0" smtClean="0">
              <a:solidFill>
                <a:srgbClr val="FF33CC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33CC"/>
                </a:solidFill>
              </a:rPr>
              <a:t>Sub:English</a:t>
            </a:r>
            <a:r>
              <a:rPr lang="en-US" sz="2400" dirty="0" smtClean="0">
                <a:solidFill>
                  <a:srgbClr val="FF33CC"/>
                </a:solidFill>
              </a:rPr>
              <a:t>  </a:t>
            </a:r>
          </a:p>
          <a:p>
            <a:pPr algn="ctr"/>
            <a:r>
              <a:rPr lang="en-US" sz="2400" dirty="0" smtClean="0">
                <a:solidFill>
                  <a:srgbClr val="FF33CC"/>
                </a:solidFill>
              </a:rPr>
              <a:t> Total SS:62  </a:t>
            </a:r>
          </a:p>
          <a:p>
            <a:pPr algn="ctr"/>
            <a:r>
              <a:rPr lang="en-US" sz="2400" dirty="0" smtClean="0">
                <a:solidFill>
                  <a:srgbClr val="FF33CC"/>
                </a:solidFill>
              </a:rPr>
              <a:t>Time:40  minutes.</a:t>
            </a:r>
          </a:p>
          <a:p>
            <a:pPr algn="ctr"/>
            <a:r>
              <a:rPr lang="en-US" sz="2400" dirty="0" err="1" smtClean="0">
                <a:solidFill>
                  <a:srgbClr val="FF33CC"/>
                </a:solidFill>
              </a:rPr>
              <a:t>Date:01.01.2022</a:t>
            </a:r>
            <a:endParaRPr lang="en-US" sz="24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0"/>
            <a:ext cx="4325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Warming  up</a:t>
            </a:r>
            <a:endParaRPr lang="en-US" sz="4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04800" y="914400"/>
            <a:ext cx="8534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Read    these    sentences    silently  and  complete      it.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76400"/>
            <a:ext cx="6793848" cy="1815882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/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Fahim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ran fast   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lest…………………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He talks           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if……………………….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Her teeth         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bright……………………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38200" y="5943600"/>
            <a:ext cx="655865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Could you guess what  your lesson is today?</a:t>
            </a:r>
            <a:endParaRPr lang="en-US" sz="2800" dirty="0"/>
          </a:p>
        </p:txBody>
      </p:sp>
      <p:pic>
        <p:nvPicPr>
          <p:cNvPr id="13" name="Picture 2" descr="C:\Users\Dass\Downloads\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67056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\Pictures\b75d2d959415a915e612270cbcc3f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9525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1524000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Todays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lesson  is</a:t>
            </a:r>
          </a:p>
          <a:p>
            <a:pPr algn="ctr"/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667000"/>
            <a:ext cx="4746646" cy="1754326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Completing Sentence.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2857547" y="-1973758"/>
            <a:ext cx="46862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2857546" y="-1944467"/>
            <a:ext cx="48322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Learning  outcomes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6" name="Picture 4" descr="C:\Users\WIN\Pictures\01c071f0d7c07f5f5c6173db1e69ea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0" y="1295400"/>
            <a:ext cx="43320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Learning outcomes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2362200"/>
            <a:ext cx="62484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After learning this lesson, Students can know: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1.What  is    completing  Sentence ?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2.To  know various rules of completing  Sentence 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r>
              <a:rPr lang="en-US" sz="2400" dirty="0" smtClean="0">
                <a:solidFill>
                  <a:srgbClr val="FFFF00"/>
                </a:solidFill>
              </a:rPr>
              <a:t>	            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3.How can  we complete it?</a:t>
            </a:r>
          </a:p>
        </p:txBody>
      </p:sp>
    </p:spTree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7" name="AutoShape 11"/>
          <p:cNvSpPr>
            <a:spLocks noChangeArrowheads="1"/>
          </p:cNvSpPr>
          <p:nvPr/>
        </p:nvSpPr>
        <p:spPr bwMode="auto">
          <a:xfrm>
            <a:off x="1295400" y="2590800"/>
            <a:ext cx="188843" cy="111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7162800" y="2590800"/>
            <a:ext cx="303144" cy="111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0" y="381000"/>
            <a:ext cx="76432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1.As  soon as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(</a:t>
            </a:r>
            <a:r>
              <a:rPr lang="en-US" sz="2400" u="sng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hBgvÎ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………..</a:t>
            </a:r>
            <a:r>
              <a:rPr lang="en-US" sz="2400" u="sng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mBgvÎ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)</a:t>
            </a:r>
            <a:endParaRPr kumimoji="0" lang="en-US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0" y="933777"/>
            <a:ext cx="914400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As  soon as       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 reached school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                   the bell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past indefinite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past indefinite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2.No sooner had [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</a:t>
            </a:r>
            <a:r>
              <a:rPr lang="en-US" sz="2400" u="sng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n</a:t>
            </a:r>
            <a:r>
              <a:rPr lang="en-US" sz="2400" u="sng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ZB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No sooner had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we gone to school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than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the teacher entered the class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past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perfect                   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past     indefinite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Scarcely had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we </a:t>
            </a:r>
            <a:r>
              <a:rPr lang="en-US" sz="2400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gone to school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when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the teacher entered the class.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past perfect                      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past indefinite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Hardly had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we </a:t>
            </a:r>
            <a:r>
              <a:rPr lang="en-US" sz="2400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gone to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school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when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the teacher entered the class.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past perfect        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past indefinite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19600"/>
            <a:ext cx="4038600" cy="228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2" descr="F:\azmery\IMG_20161013_110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67200"/>
            <a:ext cx="4191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4800" y="0"/>
            <a:ext cx="8610600" cy="4647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3. If [</a:t>
            </a:r>
            <a:r>
              <a:rPr lang="en-US" sz="2800" u="sng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hw`I</a:t>
            </a:r>
            <a:r>
              <a:rPr lang="en-US" sz="2800" u="sng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u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use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conditional) May/ Can/Will/Could/would</a:t>
            </a:r>
            <a:endParaRPr kumimoji="0" lang="en-US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If </a:t>
            </a:r>
            <a:r>
              <a:rPr lang="en-US" sz="2800" u="sng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you works hard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you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will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pass.(1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conditional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lang="en-US" sz="2800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Present indefinite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you worked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hard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,you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would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succeed.(2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conditional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           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Past indefinite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you had worked hard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you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would have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shine in life. (3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             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Past perfect </a:t>
            </a:r>
            <a:endParaRPr lang="en-US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conditional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4. It is high time + past indefinite (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GLbB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Dchy³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mgq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It is high time, we started our journey.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WIN\Desktop\New folder\lonely-dog-standing-alone-railway-station-31124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724400"/>
            <a:ext cx="4038600" cy="2133600"/>
          </a:xfrm>
          <a:prstGeom prst="rect">
            <a:avLst/>
          </a:prstGeom>
          <a:noFill/>
        </p:spPr>
      </p:pic>
      <p:pic>
        <p:nvPicPr>
          <p:cNvPr id="12" name="Picture 2" descr="C:\Users\Public\Pictures\Sample Pictures\Screenshot_2016-06-16-13-31-22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 r="2222" b="14815"/>
          <a:stretch>
            <a:fillRect/>
          </a:stretch>
        </p:blipFill>
        <p:spPr bwMode="auto">
          <a:xfrm>
            <a:off x="4419600" y="4648200"/>
            <a:ext cx="420624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429001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3400" y="171313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533400" y="304800"/>
            <a:ext cx="8229600" cy="35240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5.Though/Although [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hw`I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.. ..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ZeyI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Though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man is rich,      he is dishonest.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Though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is poor,             he is not unhappy.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6.So . .  . . that [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G</a:t>
            </a:r>
            <a:r>
              <a:rPr lang="en-US" sz="2400" u="sng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Zv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.. .. </a:t>
            </a:r>
            <a:r>
              <a:rPr lang="en-US" sz="2400" u="sng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h]</a:t>
            </a:r>
            <a:endParaRPr kumimoji="0" lang="en-US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is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weak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he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walk.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runs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fast  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 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 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 not 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overtake him.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7.So that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hvi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d</a:t>
            </a:r>
            <a:r>
              <a:rPr lang="en-US" sz="2400" u="sng" dirty="0" err="1" smtClean="0"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j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lang="en-US" sz="2400" u="sng" dirty="0" smtClean="0">
                <a:latin typeface="SutonnyMJ" pitchFamily="2" charset="0"/>
                <a:ea typeface="Calibri" pitchFamily="34" charset="0"/>
                <a:cs typeface="SutonnyMJ" pitchFamily="2" charset="0"/>
              </a:rPr>
              <a:t>‡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hb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itchFamily="34" charset="0"/>
                <a:cs typeface="SutonnyMJ" pitchFamily="2" charset="0"/>
              </a:rPr>
              <a:t>]</a:t>
            </a:r>
            <a:endParaRPr kumimoji="0" lang="en-US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eat food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that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may/can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live.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We take exercise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that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fit.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4495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69" name="Picture 1" descr="C:\Users\Dass\Pictures\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038600"/>
            <a:ext cx="3857625" cy="2419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43625823"/>
      </p:ext>
    </p:extLst>
  </p:cSld>
  <p:clrMapOvr>
    <a:masterClrMapping/>
  </p:clrMapOvr>
  <p:transition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701</Words>
  <Application>Microsoft Office PowerPoint</Application>
  <PresentationFormat>On-screen Show (4:3)</PresentationFormat>
  <Paragraphs>171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SATTER</dc:creator>
  <cp:lastModifiedBy>User</cp:lastModifiedBy>
  <cp:revision>319</cp:revision>
  <dcterms:created xsi:type="dcterms:W3CDTF">2006-08-16T00:00:00Z</dcterms:created>
  <dcterms:modified xsi:type="dcterms:W3CDTF">2021-12-25T10:22:35Z</dcterms:modified>
</cp:coreProperties>
</file>