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931"/>
    <a:srgbClr val="DF2D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4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9DEDD-B28F-44C1-9CA5-8BE4C0CCA83F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6D5D-CE7F-4004-86C9-52E34A60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&#2478;&#2503;&#2482;&#2435;-azmery1986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bzm\Pictures\rain-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458199" cy="60197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762000"/>
            <a:ext cx="50097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স্বাগতম</a:t>
            </a:r>
            <a:endParaRPr lang="en-US" sz="1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57200"/>
            <a:ext cx="4307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৩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সমার্থক দ্বন্দ্ব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219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C000"/>
                </a:solidFill>
              </a:rPr>
              <a:t>উদাহরণঃ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257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ক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হাড়ি ও পাতিল=হাড়ি-পাতিল।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257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খ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হাট ও বাজার=হাট-বাজার।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bzm\Pictures\DSC_0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038600" cy="3276600"/>
          </a:xfrm>
          <a:prstGeom prst="rect">
            <a:avLst/>
          </a:prstGeom>
          <a:noFill/>
        </p:spPr>
      </p:pic>
      <p:pic>
        <p:nvPicPr>
          <p:cNvPr id="5123" name="Picture 3" descr="C:\Users\bzm\Pictures\h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416052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609600"/>
            <a:ext cx="45592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৪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বিপরীতার্থক দ্বন্দ্ব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105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ক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bn-IN" sz="2800" dirty="0" smtClean="0">
                <a:solidFill>
                  <a:srgbClr val="FF0000"/>
                </a:solidFill>
              </a:rPr>
              <a:t>ধনী ও দরিদ্র=ধনী-দরিদ্র।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105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খ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bn-IN" sz="2800" dirty="0" smtClean="0">
                <a:solidFill>
                  <a:srgbClr val="FF0000"/>
                </a:solidFill>
              </a:rPr>
              <a:t>ভাল ও মন্দ=ভাল-মন্দ।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219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C000"/>
                </a:solidFill>
              </a:rPr>
              <a:t>উদাহরণঃ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bzm\Pictures\Patiya-CTG-news-23.6.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572000" cy="3257550"/>
          </a:xfrm>
          <a:prstGeom prst="rect">
            <a:avLst/>
          </a:prstGeom>
          <a:noFill/>
        </p:spPr>
      </p:pic>
      <p:pic>
        <p:nvPicPr>
          <p:cNvPr id="6147" name="Picture 3" descr="C:\Users\bzm\Pictures\Quran-PNG-image-1-500x3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3804679" cy="2724150"/>
          </a:xfrm>
          <a:prstGeom prst="rect">
            <a:avLst/>
          </a:prstGeom>
          <a:noFill/>
        </p:spPr>
      </p:pic>
      <p:pic>
        <p:nvPicPr>
          <p:cNvPr id="6148" name="Picture 4" descr="C:\Users\bzm\Pictures\342354657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895600"/>
            <a:ext cx="35814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735" y="457200"/>
            <a:ext cx="2959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৫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অলুক দ্বন্দ্ব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0916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C000"/>
                </a:solidFill>
              </a:rPr>
              <a:t>উদাহরণঃ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ক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দুধে ও ভাতে=দুধে-ভাতে।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486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খ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কোলে ও পিঠে=কোলে-পিঠে।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bzm\Pictures\ertyu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419600" cy="3740150"/>
          </a:xfrm>
          <a:prstGeom prst="rect">
            <a:avLst/>
          </a:prstGeom>
          <a:noFill/>
        </p:spPr>
      </p:pic>
      <p:pic>
        <p:nvPicPr>
          <p:cNvPr id="7171" name="Picture 3" descr="F:\New folder\IMG_20171219_160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525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খ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ইট,কাঠ ও পাথর=ইট-কাঠ-পাথর।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1735" y="457200"/>
            <a:ext cx="3334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৬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বহুপদী দ্বন্দ্ব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0916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C000"/>
                </a:solidFill>
              </a:rPr>
              <a:t>উদাহরণঃ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25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ক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আমরা=আমি,তুমি এবং সে।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New folder\IMG_20171221_144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8051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0499" y="457200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একক কাজ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38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***উল্লেখিত উদাহরণ ছাড়া অলুক দ্বন্দ্বের তিনটি উদাহরণ লিখ।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3946" y="381000"/>
            <a:ext cx="6797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তৎপুরুষ সমাসের প্রকারভেদ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066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</a:rPr>
              <a:t>২য়া তৎপুরুষ(২য়া বিভক্তি লোপ পায়)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44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C000"/>
                </a:solidFill>
              </a:rPr>
              <a:t>উদাহরণঃ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</a:rPr>
              <a:t>ক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bn-IN" sz="2400" dirty="0" smtClean="0">
                <a:solidFill>
                  <a:srgbClr val="0070C0"/>
                </a:solidFill>
              </a:rPr>
              <a:t>বধূকে বরণ=বধূবরণ।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5181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</a:rPr>
              <a:t>খ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bn-IN" sz="2400" dirty="0" smtClean="0">
                <a:solidFill>
                  <a:srgbClr val="0070C0"/>
                </a:solidFill>
              </a:rPr>
              <a:t>বইকে পড়া= বই পড়া।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bzm\Pictures\ywviœeK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3657600" cy="3086100"/>
          </a:xfrm>
          <a:prstGeom prst="rect">
            <a:avLst/>
          </a:prstGeom>
          <a:noFill/>
        </p:spPr>
      </p:pic>
      <p:pic>
        <p:nvPicPr>
          <p:cNvPr id="2051" name="Picture 3" descr="C:\Users\bzm\Pictures\image_131066.teengirl-reading-boo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812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518" y="435114"/>
            <a:ext cx="7377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৩য়া তৎপুরুষ(৩য়া বিভক্তি লোপ পায়)</a:t>
            </a:r>
            <a:endParaRPr 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990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</a:rPr>
              <a:t>উদাহরণঃ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</a:rPr>
              <a:t>ক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r>
              <a:rPr lang="bn-IN" sz="2400" dirty="0" smtClean="0">
                <a:solidFill>
                  <a:srgbClr val="C00000"/>
                </a:solidFill>
              </a:rPr>
              <a:t>রক্তাক্ত=রক্ত দ্বারা অক্ত।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181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</a:rPr>
              <a:t>খ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r>
              <a:rPr lang="bn-IN" sz="2400" dirty="0" smtClean="0">
                <a:solidFill>
                  <a:srgbClr val="C00000"/>
                </a:solidFill>
              </a:rPr>
              <a:t>লাঙ্গল চষা=লাঙ্গল দ্বারা চষা।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bzm\Pictures\image-39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3848100" cy="3573463"/>
          </a:xfrm>
          <a:prstGeom prst="rect">
            <a:avLst/>
          </a:prstGeom>
          <a:noFill/>
        </p:spPr>
      </p:pic>
      <p:pic>
        <p:nvPicPr>
          <p:cNvPr id="1026" name="Picture 2" descr="C:\Users\bzm\Pictures\WzcWvUP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3429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3400"/>
            <a:ext cx="651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</a:rPr>
              <a:t>৪র্থী তৎপুরুষ(৪র্থী বিভক্তি লোপ পায়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bn-IN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99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উদাহরণ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4621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</a:rPr>
              <a:t>ক।বালিকাদের জন্য বিদ্যালয়=বালিকাবিদ্যালয়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105400"/>
            <a:ext cx="3834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solidFill>
                  <a:srgbClr val="C00000"/>
                </a:solidFill>
              </a:rPr>
              <a:t>খ।পাগলাদের জন্য গারদ=পাগলাগারদ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bzm\Pictures\1486569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962400" cy="3476554"/>
          </a:xfrm>
          <a:prstGeom prst="rect">
            <a:avLst/>
          </a:prstGeom>
          <a:noFill/>
        </p:spPr>
      </p:pic>
      <p:pic>
        <p:nvPicPr>
          <p:cNvPr id="4099" name="Picture 3" descr="C:\Users\bzm\Pictures\18803740_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0"/>
            <a:ext cx="430578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57200"/>
            <a:ext cx="7544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৫মী তৎপুরুষয়(৫মী বিভক্তি লোপ পায়)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99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উদাহরণ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334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ক।গাছ থেকে পড়া=গাছপড়া।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533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খ।আগা থেকে গোড়া=আগাগোড়া।</a:t>
            </a:r>
            <a:endParaRPr lang="en-US" sz="2400" dirty="0"/>
          </a:p>
        </p:txBody>
      </p:sp>
      <p:pic>
        <p:nvPicPr>
          <p:cNvPr id="5122" name="Picture 2" descr="C:\Users\bzm\Pictures\cms.somewhereinblog.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286250" cy="3581400"/>
          </a:xfrm>
          <a:prstGeom prst="rect">
            <a:avLst/>
          </a:prstGeom>
          <a:noFill/>
        </p:spPr>
      </p:pic>
      <p:pic>
        <p:nvPicPr>
          <p:cNvPr id="5123" name="Picture 3" descr="C:\Users\bzm\Pictures\yvwveKZ`Z;`;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9147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"/>
            <a:ext cx="81660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৬ষ্ঠী তৎপুরুষ(৬ষ্ঠী বিভক্তি লোপ পায়</a:t>
            </a:r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ক।উকিলের কর্ম=ওকালতি</a:t>
            </a:r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638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খ।গ্রন্থের আগার=গ্রন্থাগার।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99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</a:rPr>
              <a:t>উদাহরণ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bzm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886200" cy="3581400"/>
          </a:xfrm>
          <a:prstGeom prst="rect">
            <a:avLst/>
          </a:prstGeom>
          <a:noFill/>
        </p:spPr>
      </p:pic>
      <p:pic>
        <p:nvPicPr>
          <p:cNvPr id="6147" name="Picture 3" descr="C:\Users\bzm\Pictures\OhWcv¦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0"/>
            <a:ext cx="43338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33400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শিক্ষক পরিচিতি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62000" y="1828800"/>
            <a:ext cx="637032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1600200"/>
            <a:ext cx="3352800" cy="4572000"/>
          </a:xfrm>
          <a:prstGeom prst="rect">
            <a:avLst/>
          </a:prstGeom>
          <a:solidFill>
            <a:srgbClr val="DF2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আজমেরী আক্তার</a:t>
            </a:r>
          </a:p>
          <a:p>
            <a:pPr algn="ctr"/>
            <a:r>
              <a:rPr lang="bn-IN" sz="2400" dirty="0" smtClean="0"/>
              <a:t>(সহকারী শিক্ষক)</a:t>
            </a:r>
          </a:p>
          <a:p>
            <a:pPr algn="ctr"/>
            <a:r>
              <a:rPr lang="bn-IN" sz="2400" dirty="0" smtClean="0"/>
              <a:t>বিশ্ব জাকের মঞ্জিল আলিয়া কামিল মাদরাসা।</a:t>
            </a:r>
          </a:p>
          <a:p>
            <a:pPr algn="ctr"/>
            <a:r>
              <a:rPr lang="bn-IN" sz="2400" dirty="0" smtClean="0"/>
              <a:t>সদরপুর,ফরিদপুর।</a:t>
            </a:r>
          </a:p>
          <a:p>
            <a:pPr algn="ctr"/>
            <a:r>
              <a:rPr lang="bn-IN" sz="2400" dirty="0" smtClean="0">
                <a:hlinkClick r:id="rId2"/>
              </a:rPr>
              <a:t>ইমেলঃ-</a:t>
            </a:r>
            <a:r>
              <a:rPr lang="en-US" sz="2400" dirty="0" err="1" smtClean="0">
                <a:hlinkClick r:id="rId2"/>
              </a:rPr>
              <a:t>azmery1986@gmail.com</a:t>
            </a:r>
            <a:endParaRPr lang="en-US" sz="2400" dirty="0" smtClean="0"/>
          </a:p>
          <a:p>
            <a:pPr algn="ctr"/>
            <a:r>
              <a:rPr lang="bn-IN" sz="2400" dirty="0" smtClean="0"/>
              <a:t>মোবাইলঃ-০১৭১৯৬৭৯১৩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"/>
            <a:ext cx="79896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৭মী তৎপুরুষ(৭মী বিভক্তি লোপ পায়)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99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</a:rPr>
              <a:t>উদাহরণ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638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ক।ক্ষুধায় আর্ত=ক্ষুধার্ত</a:t>
            </a:r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638800"/>
            <a:ext cx="3657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খ।গাছে পাকা=গাছ পাকা।</a:t>
            </a:r>
            <a:endParaRPr lang="en-US" sz="2400" dirty="0"/>
          </a:p>
        </p:txBody>
      </p:sp>
      <p:pic>
        <p:nvPicPr>
          <p:cNvPr id="7170" name="Picture 2" descr="C:\Users\bzm\Pictures\Child-hunger-Mala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267200" cy="3657600"/>
          </a:xfrm>
          <a:prstGeom prst="rect">
            <a:avLst/>
          </a:prstGeom>
          <a:noFill/>
        </p:spPr>
      </p:pic>
      <p:pic>
        <p:nvPicPr>
          <p:cNvPr id="7171" name="Picture 3" descr="C:\Users\bzm\Pictures\Sh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1722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95600" y="533400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181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ক.৪র্থী ও ৬ষ্ঠী বিভক্তি যোগে দুটি ব্যাসবাক্য নির্ণয় করে সমস্ত পদ লিখ।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457200"/>
            <a:ext cx="3203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নঞ তৎপুরুষ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66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</a:rPr>
              <a:t>উদাহরণ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05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ক।নয় ভদ্র=অভদ্র।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105400"/>
            <a:ext cx="244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23E931"/>
                </a:solidFill>
              </a:rPr>
              <a:t>খ।নয় সুখ=অসুখ</a:t>
            </a:r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bzm\Pictures\indexhWcvU¡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28800"/>
            <a:ext cx="4343400" cy="3048000"/>
          </a:xfrm>
          <a:prstGeom prst="rect">
            <a:avLst/>
          </a:prstGeom>
          <a:noFill/>
        </p:spPr>
      </p:pic>
      <p:pic>
        <p:nvPicPr>
          <p:cNvPr id="8195" name="Picture 3" descr="C:\Users\bzm\Pictures\chutk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3733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7521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অলুক তৎপুরুষ(বিভক্তি লোপ পায় না।)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66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</a:rPr>
              <a:t>উদাহরণ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chemeClr val="tx2"/>
                </a:solidFill>
              </a:rPr>
              <a:t>ক।গায়ে হলুদ=গায়ে হলুদ।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410200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chemeClr val="tx2"/>
                </a:solidFill>
              </a:rPr>
              <a:t>খ।কলের গান=কলের গান।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bzm\Pictures\indexwcv¦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4038600" cy="3124200"/>
          </a:xfrm>
          <a:prstGeom prst="rect">
            <a:avLst/>
          </a:prstGeom>
          <a:noFill/>
        </p:spPr>
      </p:pic>
      <p:pic>
        <p:nvPicPr>
          <p:cNvPr id="9219" name="Picture 3" descr="C:\Users\bzm\Pictures\IyªwIvb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04812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457200"/>
            <a:ext cx="38972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উপপদ তৎপুরুষ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86400"/>
            <a:ext cx="34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chemeClr val="tx2"/>
                </a:solidFill>
              </a:rPr>
              <a:t>ক।আকাশে চরে যে=খেচর।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486400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chemeClr val="tx2"/>
                </a:solidFill>
              </a:rPr>
              <a:t>খ।যাদু করে যে=যাদুকর।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066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</a:rPr>
              <a:t>উদাহরণ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bzm\Pictures\Iv‡e&amp;iKebZ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05000"/>
            <a:ext cx="3124200" cy="3429000"/>
          </a:xfrm>
          <a:prstGeom prst="rect">
            <a:avLst/>
          </a:prstGeom>
          <a:noFill/>
        </p:spPr>
      </p:pic>
      <p:pic>
        <p:nvPicPr>
          <p:cNvPr id="10243" name="Picture 3" descr="C:\Users\bzm\Pictures\WzwcvU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57200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দলীয় কাজ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5715000" cy="354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953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</a:rPr>
              <a:t>ক।তৎপুরুষ সমাসের প্রতিটি প্রকার হতে ২টি করে উদাহরন দাও।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762000"/>
            <a:ext cx="255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মূল্যায়ন</a:t>
            </a:r>
            <a:endParaRPr lang="bn-IN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90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ক।কোন তৎপুরুষ সমাসে বিভক্তি লোপ পায় না?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5995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খ।নঞ তৎপুরুষ চেনার উপায় কি?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613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গ।উপপদ তৎপুরুষের ২টি উদাহরন বলো।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H:\ghor.png"/>
          <p:cNvPicPr>
            <a:picLocks noChangeAspect="1" noChangeArrowheads="1"/>
          </p:cNvPicPr>
          <p:nvPr/>
        </p:nvPicPr>
        <p:blipFill>
          <a:blip r:embed="rId2" cstate="print"/>
          <a:srcRect l="11333" r="19333" b="7143"/>
          <a:stretch>
            <a:fillRect/>
          </a:stretch>
        </p:blipFill>
        <p:spPr bwMode="auto">
          <a:xfrm>
            <a:off x="228600" y="0"/>
            <a:ext cx="3429000" cy="2590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"/>
            <a:ext cx="2466614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2667000" y="838200"/>
            <a:ext cx="34290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বাড়ির কাজ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95600"/>
            <a:ext cx="8258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***নিন্মোক্ত সমস্ত পদগুলোর ব্যাসবাক্য নির্ণয় করো।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114800"/>
            <a:ext cx="6478055" cy="13849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আমরা, দা কুমরা, ছেলে ধরা, ঘরখানা,</a:t>
            </a:r>
          </a:p>
          <a:p>
            <a:r>
              <a:rPr lang="bn-IN" sz="2800" dirty="0" smtClean="0">
                <a:solidFill>
                  <a:srgbClr val="FFFF00"/>
                </a:solidFill>
              </a:rPr>
              <a:t>কাপুরুষ, ঘোড়ার ডিম,অচেনা,রাতকানা,</a:t>
            </a:r>
          </a:p>
          <a:p>
            <a:r>
              <a:rPr lang="bn-IN" sz="2800" dirty="0" smtClean="0">
                <a:solidFill>
                  <a:srgbClr val="FFFF00"/>
                </a:solidFill>
              </a:rPr>
              <a:t>কবি গুরু,সর্বশ্রেষ্ঠ,ছাত্রাবাস,শ্রমলব্ধ,তাল কাটা।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3" descr="C:\Users\bzm\Pictures\dfsgrdh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601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381000"/>
            <a:ext cx="4267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endParaRPr lang="en-US" sz="8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8469" y="600670"/>
            <a:ext cx="4062331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পাঠ পরিচিতি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1905000"/>
            <a:ext cx="5562600" cy="3962400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</a:rPr>
              <a:t>বিষয়ঃ-বাংলা ব্যাকরণ</a:t>
            </a:r>
          </a:p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</a:rPr>
              <a:t>শ্রেণীঃ-নবম-দশম</a:t>
            </a:r>
          </a:p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</a:rPr>
              <a:t>সময়ঃ-৪০ মি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bzm\Pictures\Wzcw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4333875" cy="2819400"/>
          </a:xfrm>
          <a:prstGeom prst="rect">
            <a:avLst/>
          </a:prstGeom>
          <a:noFill/>
        </p:spPr>
      </p:pic>
      <p:pic>
        <p:nvPicPr>
          <p:cNvPr id="2051" name="Picture 3" descr="C:\Users\bzm\Pictures\WzwcvU¡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57200"/>
            <a:ext cx="3914775" cy="2895600"/>
          </a:xfrm>
          <a:prstGeom prst="rect">
            <a:avLst/>
          </a:prstGeom>
          <a:noFill/>
        </p:spPr>
      </p:pic>
      <p:pic>
        <p:nvPicPr>
          <p:cNvPr id="2052" name="Picture 4" descr="C:\Users\bzm\Pictures\mang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352800"/>
            <a:ext cx="3886200" cy="3048000"/>
          </a:xfrm>
          <a:prstGeom prst="rect">
            <a:avLst/>
          </a:prstGeom>
          <a:noFill/>
        </p:spPr>
      </p:pic>
      <p:pic>
        <p:nvPicPr>
          <p:cNvPr id="2053" name="Picture 5" descr="C:\Users\bzm\Pictures\h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276600"/>
            <a:ext cx="43434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bzm\Pictures\বরিশ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"/>
            <a:ext cx="3812081" cy="2971800"/>
          </a:xfrm>
          <a:prstGeom prst="rect">
            <a:avLst/>
          </a:prstGeom>
          <a:noFill/>
        </p:spPr>
      </p:pic>
      <p:pic>
        <p:nvPicPr>
          <p:cNvPr id="1027" name="Picture 3" descr="C:\Users\bzm\Pictures\‡PURiZ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3429000"/>
            <a:ext cx="4419601" cy="2965704"/>
          </a:xfrm>
          <a:prstGeom prst="rect">
            <a:avLst/>
          </a:prstGeom>
          <a:noFill/>
        </p:spPr>
      </p:pic>
      <p:pic>
        <p:nvPicPr>
          <p:cNvPr id="1028" name="Picture 4" descr="C:\Users\bzm\Pictures\cWUcP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4419599" cy="3048000"/>
          </a:xfrm>
          <a:prstGeom prst="rect">
            <a:avLst/>
          </a:prstGeom>
          <a:noFill/>
        </p:spPr>
      </p:pic>
      <p:pic>
        <p:nvPicPr>
          <p:cNvPr id="1029" name="Picture 5" descr="C:\Users\bzm\Pictures\indexer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352800"/>
            <a:ext cx="3816903" cy="30241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609600"/>
            <a:ext cx="4366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 শিরোনাম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905000"/>
            <a:ext cx="4876800" cy="3352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বাংলা ব্যাকরণ অংশ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সমাস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0324" y="609600"/>
            <a:ext cx="285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শিখনফল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676400"/>
            <a:ext cx="6781800" cy="4038600"/>
          </a:xfrm>
          <a:prstGeom prst="rect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এ পাঠ শেষে শিক্ষার্থীবৃন্দ-</a:t>
            </a:r>
            <a:endParaRPr lang="en-US" sz="2800" dirty="0" smtClean="0"/>
          </a:p>
          <a:p>
            <a:pPr algn="ctr"/>
            <a:endParaRPr lang="bn-IN" sz="2800" dirty="0" smtClean="0"/>
          </a:p>
          <a:p>
            <a:pPr algn="ctr"/>
            <a:r>
              <a:rPr lang="bn-IN" sz="2800" dirty="0" smtClean="0"/>
              <a:t>ক</a:t>
            </a:r>
            <a:r>
              <a:rPr lang="en-US" sz="2800" dirty="0" smtClean="0"/>
              <a:t>. </a:t>
            </a:r>
            <a:r>
              <a:rPr lang="bn-IN" sz="2800" dirty="0" smtClean="0"/>
              <a:t>দ্বন্দ্ব,তৎপুরুষ,কর্মধারয় ও বহুব্রীহি সমাসের প্রকার চিহ্নিত করতে পারবে।</a:t>
            </a:r>
          </a:p>
          <a:p>
            <a:pPr algn="ctr"/>
            <a:r>
              <a:rPr lang="bn-IN" sz="2800" dirty="0" smtClean="0"/>
              <a:t>খ</a:t>
            </a:r>
            <a:r>
              <a:rPr lang="en-US" sz="2800" dirty="0" smtClean="0"/>
              <a:t>. </a:t>
            </a:r>
            <a:r>
              <a:rPr lang="bn-IN" sz="2800" dirty="0" smtClean="0"/>
              <a:t>ব্যাসবাক্য নির্নয় করতে পারবে।</a:t>
            </a:r>
          </a:p>
          <a:p>
            <a:pPr algn="ctr"/>
            <a:r>
              <a:rPr lang="bn-IN" sz="2800" dirty="0" smtClean="0"/>
              <a:t>গ</a:t>
            </a:r>
            <a:r>
              <a:rPr lang="en-US" sz="2800" dirty="0" smtClean="0"/>
              <a:t>.</a:t>
            </a:r>
            <a:r>
              <a:rPr lang="bn-IN" sz="2800" dirty="0" smtClean="0"/>
              <a:t> সহজ,সংক্ষিপ্ত ও প্রাঞ্জল বাক্য গঠন করতে পারবে।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6830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দ্বন্দ্ব সমাসের প্রকারভেদ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5695" y="1219200"/>
            <a:ext cx="42995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১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r>
              <a:rPr lang="bn-IN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মিলনার্থক দ্বন্দ্ব।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1828800"/>
            <a:ext cx="2443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উদাহরনঃ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257800"/>
            <a:ext cx="4493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r>
              <a:rPr lang="bn-I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মশা ও মাছি=মশামাছি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5257800"/>
            <a:ext cx="3474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খ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r>
              <a:rPr lang="bn-I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বর ও বধূ=বরবধূ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bzm\Pictures\mosha20150315125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3200"/>
            <a:ext cx="2209800" cy="2200275"/>
          </a:xfrm>
          <a:prstGeom prst="rect">
            <a:avLst/>
          </a:prstGeom>
          <a:noFill/>
        </p:spPr>
      </p:pic>
      <p:pic>
        <p:nvPicPr>
          <p:cNvPr id="3075" name="Picture 3" descr="C:\Users\bzm\Pictures\we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438400"/>
            <a:ext cx="1952625" cy="2343150"/>
          </a:xfrm>
          <a:prstGeom prst="rect">
            <a:avLst/>
          </a:prstGeom>
          <a:noFill/>
        </p:spPr>
      </p:pic>
      <p:pic>
        <p:nvPicPr>
          <p:cNvPr id="3076" name="Picture 4" descr="C:\Users\bzm\Pictures\qwesrt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14600"/>
            <a:ext cx="4052887" cy="254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33400"/>
            <a:ext cx="5246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২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r>
              <a:rPr lang="bn-I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বিরোধার্থক দ্বন্দ্ব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371600"/>
            <a:ext cx="2409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উদাহরণঃ</a:t>
            </a:r>
            <a:endParaRPr 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</a:rPr>
              <a:t>ক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r>
              <a:rPr lang="bn-IN" sz="2800" dirty="0" smtClean="0">
                <a:solidFill>
                  <a:srgbClr val="00B050"/>
                </a:solidFill>
              </a:rPr>
              <a:t>দা ও কুমড়া=দা-কুমড়া।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38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</a:rPr>
              <a:t>খ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r>
              <a:rPr lang="bn-IN" sz="2800" dirty="0" smtClean="0">
                <a:solidFill>
                  <a:srgbClr val="00B050"/>
                </a:solidFill>
              </a:rPr>
              <a:t>দেব ও দানব=</a:t>
            </a:r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bn-IN" sz="2000" dirty="0" smtClean="0">
                <a:solidFill>
                  <a:srgbClr val="00B050"/>
                </a:solidFill>
              </a:rPr>
              <a:t>দেব-</a:t>
            </a:r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bn-IN" sz="2800" dirty="0" smtClean="0">
                <a:solidFill>
                  <a:srgbClr val="00B050"/>
                </a:solidFill>
              </a:rPr>
              <a:t>দানব।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bzm\Pictures\ASDFGH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3000375" cy="1676400"/>
          </a:xfrm>
          <a:prstGeom prst="rect">
            <a:avLst/>
          </a:prstGeom>
          <a:noFill/>
        </p:spPr>
      </p:pic>
      <p:pic>
        <p:nvPicPr>
          <p:cNvPr id="4099" name="Picture 3" descr="C:\Users\bzm\Pictures\qqwert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33800"/>
            <a:ext cx="3009900" cy="1752600"/>
          </a:xfrm>
          <a:prstGeom prst="rect">
            <a:avLst/>
          </a:prstGeom>
          <a:noFill/>
        </p:spPr>
      </p:pic>
      <p:pic>
        <p:nvPicPr>
          <p:cNvPr id="4100" name="Picture 4" descr="C:\Users\bzm\Pictures\Hercul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676400"/>
            <a:ext cx="2095500" cy="3886200"/>
          </a:xfrm>
          <a:prstGeom prst="rect">
            <a:avLst/>
          </a:prstGeom>
          <a:noFill/>
        </p:spPr>
      </p:pic>
      <p:pic>
        <p:nvPicPr>
          <p:cNvPr id="4101" name="Picture 5" descr="C:\Users\bzm\Pictures\2q3wt4e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0574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434</Words>
  <Application>Microsoft Office PowerPoint</Application>
  <PresentationFormat>On-screen Show (4:3)</PresentationFormat>
  <Paragraphs>99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bzm</dc:creator>
  <cp:lastModifiedBy>User</cp:lastModifiedBy>
  <cp:revision>143</cp:revision>
  <dcterms:created xsi:type="dcterms:W3CDTF">2006-08-16T00:00:00Z</dcterms:created>
  <dcterms:modified xsi:type="dcterms:W3CDTF">2021-12-29T11:32:51Z</dcterms:modified>
</cp:coreProperties>
</file>